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2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64.xml" ContentType="application/vnd.openxmlformats-officedocument.presentationml.tags+xml"/>
  <Override PartName="/ppt/tags/tag63.xml" ContentType="application/vnd.openxmlformats-officedocument.presentationml.tags+xml"/>
  <Override PartName="/ppt/tags/tag62.xml" ContentType="application/vnd.openxmlformats-officedocument.presentationml.tags+xml"/>
  <Override PartName="/ppt/tags/tag50.xml" ContentType="application/vnd.openxmlformats-officedocument.presentationml.tags+xml"/>
  <Override PartName="/ppt/tags/tag61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tags/tag59.xml" ContentType="application/vnd.openxmlformats-officedocument.presentationml.tags+xml"/>
  <Override PartName="/ppt/tags/tag58.xml" ContentType="application/vnd.openxmlformats-officedocument.presentationml.tags+xml"/>
  <Override PartName="/ppt/tags/tag52.xml" ContentType="application/vnd.openxmlformats-officedocument.presentationml.tags+xml"/>
  <Override PartName="/ppt/tags/tag57.xml" ContentType="application/vnd.openxmlformats-officedocument.presentationml.tags+xml"/>
  <Override PartName="/ppt/tags/tag53.xml" ContentType="application/vnd.openxmlformats-officedocument.presentationml.tags+xml"/>
  <Override PartName="/ppt/tags/tag56.xml" ContentType="application/vnd.openxmlformats-officedocument.presentationml.tags+xml"/>
  <Override PartName="/ppt/tags/tag44.xml" ContentType="application/vnd.openxmlformats-officedocument.presentationml.tags+xml"/>
  <Override PartName="/ppt/tags/tag43.xml" ContentType="application/vnd.openxmlformats-officedocument.presentationml.tags+xml"/>
  <Override PartName="/ppt/tags/tag42.xml" ContentType="application/vnd.openxmlformats-officedocument.presentationml.tags+xml"/>
  <Override PartName="/ppt/tags/tag41.xml" ContentType="application/vnd.openxmlformats-officedocument.presentationml.tags+xml"/>
  <Override PartName="/ppt/tags/tag40.xml" ContentType="application/vnd.openxmlformats-officedocument.presentationml.tags+xml"/>
  <Override PartName="/ppt/tags/tag39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49.xml" ContentType="application/vnd.openxmlformats-officedocument.presentationml.tags+xml"/>
  <Override PartName="/ppt/tags/tag35.xml" ContentType="application/vnd.openxmlformats-officedocument.presentationml.tags+xml"/>
  <Override PartName="/ppt/tags/tag34.xml" ContentType="application/vnd.openxmlformats-officedocument.presentationml.tags+xml"/>
  <Override PartName="/ppt/tags/tag33.xml" ContentType="application/vnd.openxmlformats-officedocument.presentationml.tags+xml"/>
  <Override PartName="/ppt/tags/tag32.xml" ContentType="application/vnd.openxmlformats-officedocument.presentationml.tags+xml"/>
  <Override PartName="/ppt/tags/tag31.xml" ContentType="application/vnd.openxmlformats-officedocument.presentationml.tags+xml"/>
  <Override PartName="/ppt/tags/tag30.xml" ContentType="application/vnd.openxmlformats-officedocument.presentationml.tag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ppt/tags/tag23.xml" ContentType="application/vnd.openxmlformats-officedocument.presentationml.tags+xml"/>
  <Override PartName="/ppt/tags/tag22.xml" ContentType="application/vnd.openxmlformats-officedocument.presentationml.tag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55.xml" ContentType="application/vnd.openxmlformats-officedocument.presentationml.tags+xml"/>
  <Override PartName="/ppt/tags/tag38.xml" ContentType="application/vnd.openxmlformats-officedocument.presentationml.tags+xml"/>
  <Override PartName="/ppt/tags/tag48.xml" ContentType="application/vnd.openxmlformats-officedocument.presentationml.tags+xml"/>
  <Override PartName="/ppt/tags/tag37.xml" ContentType="application/vnd.openxmlformats-officedocument.presentationml.tags+xml"/>
  <Override PartName="/ppt/tags/tag54.xml" ContentType="application/vnd.openxmlformats-officedocument.presentationml.tags+xml"/>
  <Override PartName="/ppt/tags/tag36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147376940" r:id="rId2"/>
    <p:sldId id="2147376961" r:id="rId3"/>
    <p:sldId id="2147376960" r:id="rId4"/>
    <p:sldId id="2147376966" r:id="rId5"/>
    <p:sldId id="2147376948" r:id="rId6"/>
    <p:sldId id="2147376947" r:id="rId7"/>
    <p:sldId id="2147376951" r:id="rId8"/>
    <p:sldId id="2147376959" r:id="rId9"/>
    <p:sldId id="2147376952" r:id="rId10"/>
    <p:sldId id="2147376928" r:id="rId11"/>
    <p:sldId id="2147376953" r:id="rId12"/>
    <p:sldId id="2147376945" r:id="rId13"/>
    <p:sldId id="2147376941" r:id="rId14"/>
    <p:sldId id="2147376936" r:id="rId15"/>
    <p:sldId id="2147376942" r:id="rId16"/>
    <p:sldId id="2147376943" r:id="rId17"/>
    <p:sldId id="2147376944" r:id="rId18"/>
    <p:sldId id="2147376950" r:id="rId19"/>
    <p:sldId id="2147376965" r:id="rId20"/>
    <p:sldId id="2147376935" r:id="rId21"/>
    <p:sldId id="2147376925" r:id="rId22"/>
    <p:sldId id="2147376964" r:id="rId23"/>
    <p:sldId id="2147376926" r:id="rId24"/>
    <p:sldId id="2147376919" r:id="rId25"/>
    <p:sldId id="2147376954" r:id="rId26"/>
    <p:sldId id="2147376956" r:id="rId27"/>
    <p:sldId id="2147376955" r:id="rId28"/>
    <p:sldId id="2147376957" r:id="rId29"/>
    <p:sldId id="2147376963" r:id="rId30"/>
    <p:sldId id="2147376917" r:id="rId31"/>
    <p:sldId id="2147376949" r:id="rId32"/>
    <p:sldId id="2147376962" r:id="rId33"/>
    <p:sldId id="2147376958" r:id="rId34"/>
    <p:sldId id="2147376946" r:id="rId35"/>
    <p:sldId id="2147376916" r:id="rId36"/>
  </p:sldIdLst>
  <p:sldSz cx="12192000" cy="6858000"/>
  <p:notesSz cx="6858000" cy="9144000"/>
  <p:custDataLst>
    <p:tags r:id="rId3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grüßung" id="{CADFDAC1-0C64-F341-A843-A923DAACCB5F}">
          <p14:sldIdLst>
            <p14:sldId id="2147376940"/>
            <p14:sldId id="2147376961"/>
            <p14:sldId id="2147376960"/>
          </p14:sldIdLst>
        </p14:section>
        <p14:section name="Externer Impuls" id="{396CB6E3-51F6-E14D-826A-4ECC4A5F41DB}">
          <p14:sldIdLst>
            <p14:sldId id="2147376966"/>
          </p14:sldIdLst>
        </p14:section>
        <p14:section name="E-Netze / Stromnetz" id="{8739DDCC-3ECB-1B45-BCB2-F5C131D5693C}">
          <p14:sldIdLst>
            <p14:sldId id="2147376948"/>
            <p14:sldId id="2147376947"/>
            <p14:sldId id="2147376951"/>
            <p14:sldId id="2147376959"/>
            <p14:sldId id="2147376952"/>
            <p14:sldId id="2147376928"/>
            <p14:sldId id="2147376953"/>
            <p14:sldId id="2147376945"/>
            <p14:sldId id="2147376941"/>
            <p14:sldId id="2147376936"/>
            <p14:sldId id="2147376942"/>
            <p14:sldId id="2147376943"/>
            <p14:sldId id="2147376944"/>
            <p14:sldId id="2147376950"/>
          </p14:sldIdLst>
        </p14:section>
        <p14:section name="Hochbau" id="{55B9099B-4EFF-BF41-991E-3704512C671F}">
          <p14:sldIdLst>
            <p14:sldId id="2147376965"/>
            <p14:sldId id="2147376935"/>
            <p14:sldId id="2147376925"/>
          </p14:sldIdLst>
        </p14:section>
        <p14:section name="Einkauf" id="{A7D1065A-F192-064F-9BD7-47F4F7D7C3A5}">
          <p14:sldIdLst>
            <p14:sldId id="2147376964"/>
            <p14:sldId id="2147376926"/>
            <p14:sldId id="2147376919"/>
            <p14:sldId id="2147376954"/>
            <p14:sldId id="2147376956"/>
            <p14:sldId id="2147376955"/>
            <p14:sldId id="2147376957"/>
          </p14:sldIdLst>
        </p14:section>
        <p14:section name="Schluss" id="{7C36E190-79B3-E348-BB0C-BBB13A947ACD}">
          <p14:sldIdLst>
            <p14:sldId id="2147376963"/>
            <p14:sldId id="2147376917"/>
          </p14:sldIdLst>
        </p14:section>
        <p14:section name="BackUp" id="{F2FED683-DDC0-0A4E-86FA-C0F70BC50819}">
          <p14:sldIdLst>
            <p14:sldId id="2147376949"/>
            <p14:sldId id="2147376962"/>
            <p14:sldId id="2147376958"/>
            <p14:sldId id="2147376946"/>
            <p14:sldId id="214737691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76"/>
    <a:srgbClr val="F18A01"/>
    <a:srgbClr val="FFCB19"/>
    <a:srgbClr val="118184"/>
    <a:srgbClr val="0E95D0"/>
    <a:srgbClr val="000000"/>
    <a:srgbClr val="0680C9"/>
    <a:srgbClr val="009AD8"/>
    <a:srgbClr val="E8B6B3"/>
    <a:srgbClr val="003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0" autoAdjust="0"/>
    <p:restoredTop sz="86330" autoAdjust="0"/>
  </p:normalViewPr>
  <p:slideViewPr>
    <p:cSldViewPr snapToObjects="1" showGuides="1">
      <p:cViewPr varScale="1">
        <p:scale>
          <a:sx n="117" d="100"/>
          <a:sy n="117" d="100"/>
        </p:scale>
        <p:origin x="808" y="184"/>
      </p:cViewPr>
      <p:guideLst/>
    </p:cSldViewPr>
  </p:slideViewPr>
  <p:outlineViewPr>
    <p:cViewPr>
      <p:scale>
        <a:sx n="33" d="100"/>
        <a:sy n="33" d="100"/>
      </p:scale>
      <p:origin x="0" y="-3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 showGuides="1">
      <p:cViewPr varScale="1">
        <p:scale>
          <a:sx n="84" d="100"/>
          <a:sy n="84" d="100"/>
        </p:scale>
        <p:origin x="57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Bin_res_Microsoft_Excel-Arbeitsblat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Bin_res_Microsoft_Excel-Arbeitsblatt1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350684017350685E-2"/>
          <c:y val="2.7310924369747899E-2"/>
          <c:w val="0.96529863196529864"/>
          <c:h val="0.9453781512605041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Sheet1!$A$1:$E$1</c:f>
              <c:numCache>
                <c:formatCode>General</c:formatCode>
                <c:ptCount val="5"/>
                <c:pt idx="0">
                  <c:v>574.99599999999987</c:v>
                </c:pt>
                <c:pt idx="1">
                  <c:v>628.17999999999995</c:v>
                </c:pt>
                <c:pt idx="2">
                  <c:v>624</c:v>
                </c:pt>
                <c:pt idx="3">
                  <c:v>606.09254683501513</c:v>
                </c:pt>
                <c:pt idx="4">
                  <c:v>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B2-2749-9058-114BFECB96F3}"/>
            </c:ext>
          </c:extLst>
        </c:ser>
        <c:ser>
          <c:idx val="1"/>
          <c:order val="1"/>
          <c:spPr>
            <a:solidFill>
              <a:schemeClr val="bg1">
                <a:lumMod val="65000"/>
              </a:schemeClr>
            </a:solidFill>
            <a:ln>
              <a:noFill/>
            </a:ln>
          </c:spPr>
          <c:invertIfNegative val="0"/>
          <c:val>
            <c:numRef>
              <c:f>Sheet1!$A$2:$E$2</c:f>
              <c:numCache>
                <c:formatCode>General</c:formatCode>
                <c:ptCount val="5"/>
                <c:pt idx="0">
                  <c:v>3.9303355204491481</c:v>
                </c:pt>
                <c:pt idx="1">
                  <c:v>9.2392716452646937</c:v>
                </c:pt>
                <c:pt idx="2">
                  <c:v>11.537397125936309</c:v>
                </c:pt>
                <c:pt idx="3">
                  <c:v>14.732041791321308</c:v>
                </c:pt>
                <c:pt idx="4">
                  <c:v>16.99881415812365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B2-2749-9058-114BFECB96F3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Sheet1!$A$3:$E$3</c:f>
              <c:numCache>
                <c:formatCode>General</c:formatCode>
                <c:ptCount val="5"/>
                <c:pt idx="0">
                  <c:v>270</c:v>
                </c:pt>
                <c:pt idx="1">
                  <c:v>495</c:v>
                </c:pt>
                <c:pt idx="2">
                  <c:v>748.79999999999984</c:v>
                </c:pt>
                <c:pt idx="3">
                  <c:v>954.27700000000004</c:v>
                </c:pt>
                <c:pt idx="4">
                  <c:v>1301.8899999999999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B2-2749-9058-114BFECB96F3}"/>
            </c:ext>
          </c:extLst>
        </c:ser>
        <c:ser>
          <c:idx val="3"/>
          <c:order val="3"/>
          <c:spPr>
            <a:solidFill>
              <a:schemeClr val="bg2"/>
            </a:solidFill>
            <a:ln>
              <a:noFill/>
            </a:ln>
          </c:spPr>
          <c:invertIfNegative val="0"/>
          <c:val>
            <c:numRef>
              <c:f>Sheet1!$A$4:$E$4</c:f>
              <c:numCache>
                <c:formatCode>General</c:formatCode>
                <c:ptCount val="5"/>
                <c:pt idx="0">
                  <c:v>17.221721748380219</c:v>
                </c:pt>
                <c:pt idx="1">
                  <c:v>195.70304370951158</c:v>
                </c:pt>
                <c:pt idx="2">
                  <c:v>306.60143514490119</c:v>
                </c:pt>
                <c:pt idx="3">
                  <c:v>521.87478322536958</c:v>
                </c:pt>
                <c:pt idx="4">
                  <c:v>645.1924811829806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B2-2749-9058-114BFECB96F3}"/>
            </c:ext>
          </c:extLst>
        </c:ser>
        <c:ser>
          <c:idx val="4"/>
          <c:order val="4"/>
          <c:spPr>
            <a:solidFill>
              <a:schemeClr val="tx2"/>
            </a:solidFill>
            <a:ln>
              <a:noFill/>
            </a:ln>
          </c:spPr>
          <c:invertIfNegative val="0"/>
          <c:val>
            <c:numRef>
              <c:f>Sheet1!$A$5:$E$5</c:f>
              <c:numCache>
                <c:formatCode>General</c:formatCode>
                <c:ptCount val="5"/>
                <c:pt idx="0">
                  <c:v>20.233799999999974</c:v>
                </c:pt>
                <c:pt idx="1">
                  <c:v>336.07400000000007</c:v>
                </c:pt>
                <c:pt idx="2">
                  <c:v>410.65000000000009</c:v>
                </c:pt>
                <c:pt idx="3">
                  <c:v>473.69399999999996</c:v>
                </c:pt>
                <c:pt idx="4">
                  <c:v>515.68199999999979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B2-2749-9058-114BFECB9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852778896"/>
        <c:axId val="1"/>
      </c:barChart>
      <c:catAx>
        <c:axId val="18527788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9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85277889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74185908821789"/>
          <c:y val="0.13912549687677456"/>
          <c:w val="0.75251628182356423"/>
          <c:h val="0.72174900624645089"/>
        </c:manualLayout>
      </c:layout>
      <c:pieChart>
        <c:varyColors val="0"/>
        <c:ser>
          <c:idx val="0"/>
          <c:order val="0"/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37E1-214C-A764-F1EFFB1A6C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37E1-214C-A764-F1EFFB1A6C3D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37E1-214C-A764-F1EFFB1A6C3D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37E1-214C-A764-F1EFFB1A6C3D}"/>
              </c:ext>
            </c:extLst>
          </c:dPt>
          <c:dLbls>
            <c:dLbl>
              <c:idx val="2"/>
              <c:layout>
                <c:manualLayout>
                  <c:x val="0.10479573712255773"/>
                  <c:y val="-1.5332197614991482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37E1-214C-A764-F1EFFB1A6C3D}"/>
                </c:ext>
              </c:extLst>
            </c:dLbl>
            <c:dLbl>
              <c:idx val="3"/>
              <c:layout>
                <c:manualLayout>
                  <c:x val="-5.0917702782711662E-2"/>
                  <c:y val="9.4264622373651338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37E1-214C-A764-F1EFFB1A6C3D}"/>
                </c:ext>
              </c:extLst>
            </c:dLbl>
            <c:dLbl>
              <c:idx val="4"/>
              <c:layout>
                <c:manualLayout>
                  <c:x val="-7.5784487862640609E-2"/>
                  <c:y val="-5.9057353776263484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37E1-214C-A764-F1EFFB1A6C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Sheet1!$A$1:$A$5</c:f>
              <c:numCache>
                <c:formatCode>General</c:formatCode>
                <c:ptCount val="5"/>
                <c:pt idx="1">
                  <c:v>0.83863438624471376</c:v>
                </c:pt>
                <c:pt idx="2">
                  <c:v>41.799361551592554</c:v>
                </c:pt>
                <c:pt idx="3">
                  <c:v>29.708179268445299</c:v>
                </c:pt>
                <c:pt idx="4">
                  <c:v>26.965445970417274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E1-214C-A764-F1EFFB1A6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4A82107-B358-4586-AF82-6758A780A1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8596A5C-8173-4B60-8716-7F6E295CFD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0EB50-F000-4B9B-9D4C-2311B20B476A}" type="datetimeFigureOut">
              <a:rPr lang="en-GB" smtClean="0"/>
              <a:t>04/05/2026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5218921-626E-4FBD-8AAC-28866A786B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6F352A-3564-4098-90AF-B581B00C84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D8A6B-9501-423C-A58E-6811A2F4440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823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81B9D-00F7-4218-AB9A-53DAE3901F7F}" type="datetimeFigureOut">
              <a:rPr lang="en-GB" smtClean="0"/>
              <a:t>04/05/2026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6350">
            <a:solidFill>
              <a:schemeClr val="tx2">
                <a:lumMod val="90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B92C8-6BD1-4B4D-8ECA-4E64F52C78E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512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6213" indent="-176213" algn="l" defTabSz="914400" rtl="0" eaLnBrk="1" latinLnBrk="0" hangingPunct="1">
      <a:buFont typeface="Calibri" panose="020F0502020204030204" pitchFamily="34" charset="0"/>
      <a:buChar char="‒"/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0363" indent="-184150" algn="l" defTabSz="914400" rtl="0" eaLnBrk="1" latinLnBrk="0" hangingPunct="1">
      <a:buFont typeface="Calibri" panose="020F0502020204030204" pitchFamily="34" charset="0"/>
      <a:buChar char="‒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38163" indent="-177800" algn="l" defTabSz="914400" rtl="0" eaLnBrk="1" latinLnBrk="0" hangingPunct="1">
      <a:buFont typeface="Calibri" panose="020F0502020204030204" pitchFamily="34" charset="0"/>
      <a:buChar char="‒"/>
      <a:tabLst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14375" indent="-176213" algn="l" defTabSz="914400" rtl="0" eaLnBrk="1" latinLnBrk="0" hangingPunct="1">
      <a:buFont typeface="Calibri" panose="020F0502020204030204" pitchFamily="34" charset="0"/>
      <a:buChar char="‒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898525" indent="-184150" algn="l" defTabSz="914400" rtl="0" eaLnBrk="1" latinLnBrk="0" hangingPunct="1">
      <a:buFont typeface="Calibri" panose="020F0502020204030204" pitchFamily="34" charset="0"/>
      <a:buChar char="‒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B92C8-6BD1-4B4D-8ECA-4E64F52C78E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012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Big Picture: Herausforderungen des Stromnetzes</a:t>
            </a:r>
          </a:p>
          <a:p>
            <a:pPr lvl="1"/>
            <a:r>
              <a:rPr lang="de-DE" dirty="0"/>
              <a:t>Erfahrenes Netz</a:t>
            </a:r>
          </a:p>
          <a:p>
            <a:pPr lvl="1"/>
            <a:r>
              <a:rPr lang="de-DE" dirty="0"/>
              <a:t>Technik am regulatorischen und technischen Ende der Lebensdauer</a:t>
            </a:r>
          </a:p>
          <a:p>
            <a:pPr lvl="1"/>
            <a:r>
              <a:rPr lang="de-DE" dirty="0"/>
              <a:t>Teils abgekündigte Technik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massiver Erneuerungs- und Netzausbaubedarf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Gesetzliche Anforderungen: F-Gas Verordnung, Klimaziele, PFAS, …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B92C8-6BD1-4B4D-8ECA-4E64F52C78E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740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B92C8-6BD1-4B4D-8ECA-4E64F52C78E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76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B92C8-6BD1-4B4D-8ECA-4E64F52C78E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710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93B6D-8E69-D0BA-78E2-FD332A157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7B57BEA-3A57-5D75-0436-358F3AC6F8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CDD2FF0-5849-F83E-4CAA-36919F7E2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Randparameter und Zielbild</a:t>
            </a:r>
          </a:p>
          <a:p>
            <a:pPr marL="0" indent="0">
              <a:buNone/>
            </a:pPr>
            <a:r>
              <a:rPr lang="de-DE" b="0" dirty="0"/>
              <a:t>• Lastentwicklung bis 2050</a:t>
            </a:r>
          </a:p>
          <a:p>
            <a:pPr marL="0" indent="0">
              <a:buNone/>
            </a:pPr>
            <a:r>
              <a:rPr lang="de-DE" b="0" dirty="0"/>
              <a:t>• Zielnetzplanung</a:t>
            </a:r>
          </a:p>
          <a:p>
            <a:pPr marL="0" indent="0">
              <a:buNone/>
            </a:pPr>
            <a:r>
              <a:rPr lang="de-DE" b="0" dirty="0"/>
              <a:t>• Neue Einspeiseknoten ÜNB</a:t>
            </a:r>
          </a:p>
          <a:p>
            <a:pPr marL="0" indent="0">
              <a:buNone/>
            </a:pPr>
            <a:r>
              <a:rPr lang="de-DE" b="0" dirty="0"/>
              <a:t>• Investitionskorridor mit Infrastrukturliste / Maßnahmenplan für 15 Jahre</a:t>
            </a:r>
          </a:p>
          <a:p>
            <a:pPr marL="0" indent="0">
              <a:buNone/>
            </a:pPr>
            <a:r>
              <a:rPr lang="de-DE" b="0" dirty="0"/>
              <a:t>• Langfristige Grundstücksbeschaffung für neue UW</a:t>
            </a:r>
          </a:p>
          <a:p>
            <a:pPr marL="0" indent="0">
              <a:buNone/>
            </a:pPr>
            <a:r>
              <a:rPr lang="de-DE" b="0" dirty="0"/>
              <a:t>• Standardisierung und Skalierung</a:t>
            </a:r>
          </a:p>
          <a:p>
            <a:pPr marL="0" indent="0">
              <a:buNone/>
            </a:pPr>
            <a:r>
              <a:rPr lang="de-DE" b="0" dirty="0"/>
              <a:t>• Personaldimensionierung</a:t>
            </a:r>
          </a:p>
          <a:p>
            <a:pPr marL="0" indent="0">
              <a:buNone/>
            </a:pPr>
            <a:r>
              <a:rPr lang="de-DE" b="0" dirty="0"/>
              <a:t>• UND: Langfristige Zusammenarbeit mit leistungsstarken Dienstleistern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5487B4-02C4-06F0-7CDD-7C83B9A5FD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B92C8-6BD1-4B4D-8ECA-4E64F52C78E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052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B92C8-6BD1-4B4D-8ECA-4E64F52C78E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770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354AB-EEE3-3553-E50E-679CE3571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944CF59-8F59-9405-525C-928D9FB9EE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672794D-79A9-AD7A-2D5F-573FDE027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0BFFA7-F1E8-EA1E-4DD1-951C163F37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B92C8-6BD1-4B4D-8ECA-4E64F52C78E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396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B6DB8-671B-6304-1950-514F26619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BBBCDF1-C6BF-4ACF-7C1D-CBC17AC5C6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2794EB4-CC70-49D7-214C-D7137A07A5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000965-965C-86D9-5A70-7EA0A675CA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B92C8-6BD1-4B4D-8ECA-4E64F52C78E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819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8489B-1A1D-1B71-8613-A642499B7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C1AEA1A-AE99-CA59-A271-5A76406A57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2898034-880E-6D5C-DE68-66553AF6A6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CD085D-8BC5-DE2A-C0A9-6D1B01CA3E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B92C8-6BD1-4B4D-8ECA-4E64F52C78E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894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B92C8-6BD1-4B4D-8ECA-4E64F52C78E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011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B92C8-6BD1-4B4D-8ECA-4E64F52C78E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755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B92C8-6BD1-4B4D-8ECA-4E64F52C78E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638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B92C8-6BD1-4B4D-8ECA-4E64F52C78E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752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Symbol" pitchFamily="2" charset="2"/>
              <a:buNone/>
            </a:pPr>
            <a:r>
              <a:rPr lang="de-DE" sz="1000" b="1" dirty="0"/>
              <a:t>Schlagworte zu Gegebenheiten / Herausforderungen:</a:t>
            </a:r>
          </a:p>
          <a:p>
            <a:pPr marL="176213" indent="-176213" algn="l">
              <a:buFont typeface="Symbol" pitchFamily="2" charset="2"/>
              <a:buChar char="-"/>
            </a:pPr>
            <a:r>
              <a:rPr lang="de-DE" sz="1000" dirty="0">
                <a:ea typeface="+mj-lt"/>
                <a:cs typeface="+mj-lt"/>
              </a:rPr>
              <a:t>Umbau im Bestand / unbekannter baulicher Zustand (Statik / Planunterlagen /...)</a:t>
            </a:r>
          </a:p>
          <a:p>
            <a:pPr marL="176213" indent="-176213" algn="l">
              <a:buFont typeface="Symbol" pitchFamily="2" charset="2"/>
              <a:buChar char="-"/>
            </a:pPr>
            <a:r>
              <a:rPr lang="de-DE" sz="1000" dirty="0">
                <a:ea typeface="+mj-lt"/>
                <a:cs typeface="+mj-lt"/>
              </a:rPr>
              <a:t>schwierige Zugangssituationen zur Einbringung von Material und zur Arbeitsausführung</a:t>
            </a:r>
            <a:endParaRPr lang="de-DE" dirty="0"/>
          </a:p>
          <a:p>
            <a:pPr marL="176213" indent="-176213" algn="l">
              <a:buFont typeface="Symbol" pitchFamily="2" charset="2"/>
              <a:buChar char="-"/>
            </a:pPr>
            <a:r>
              <a:rPr lang="de-DE" sz="1000" dirty="0">
                <a:ea typeface="+mj-lt"/>
                <a:cs typeface="+mj-lt"/>
              </a:rPr>
              <a:t>beengte Arbeitsverhältnisse innerhalb/außerhalb des Gebäudes </a:t>
            </a:r>
            <a:endParaRPr lang="de-DE" dirty="0"/>
          </a:p>
          <a:p>
            <a:pPr marL="176213" indent="-176213" algn="l">
              <a:buFont typeface="Symbol" pitchFamily="2" charset="2"/>
              <a:buChar char="-"/>
            </a:pPr>
            <a:r>
              <a:rPr lang="de-DE" sz="1000" dirty="0">
                <a:ea typeface="+mj-lt"/>
                <a:cs typeface="+mj-lt"/>
              </a:rPr>
              <a:t>temporäre Zugangsverhinderung durch elektrische </a:t>
            </a:r>
            <a:r>
              <a:rPr lang="de-DE" sz="1000" dirty="0" err="1">
                <a:ea typeface="+mj-lt"/>
                <a:cs typeface="+mj-lt"/>
              </a:rPr>
              <a:t>Anlagen</a:t>
            </a:r>
            <a:r>
              <a:rPr lang="de-DE" sz="1000" dirty="0" err="1">
                <a:latin typeface="Wingdings"/>
                <a:sym typeface="Wingdings"/>
              </a:rPr>
              <a:t>à</a:t>
            </a:r>
            <a:r>
              <a:rPr lang="de-DE" sz="1000" dirty="0" err="1">
                <a:ea typeface="+mj-lt"/>
                <a:cs typeface="+mj-lt"/>
              </a:rPr>
              <a:t>kein</a:t>
            </a:r>
            <a:r>
              <a:rPr lang="de-DE" sz="1000" dirty="0">
                <a:ea typeface="+mj-lt"/>
                <a:cs typeface="+mj-lt"/>
              </a:rPr>
              <a:t> kontinuierliches Arbeiten möglich</a:t>
            </a:r>
            <a:endParaRPr lang="de-DE" dirty="0"/>
          </a:p>
          <a:p>
            <a:pPr marL="176213" indent="-176213" algn="l">
              <a:buFont typeface="Symbol" pitchFamily="2" charset="2"/>
              <a:buChar char="-"/>
            </a:pPr>
            <a:r>
              <a:rPr lang="de-DE" sz="1000" dirty="0">
                <a:ea typeface="+mj-lt"/>
                <a:cs typeface="+mj-lt"/>
              </a:rPr>
              <a:t>zusätzliche Schutzmaßnahmen durch in Betrieb befindliche Anlagen </a:t>
            </a:r>
            <a:br>
              <a:rPr lang="de-DE" sz="1000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B92C8-6BD1-4B4D-8ECA-4E64F52C78E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9786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B92C8-6BD1-4B4D-8ECA-4E64F52C78E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3572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213" indent="-176213">
              <a:buFontTx/>
              <a:buChar char="-"/>
            </a:pPr>
            <a:r>
              <a:rPr lang="de-DE" dirty="0"/>
              <a:t>Programm vor der Brust – wie vorher gezeigt</a:t>
            </a:r>
          </a:p>
          <a:p>
            <a:pPr marL="176213" indent="-176213">
              <a:buFontTx/>
              <a:buChar char="-"/>
            </a:pPr>
            <a:r>
              <a:rPr lang="de-DE" dirty="0"/>
              <a:t>wir haben aber bereits Erfahrungen, mehrere UW saniert</a:t>
            </a:r>
          </a:p>
          <a:p>
            <a:pPr marL="176213" indent="-176213" algn="l" defTabSz="914400" rtl="0" eaLnBrk="1" latinLnBrk="0" hangingPunct="1">
              <a:buFontTx/>
              <a:buChar char="-"/>
            </a:pPr>
            <a:r>
              <a:rPr lang="de-DE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Bisherige Vorgehensweise: Einzelne Ausschreibungen</a:t>
            </a:r>
          </a:p>
          <a:p>
            <a:pPr marL="176213" indent="-176213" algn="l" defTabSz="914400" rtl="0" eaLnBrk="1" latinLnBrk="0" hangingPunct="1">
              <a:buFontTx/>
              <a:buChar char="-"/>
            </a:pPr>
            <a:r>
              <a:rPr lang="de-DE" dirty="0"/>
              <a:t>Rhetorische Frage: Vorgehensweise richtig?</a:t>
            </a:r>
          </a:p>
          <a:p>
            <a:pPr marL="176213" indent="-176213" algn="l" defTabSz="914400" rtl="0" eaLnBrk="1" latinLnBrk="0" hangingPunct="1">
              <a:buFontTx/>
              <a:buChar char="-"/>
            </a:pPr>
            <a:r>
              <a:rPr lang="de-DE" dirty="0"/>
              <a:t>Ausgehend vom Programm ist Effizienz erforderlich</a:t>
            </a:r>
          </a:p>
          <a:p>
            <a:pPr marL="176213" indent="-176213" algn="l" defTabSz="914400" rtl="0" eaLnBrk="1" latinLnBrk="0" hangingPunct="1">
              <a:buFontTx/>
              <a:buChar char="-"/>
            </a:pPr>
            <a:r>
              <a:rPr lang="de-DE" dirty="0"/>
              <a:t>Strategische Partnerschaft erforderlich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B92C8-6BD1-4B4D-8ECA-4E64F52C78E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0776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Wie möchten wir in Zukunft arbeiten im Umbau im Bestand</a:t>
            </a:r>
          </a:p>
          <a:p>
            <a:r>
              <a:rPr lang="de-DE" dirty="0"/>
              <a:t>Langfristige Partnerschaft über die neuen Dienstleistungsklassen</a:t>
            </a:r>
          </a:p>
          <a:p>
            <a:r>
              <a:rPr lang="de-DE" dirty="0"/>
              <a:t>Die Dienstleistungsklassen sind nicht Gewerkspezifisch und kann verschiedene Gewerke beinhalten</a:t>
            </a:r>
          </a:p>
          <a:p>
            <a:pPr marL="0" indent="0">
              <a:buNone/>
            </a:pPr>
            <a:endParaRPr lang="de-DE" dirty="0"/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de-DE" dirty="0"/>
              <a:t>Gruppe: Machbarkeitsstudie + QS + Bauüberwachung-/Oberleitung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de-DE" dirty="0"/>
              <a:t>Gruppe: GU für Bau + TGA + </a:t>
            </a:r>
            <a:r>
              <a:rPr lang="de-DE" dirty="0" err="1"/>
              <a:t>Montage&amp;IBN</a:t>
            </a:r>
            <a:r>
              <a:rPr lang="de-DE" dirty="0"/>
              <a:t> der E-Technik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de-DE" dirty="0"/>
              <a:t>Gruppe: Anlagenhersteller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B92C8-6BD1-4B4D-8ECA-4E64F52C78E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4361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de-DE" sz="1000" dirty="0"/>
              <a:t>Wie wollen wir geeignete Dienstleister für unsere neue Dienstleistungsgruppen finden oder besser gesagt: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de-DE" sz="1000" dirty="0"/>
              <a:t>Welches Aufgabespektrum sollen die neuen Dienstleistungsklassen abdecken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de-DE" sz="1000" dirty="0"/>
              <a:t>QS1: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lang="de-DE" sz="1000" dirty="0"/>
              <a:t>Machbarkeitsstudie in Anlehnung an HOAI LP1&amp;2, Qualitätssicherung in der weiterführenden Planung, BOL/BÜ in Anlehnung an die HOAI LP8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lang="de-DE" sz="1000" dirty="0"/>
              <a:t>Cut bei der LP 1-2 als Entscheidungsgrundlage für die weitere Umsetzung des Projekts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lang="de-DE" sz="1000" dirty="0"/>
              <a:t>QS1 darf nicht QS2 und umgekehrt – Projektant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de-DE" sz="1000" dirty="0"/>
              <a:t>QS2: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000" dirty="0"/>
              <a:t>Grundsätzliche Eignung: Planen und Bauen im Bestand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/>
              <a:t>QS3: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/>
              <a:t>- Rahmenverträge mit Anlagenersteller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lang="de-DE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B92C8-6BD1-4B4D-8ECA-4E64F52C78E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5871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Überleitung von Sabir: das QS ist der </a:t>
            </a:r>
            <a:r>
              <a:rPr lang="de-DE" dirty="0" err="1"/>
              <a:t>srste</a:t>
            </a:r>
            <a:r>
              <a:rPr lang="de-DE" dirty="0"/>
              <a:t> Teil eines 3 stufigen EU-Vergabeverfahren </a:t>
            </a:r>
          </a:p>
          <a:p>
            <a:r>
              <a:rPr lang="de-DE" dirty="0"/>
              <a:t>Im QS stellen wir die Eignung der Bewerber fest und wählen nach eine, definierten Bewertungskatalog die passenden Partner aus </a:t>
            </a:r>
          </a:p>
          <a:p>
            <a:r>
              <a:rPr lang="de-DE" dirty="0"/>
              <a:t>Im 2ten Schritt erfolgt eine Ausschreibung für Rahmenverträge in dem </a:t>
            </a:r>
            <a:r>
              <a:rPr lang="de-DE" dirty="0" err="1"/>
              <a:t>qual</a:t>
            </a:r>
            <a:r>
              <a:rPr lang="de-DE" dirty="0"/>
              <a:t>. Lieferantenpool. </a:t>
            </a:r>
          </a:p>
          <a:p>
            <a:pPr lvl="1"/>
            <a:r>
              <a:rPr lang="de-DE" dirty="0"/>
              <a:t>Dies beinhaltet die allg. Rahmenbedingungen für die Zusammenarbeit</a:t>
            </a:r>
          </a:p>
          <a:p>
            <a:pPr lvl="0"/>
            <a:r>
              <a:rPr lang="de-DE" dirty="0"/>
              <a:t>Im dritten schritt werden unter den Rahmenvertragspartnern einzelne UW Projekte im Miniwettbewerb ausgeschrieben </a:t>
            </a:r>
          </a:p>
          <a:p>
            <a:pPr lvl="0"/>
            <a:r>
              <a:rPr lang="de-DE" dirty="0"/>
              <a:t>Weitere </a:t>
            </a:r>
            <a:r>
              <a:rPr lang="de-DE" dirty="0" err="1"/>
              <a:t>einzelheiten</a:t>
            </a:r>
            <a:r>
              <a:rPr lang="de-DE" dirty="0"/>
              <a:t> werden nach der Freischaltung des QS auf dem </a:t>
            </a:r>
            <a:r>
              <a:rPr lang="de-DE" dirty="0" err="1"/>
              <a:t>portal</a:t>
            </a:r>
            <a:r>
              <a:rPr lang="de-DE" dirty="0"/>
              <a:t> der deutschen </a:t>
            </a:r>
            <a:r>
              <a:rPr lang="de-DE" dirty="0" err="1"/>
              <a:t>evergabe</a:t>
            </a:r>
            <a:r>
              <a:rPr lang="de-DE" dirty="0"/>
              <a:t> bereitgestellt </a:t>
            </a:r>
          </a:p>
          <a:p>
            <a:pPr lvl="0"/>
            <a:r>
              <a:rPr lang="de-DE" dirty="0"/>
              <a:t>Wir bitte um </a:t>
            </a:r>
            <a:r>
              <a:rPr lang="de-DE" dirty="0" err="1"/>
              <a:t>verständnis</a:t>
            </a:r>
            <a:r>
              <a:rPr lang="de-DE" dirty="0"/>
              <a:t> das wir auch keine weiteren </a:t>
            </a:r>
            <a:r>
              <a:rPr lang="de-DE" dirty="0" err="1"/>
              <a:t>details</a:t>
            </a:r>
            <a:r>
              <a:rPr lang="de-DE" dirty="0"/>
              <a:t> dazu geben können da wir die </a:t>
            </a:r>
            <a:r>
              <a:rPr lang="de-DE" dirty="0" err="1"/>
              <a:t>gleichbehandlung</a:t>
            </a:r>
            <a:r>
              <a:rPr lang="de-DE" dirty="0"/>
              <a:t> aller potentiellen DL wahren wollen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B92C8-6BD1-4B4D-8ECA-4E64F52C78E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7495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B92C8-6BD1-4B4D-8ECA-4E64F52C78E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528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Tauschen sie sich aus</a:t>
            </a:r>
          </a:p>
          <a:p>
            <a:r>
              <a:rPr lang="de-DE" dirty="0"/>
              <a:t>Wir erstellen QS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B92C8-6BD1-4B4D-8ECA-4E64F52C78E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7823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B92C8-6BD1-4B4D-8ECA-4E64F52C78E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327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B92C8-6BD1-4B4D-8ECA-4E64F52C78E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1142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B92C8-6BD1-4B4D-8ECA-4E64F52C78E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2709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B92C8-6BD1-4B4D-8ECA-4E64F52C78EF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6403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B92C8-6BD1-4B4D-8ECA-4E64F52C78EF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7743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B92C8-6BD1-4B4D-8ECA-4E64F52C78EF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3029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B92C8-6BD1-4B4D-8ECA-4E64F52C78EF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2482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B92C8-6BD1-4B4D-8ECA-4E64F52C78EF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614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4ED07-8228-6600-A87F-969AB2888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BFFD200-6F46-3F64-B5B3-3B9A2C741A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39391BE-C623-3076-04E2-0AC3D4110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75281A-317B-176D-1E31-B8C556FF61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B92C8-6BD1-4B4D-8ECA-4E64F52C78E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501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B92C8-6BD1-4B4D-8ECA-4E64F52C78E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622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B92C8-6BD1-4B4D-8ECA-4E64F52C78E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498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B92C8-6BD1-4B4D-8ECA-4E64F52C78E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523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B92C8-6BD1-4B4D-8ECA-4E64F52C78E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007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B92C8-6BD1-4B4D-8ECA-4E64F52C78E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312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CD732B6B-5EE2-476E-B11F-2A9D426776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1" y="0"/>
            <a:ext cx="12192000" cy="6858000"/>
          </a:xfrm>
          <a:solidFill>
            <a:schemeClr val="tx2"/>
          </a:solidFill>
        </p:spPr>
        <p:txBody>
          <a:bodyPr lIns="90000" tIns="90000" rIns="90000" bIns="90000" anchor="ctr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F3FA1DCA-78A3-4F6A-8734-D90DAAEF87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 flipV="1">
            <a:off x="263352" y="1358814"/>
            <a:ext cx="4320480" cy="5238538"/>
          </a:xfrm>
          <a:prstGeom prst="round1Rect">
            <a:avLst>
              <a:gd name="adj" fmla="val 5609"/>
            </a:avLst>
          </a:prstGeom>
          <a:solidFill>
            <a:schemeClr val="bg2">
              <a:alpha val="85000"/>
            </a:schemeClr>
          </a:solidFill>
        </p:spPr>
        <p:txBody>
          <a:bodyPr/>
          <a:lstStyle>
            <a:lvl1pPr marL="0" indent="0">
              <a:lnSpc>
                <a:spcPct val="125000"/>
              </a:lnSpc>
              <a:buFont typeface="Calibri" panose="020F0502020204030204" pitchFamily="34" charset="0"/>
              <a:buNone/>
              <a:defRPr sz="3000" b="1">
                <a:noFill/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F287ED-CFD7-488C-B738-052ADFDC7346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50863" y="1736812"/>
            <a:ext cx="3780941" cy="1080120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8E79293-5D51-4C74-82A0-9B8B1C6EC0A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550863" y="2961370"/>
            <a:ext cx="3780941" cy="863674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12" name="Textplatzhalter 16">
            <a:extLst>
              <a:ext uri="{FF2B5EF4-FFF2-40B4-BE49-F238E27FC236}">
                <a16:creationId xmlns:a16="http://schemas.microsoft.com/office/drawing/2014/main" id="{A3869789-93DA-4507-A6A0-7AF4C55CA1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8112224" y="-1"/>
            <a:ext cx="3816424" cy="1358815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D14D86DD-4394-4C8D-B6AC-404CC1A0AB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550863" y="5445224"/>
            <a:ext cx="3780941" cy="90010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25000"/>
              </a:lnSpc>
              <a:buFont typeface="Calibri" panose="020F0502020204030204" pitchFamily="34" charset="0"/>
              <a:buNone/>
              <a:defRPr sz="2000" b="0">
                <a:solidFill>
                  <a:schemeClr val="bg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5727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6A578-C2BE-46CE-ABDB-F255FE0E0B3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38E9ED-7AF7-426A-83CE-7516CC7D94FB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550863" y="1916112"/>
            <a:ext cx="4357005" cy="42497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CB28B7A-8712-4E03-9B16-42A9B53AEFF1}"/>
              </a:ext>
            </a:extLst>
          </p:cNvPr>
          <p:cNvSpPr>
            <a:spLocks noGrp="1"/>
          </p:cNvSpPr>
          <p:nvPr>
            <p:ph sz="half" idx="2"/>
          </p:nvPr>
        </p:nvSpPr>
        <p:spPr bwMode="gray">
          <a:xfrm>
            <a:off x="5411924" y="1916112"/>
            <a:ext cx="4356484" cy="42497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01EA6DC-C695-4DEB-8631-24EEBE24A3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>
          <a:xfrm>
            <a:off x="767407" y="6417332"/>
            <a:ext cx="11161067" cy="304143"/>
          </a:xfrm>
        </p:spPr>
        <p:txBody>
          <a:bodyPr/>
          <a:lstStyle/>
          <a:p>
            <a:r>
              <a:rPr lang="en-GB"/>
              <a:t>Quelle: Mainova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063876C-4812-42BE-B4CF-07C5541F86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BA22126-8FA2-480B-B7EE-061A86938C7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CDD75385-2DF1-43C3-9B37-40B87C9DEF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551384" y="1052600"/>
            <a:ext cx="9217023" cy="684212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590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e mit Hinterleg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61268C23-B3AE-4E67-B96F-19C3292F5237}"/>
              </a:ext>
            </a:extLst>
          </p:cNvPr>
          <p:cNvSpPr/>
          <p:nvPr userDrawn="1"/>
        </p:nvSpPr>
        <p:spPr>
          <a:xfrm>
            <a:off x="7319963" y="1"/>
            <a:ext cx="4872037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56A578-C2BE-46CE-ABDB-F255FE0E0B3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4" y="152637"/>
            <a:ext cx="5529376" cy="9001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38E9ED-7AF7-426A-83CE-7516CC7D94FB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550863" y="1916112"/>
            <a:ext cx="5545137" cy="42497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01EA6DC-C695-4DEB-8631-24EEBE24A3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>
          <a:xfrm>
            <a:off x="767408" y="6417332"/>
            <a:ext cx="4140460" cy="304143"/>
          </a:xfrm>
        </p:spPr>
        <p:txBody>
          <a:bodyPr/>
          <a:lstStyle/>
          <a:p>
            <a:r>
              <a:rPr lang="en-GB"/>
              <a:t>Quelle: Mainova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063876C-4812-42BE-B4CF-07C5541F86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BA22126-8FA2-480B-B7EE-061A86938C7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CDD75385-2DF1-43C3-9B37-40B87C9DEF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551385" y="1052600"/>
            <a:ext cx="5529375" cy="684212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7DA5628-9BA5-4705-B2A2-5F1B8E45D5BC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 bwMode="gray">
          <a:xfrm>
            <a:off x="10292570" y="0"/>
            <a:ext cx="1636078" cy="581575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FF18454B-A988-488F-9878-42E7FD255A5D}"/>
              </a:ext>
            </a:extLst>
          </p:cNvPr>
          <p:cNvSpPr>
            <a:spLocks noGrp="1"/>
          </p:cNvSpPr>
          <p:nvPr>
            <p:ph sz="half" idx="13"/>
          </p:nvPr>
        </p:nvSpPr>
        <p:spPr bwMode="gray">
          <a:xfrm>
            <a:off x="7608168" y="1916112"/>
            <a:ext cx="4320307" cy="42497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311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B65D6556-C41B-43D4-8495-EF36A3B0F2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7319963" y="0"/>
            <a:ext cx="4872037" cy="6858000"/>
          </a:xfrm>
          <a:solidFill>
            <a:schemeClr val="tx2"/>
          </a:solidFill>
        </p:spPr>
        <p:txBody>
          <a:bodyPr lIns="90000" tIns="90000" rIns="90000" bIns="90000" anchor="ctr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56A578-C2BE-46CE-ABDB-F255FE0E0B3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4" y="152637"/>
            <a:ext cx="5529376" cy="9001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38E9ED-7AF7-426A-83CE-7516CC7D94FB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550863" y="1916112"/>
            <a:ext cx="4357005" cy="42497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01EA6DC-C695-4DEB-8631-24EEBE24A3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>
          <a:xfrm>
            <a:off x="767408" y="6417332"/>
            <a:ext cx="4140460" cy="304143"/>
          </a:xfrm>
        </p:spPr>
        <p:txBody>
          <a:bodyPr/>
          <a:lstStyle/>
          <a:p>
            <a:r>
              <a:rPr lang="en-GB"/>
              <a:t>Quelle: Mainova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063876C-4812-42BE-B4CF-07C5541F86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BA22126-8FA2-480B-B7EE-061A86938C7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CDD75385-2DF1-43C3-9B37-40B87C9DEF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551385" y="1052600"/>
            <a:ext cx="5529375" cy="684212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CE5194C9-5248-4044-800D-6E1240924F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10290648" y="0"/>
            <a:ext cx="1638000" cy="583200"/>
          </a:xfrm>
          <a:blipFill>
            <a:blip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81501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mit zwei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B65D6556-C41B-43D4-8495-EF36A3B0F2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7319963" y="0"/>
            <a:ext cx="4872037" cy="3356992"/>
          </a:xfrm>
          <a:solidFill>
            <a:schemeClr val="tx2"/>
          </a:solidFill>
        </p:spPr>
        <p:txBody>
          <a:bodyPr lIns="90000" tIns="90000" rIns="90000" bIns="90000" anchor="ctr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56A578-C2BE-46CE-ABDB-F255FE0E0B3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4" y="152637"/>
            <a:ext cx="6049192" cy="9001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38E9ED-7AF7-426A-83CE-7516CC7D94FB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550863" y="1916112"/>
            <a:ext cx="6066435" cy="42497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01EA6DC-C695-4DEB-8631-24EEBE24A3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>
          <a:xfrm>
            <a:off x="767408" y="6417332"/>
            <a:ext cx="5849890" cy="304143"/>
          </a:xfrm>
        </p:spPr>
        <p:txBody>
          <a:bodyPr/>
          <a:lstStyle/>
          <a:p>
            <a:r>
              <a:rPr lang="en-GB"/>
              <a:t>Quelle: Mainova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063876C-4812-42BE-B4CF-07C5541F86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BA22126-8FA2-480B-B7EE-061A86938C7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CDD75385-2DF1-43C3-9B37-40B87C9DEF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551385" y="1052600"/>
            <a:ext cx="6049191" cy="684212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CE5194C9-5248-4044-800D-6E1240924F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10290648" y="0"/>
            <a:ext cx="1638000" cy="583200"/>
          </a:xfrm>
          <a:blipFill>
            <a:blip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35FDF561-5F4B-4349-8AFF-AFFD6676D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7319963" y="3501008"/>
            <a:ext cx="4872037" cy="3356992"/>
          </a:xfrm>
          <a:solidFill>
            <a:schemeClr val="tx2"/>
          </a:solidFill>
        </p:spPr>
        <p:txBody>
          <a:bodyPr lIns="90000" tIns="90000" rIns="90000" bIns="90000" anchor="ctr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522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mit drei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B65D6556-C41B-43D4-8495-EF36A3B0F2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7319963" y="0"/>
            <a:ext cx="4872037" cy="2168860"/>
          </a:xfrm>
          <a:solidFill>
            <a:schemeClr val="tx2"/>
          </a:solidFill>
        </p:spPr>
        <p:txBody>
          <a:bodyPr lIns="90000" tIns="90000" rIns="90000" bIns="90000" anchor="ctr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56A578-C2BE-46CE-ABDB-F255FE0E0B3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4" y="152637"/>
            <a:ext cx="6049192" cy="9001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38E9ED-7AF7-426A-83CE-7516CC7D94FB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550863" y="1916112"/>
            <a:ext cx="6066435" cy="42497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01EA6DC-C695-4DEB-8631-24EEBE24A3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>
          <a:xfrm>
            <a:off x="767408" y="6417332"/>
            <a:ext cx="5849890" cy="304143"/>
          </a:xfrm>
        </p:spPr>
        <p:txBody>
          <a:bodyPr/>
          <a:lstStyle/>
          <a:p>
            <a:r>
              <a:rPr lang="en-GB"/>
              <a:t>Quelle: Mainova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063876C-4812-42BE-B4CF-07C5541F86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BA22126-8FA2-480B-B7EE-061A86938C7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CDD75385-2DF1-43C3-9B37-40B87C9DEF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551385" y="1052600"/>
            <a:ext cx="6049191" cy="684212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CE5194C9-5248-4044-800D-6E1240924F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10290648" y="0"/>
            <a:ext cx="1638000" cy="583200"/>
          </a:xfrm>
          <a:blipFill>
            <a:blip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35FDF561-5F4B-4349-8AFF-AFFD6676D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7319963" y="4686736"/>
            <a:ext cx="4872037" cy="2171264"/>
          </a:xfrm>
          <a:solidFill>
            <a:schemeClr val="tx2"/>
          </a:solidFill>
        </p:spPr>
        <p:txBody>
          <a:bodyPr lIns="90000" tIns="90000" rIns="90000" bIns="90000" anchor="ctr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EFC0C895-6DE3-4D17-93B8-5190A38EFF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7319963" y="2312876"/>
            <a:ext cx="4872037" cy="2232248"/>
          </a:xfrm>
          <a:solidFill>
            <a:schemeClr val="tx2"/>
          </a:solidFill>
        </p:spPr>
        <p:txBody>
          <a:bodyPr lIns="90000" tIns="90000" rIns="90000" bIns="90000" anchor="ctr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644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großer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28C8C9-D69D-4196-9CC7-CBB9F5211C2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1C5026-BA53-42DC-8D0E-6FEFD0418694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 marL="198438" indent="-198438">
              <a:defRPr sz="2000"/>
            </a:lvl1pPr>
            <a:lvl2pPr marL="396000" indent="-198000">
              <a:defRPr sz="2000"/>
            </a:lvl2pPr>
            <a:lvl3pPr marL="594000" indent="-198000">
              <a:defRPr sz="2000"/>
            </a:lvl3pPr>
            <a:lvl4pPr marL="792000" indent="-198000">
              <a:defRPr sz="2000"/>
            </a:lvl4pPr>
            <a:lvl5pPr marL="990000" indent="-198000"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B0C5880-9825-4259-B248-4807D4A55A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GB"/>
              <a:t>Quelle: Mainova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AB6A05F-36BB-4D61-B247-9C31E9C50E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BA22126-8FA2-480B-B7EE-061A86938C7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BFEFFB8-2FD2-4165-9473-1BE1FE1C19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551384" y="1052600"/>
            <a:ext cx="9216503" cy="684212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27810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 (großer Text)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28C8C9-D69D-4196-9CC7-CBB9F5211C2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4" y="152637"/>
            <a:ext cx="5977184" cy="9001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1C5026-BA53-42DC-8D0E-6FEFD0418694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50863" y="1916114"/>
            <a:ext cx="5977185" cy="4249736"/>
          </a:xfrm>
        </p:spPr>
        <p:txBody>
          <a:bodyPr/>
          <a:lstStyle>
            <a:lvl1pPr marL="198438" indent="-198438">
              <a:defRPr sz="2000"/>
            </a:lvl1pPr>
            <a:lvl2pPr marL="396000" indent="-198000">
              <a:defRPr sz="2000"/>
            </a:lvl2pPr>
            <a:lvl3pPr marL="594000" indent="-198000">
              <a:defRPr sz="2000"/>
            </a:lvl3pPr>
            <a:lvl4pPr marL="792000" indent="-198000">
              <a:defRPr sz="2000"/>
            </a:lvl4pPr>
            <a:lvl5pPr marL="990000" indent="-198000"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B0C5880-9825-4259-B248-4807D4A55A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>
          <a:xfrm>
            <a:off x="767408" y="6417332"/>
            <a:ext cx="5760640" cy="304143"/>
          </a:xfrm>
        </p:spPr>
        <p:txBody>
          <a:bodyPr/>
          <a:lstStyle/>
          <a:p>
            <a:r>
              <a:rPr lang="en-GB"/>
              <a:t>Quelle: Mainova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AB6A05F-36BB-4D61-B247-9C31E9C50E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BA22126-8FA2-480B-B7EE-061A86938C7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BFEFFB8-2FD2-4165-9473-1BE1FE1C19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551384" y="1052600"/>
            <a:ext cx="5976845" cy="684212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Bildplatzhalter 11">
            <a:extLst>
              <a:ext uri="{FF2B5EF4-FFF2-40B4-BE49-F238E27FC236}">
                <a16:creationId xmlns:a16="http://schemas.microsoft.com/office/drawing/2014/main" id="{6670F43E-6B89-4B3A-BF28-608C7F1B9E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7319963" y="0"/>
            <a:ext cx="4872037" cy="6858000"/>
          </a:xfrm>
          <a:solidFill>
            <a:schemeClr val="tx2"/>
          </a:solidFill>
        </p:spPr>
        <p:txBody>
          <a:bodyPr lIns="90000" tIns="90000" rIns="90000" bIns="90000" anchor="ctr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744C0B69-F8B7-43B0-9DAD-A2CE1A3276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10290648" y="0"/>
            <a:ext cx="1638000" cy="583200"/>
          </a:xfrm>
          <a:blipFill>
            <a:blip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19983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1BCFF4-1F8D-476D-8E47-C5B40E09FA6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9002259-81F3-402B-A50E-5145615DCD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GB"/>
              <a:t>Quelle: Mainova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519135-D51D-4CA5-BD09-0B02F52B00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BA22126-8FA2-480B-B7EE-061A86938C7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DAE2A079-CFA0-46F0-854F-E2A55C2151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551384" y="1052600"/>
            <a:ext cx="9217023" cy="684212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47975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BD600-C068-4EE9-851B-A491B548D9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>
          <a:xfrm>
            <a:off x="767408" y="6417332"/>
            <a:ext cx="5328592" cy="304143"/>
          </a:xfrm>
        </p:spPr>
        <p:txBody>
          <a:bodyPr/>
          <a:lstStyle/>
          <a:p>
            <a:r>
              <a:rPr lang="en-GB"/>
              <a:t>Quelle: Mainova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C3A83A-1323-4F0D-BE48-63C6BCED96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BA22126-8FA2-480B-B7EE-061A86938C7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Bildplatzhalter 11">
            <a:extLst>
              <a:ext uri="{FF2B5EF4-FFF2-40B4-BE49-F238E27FC236}">
                <a16:creationId xmlns:a16="http://schemas.microsoft.com/office/drawing/2014/main" id="{6D86FCA4-59CE-4659-BE53-0513885BDC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7319963" y="0"/>
            <a:ext cx="4872037" cy="6858000"/>
          </a:xfrm>
          <a:solidFill>
            <a:schemeClr val="tx2"/>
          </a:solidFill>
        </p:spPr>
        <p:txBody>
          <a:bodyPr lIns="90000" tIns="90000" rIns="90000" bIns="90000" anchor="ctr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7" name="Textplatzhalter 16">
            <a:extLst>
              <a:ext uri="{FF2B5EF4-FFF2-40B4-BE49-F238E27FC236}">
                <a16:creationId xmlns:a16="http://schemas.microsoft.com/office/drawing/2014/main" id="{F0D1A279-52F1-4FC8-9DDB-83B3DEFF0E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10290648" y="0"/>
            <a:ext cx="1638000" cy="583200"/>
          </a:xfrm>
          <a:blipFill>
            <a:blip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823C74A-CABF-45B5-AF79-4CA5A98BA4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51384" y="1952439"/>
            <a:ext cx="5545137" cy="115252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3000" b="1"/>
            </a:lvl1pPr>
            <a:lvl2pPr marL="144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3DE6062F-08CF-45D7-8C2E-1DFD8EA359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551384" y="3212976"/>
            <a:ext cx="5545137" cy="1332545"/>
          </a:xfrm>
        </p:spPr>
        <p:txBody>
          <a:bodyPr/>
          <a:lstStyle>
            <a:lvl1pPr marL="198000" indent="-198000">
              <a:lnSpc>
                <a:spcPct val="125000"/>
              </a:lnSpc>
              <a:buFont typeface="Calibri" panose="020F0502020204030204" pitchFamily="34" charset="0"/>
              <a:buChar char="‒"/>
              <a:defRPr sz="2000" b="0"/>
            </a:lvl1pPr>
            <a:lvl2pPr marL="144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91871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BD600-C068-4EE9-851B-A491B548D9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>
          <a:xfrm>
            <a:off x="767407" y="6417332"/>
            <a:ext cx="11161067" cy="304143"/>
          </a:xfrm>
        </p:spPr>
        <p:txBody>
          <a:bodyPr/>
          <a:lstStyle/>
          <a:p>
            <a:r>
              <a:rPr lang="en-GB"/>
              <a:t>Quelle: Mainova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C3A83A-1323-4F0D-BE48-63C6BCED96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BA22126-8FA2-480B-B7EE-061A86938C7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823C74A-CABF-45B5-AF79-4CA5A98BA4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51384" y="1952439"/>
            <a:ext cx="9216504" cy="198061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5000" b="1"/>
            </a:lvl1pPr>
            <a:lvl2pPr marL="144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3DE6062F-08CF-45D7-8C2E-1DFD8EA359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551384" y="4184687"/>
            <a:ext cx="9216504" cy="1332545"/>
          </a:xfrm>
        </p:spPr>
        <p:txBody>
          <a:bodyPr/>
          <a:lstStyle>
            <a:lvl1pPr marL="198000" indent="-198000">
              <a:lnSpc>
                <a:spcPct val="125000"/>
              </a:lnSpc>
              <a:buFont typeface="Calibri" panose="020F0502020204030204" pitchFamily="34" charset="0"/>
              <a:buChar char="‒"/>
              <a:defRPr sz="2000" b="0"/>
            </a:lvl1pPr>
            <a:lvl2pPr marL="144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8074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lan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CD732B6B-5EE2-476E-B11F-2A9D426776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1" y="0"/>
            <a:ext cx="12192000" cy="6858000"/>
          </a:xfrm>
          <a:solidFill>
            <a:schemeClr val="tx2"/>
          </a:solidFill>
        </p:spPr>
        <p:txBody>
          <a:bodyPr lIns="90000" tIns="90000" rIns="90000" bIns="90000" anchor="ctr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F3FA1DCA-78A3-4F6A-8734-D90DAAEF87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 flipV="1">
            <a:off x="263352" y="1358814"/>
            <a:ext cx="4320480" cy="5238538"/>
          </a:xfrm>
          <a:prstGeom prst="round1Rect">
            <a:avLst>
              <a:gd name="adj" fmla="val 5609"/>
            </a:avLst>
          </a:prstGeom>
          <a:solidFill>
            <a:schemeClr val="bg2">
              <a:alpha val="85000"/>
            </a:schemeClr>
          </a:solidFill>
        </p:spPr>
        <p:txBody>
          <a:bodyPr/>
          <a:lstStyle>
            <a:lvl1pPr marL="0" indent="0">
              <a:lnSpc>
                <a:spcPct val="125000"/>
              </a:lnSpc>
              <a:buFont typeface="Calibri" panose="020F0502020204030204" pitchFamily="34" charset="0"/>
              <a:buNone/>
              <a:defRPr sz="3000" b="1">
                <a:noFill/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F287ED-CFD7-488C-B738-052ADFDC7346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50863" y="1736812"/>
            <a:ext cx="3780941" cy="1512168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8E79293-5D51-4C74-82A0-9B8B1C6EC0A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550863" y="3392996"/>
            <a:ext cx="3780941" cy="863674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12" name="Textplatzhalter 16">
            <a:extLst>
              <a:ext uri="{FF2B5EF4-FFF2-40B4-BE49-F238E27FC236}">
                <a16:creationId xmlns:a16="http://schemas.microsoft.com/office/drawing/2014/main" id="{A3869789-93DA-4507-A6A0-7AF4C55CA1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8112224" y="-1"/>
            <a:ext cx="3816424" cy="1358815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D14D86DD-4394-4C8D-B6AC-404CC1A0AB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550863" y="5445224"/>
            <a:ext cx="3780941" cy="90010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25000"/>
              </a:lnSpc>
              <a:buFont typeface="Calibri" panose="020F0502020204030204" pitchFamily="34" charset="0"/>
              <a:buNone/>
              <a:defRPr sz="2000" b="0">
                <a:solidFill>
                  <a:schemeClr val="bg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6824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1">
            <a:extLst>
              <a:ext uri="{FF2B5EF4-FFF2-40B4-BE49-F238E27FC236}">
                <a16:creationId xmlns:a16="http://schemas.microsoft.com/office/drawing/2014/main" id="{BCB8EB99-A2B4-43BE-B414-8ABAEA521E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1" y="0"/>
            <a:ext cx="12192000" cy="6165304"/>
          </a:xfrm>
          <a:solidFill>
            <a:schemeClr val="tx2"/>
          </a:solidFill>
        </p:spPr>
        <p:txBody>
          <a:bodyPr lIns="90000" tIns="90000" rIns="90000" bIns="90000" anchor="ctr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BD600-C068-4EE9-851B-A491B548D9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>
          <a:xfrm>
            <a:off x="767407" y="6417332"/>
            <a:ext cx="11161067" cy="304143"/>
          </a:xfrm>
        </p:spPr>
        <p:txBody>
          <a:bodyPr/>
          <a:lstStyle/>
          <a:p>
            <a:r>
              <a:rPr lang="en-GB"/>
              <a:t>Quelle: Mainova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C3A83A-1323-4F0D-BE48-63C6BCED96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BA22126-8FA2-480B-B7EE-061A86938C7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C3B9D059-A88B-40DD-98A6-DB5F08E3F8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10290648" y="0"/>
            <a:ext cx="1638000" cy="583200"/>
          </a:xfrm>
          <a:blipFill>
            <a:blip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31770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1">
            <a:extLst>
              <a:ext uri="{FF2B5EF4-FFF2-40B4-BE49-F238E27FC236}">
                <a16:creationId xmlns:a16="http://schemas.microsoft.com/office/drawing/2014/main" id="{BCB8EB99-A2B4-43BE-B414-8ABAEA521E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1" y="0"/>
            <a:ext cx="5951983" cy="6165304"/>
          </a:xfrm>
          <a:solidFill>
            <a:schemeClr val="tx2"/>
          </a:solidFill>
        </p:spPr>
        <p:txBody>
          <a:bodyPr lIns="90000" tIns="90000" rIns="90000" bIns="90000" anchor="ctr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BD600-C068-4EE9-851B-A491B548D9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>
          <a:xfrm>
            <a:off x="767407" y="6417332"/>
            <a:ext cx="11161067" cy="304143"/>
          </a:xfrm>
        </p:spPr>
        <p:txBody>
          <a:bodyPr/>
          <a:lstStyle/>
          <a:p>
            <a:r>
              <a:rPr lang="en-GB"/>
              <a:t>Quelle: Mainova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C3A83A-1323-4F0D-BE48-63C6BCED96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BA22126-8FA2-480B-B7EE-061A86938C7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Bildplatzhalter 11">
            <a:extLst>
              <a:ext uri="{FF2B5EF4-FFF2-40B4-BE49-F238E27FC236}">
                <a16:creationId xmlns:a16="http://schemas.microsoft.com/office/drawing/2014/main" id="{6BA7AF00-E6BC-426A-91DE-A0C2EE367B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6240016" y="0"/>
            <a:ext cx="5951984" cy="6165304"/>
          </a:xfrm>
          <a:solidFill>
            <a:schemeClr val="tx2"/>
          </a:solidFill>
        </p:spPr>
        <p:txBody>
          <a:bodyPr lIns="90000" tIns="90000" rIns="90000" bIns="90000" anchor="ctr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C3B9D059-A88B-40DD-98A6-DB5F08E3F8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10290648" y="0"/>
            <a:ext cx="1638000" cy="583200"/>
          </a:xfrm>
          <a:blipFill>
            <a:blip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45543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806BB875-9554-42B4-840F-CAE95977A6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8400256" y="0"/>
            <a:ext cx="3791744" cy="6165304"/>
          </a:xfrm>
          <a:solidFill>
            <a:schemeClr val="tx2"/>
          </a:solidFill>
        </p:spPr>
        <p:txBody>
          <a:bodyPr lIns="90000" tIns="90000" rIns="90000" bIns="90000" anchor="ctr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7" name="Bildplatzhalter 11">
            <a:extLst>
              <a:ext uri="{FF2B5EF4-FFF2-40B4-BE49-F238E27FC236}">
                <a16:creationId xmlns:a16="http://schemas.microsoft.com/office/drawing/2014/main" id="{BCB8EB99-A2B4-43BE-B414-8ABAEA521E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1" y="0"/>
            <a:ext cx="3791743" cy="6165304"/>
          </a:xfrm>
          <a:solidFill>
            <a:schemeClr val="tx2"/>
          </a:solidFill>
        </p:spPr>
        <p:txBody>
          <a:bodyPr lIns="90000" tIns="90000" rIns="90000" bIns="90000" anchor="ctr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BD600-C068-4EE9-851B-A491B548D9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>
          <a:xfrm>
            <a:off x="767407" y="6417332"/>
            <a:ext cx="11161067" cy="304143"/>
          </a:xfrm>
        </p:spPr>
        <p:txBody>
          <a:bodyPr/>
          <a:lstStyle/>
          <a:p>
            <a:r>
              <a:rPr lang="en-GB"/>
              <a:t>Quelle: Mainova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C3A83A-1323-4F0D-BE48-63C6BCED96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BA22126-8FA2-480B-B7EE-061A86938C7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C3B9D059-A88B-40DD-98A6-DB5F08E3F8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10290648" y="0"/>
            <a:ext cx="1638000" cy="583200"/>
          </a:xfrm>
          <a:blipFill>
            <a:blip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4E1836D2-C259-4B47-AE63-833BF74594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4079776" y="0"/>
            <a:ext cx="4032448" cy="6165304"/>
          </a:xfrm>
          <a:solidFill>
            <a:schemeClr val="tx2"/>
          </a:solidFill>
        </p:spPr>
        <p:txBody>
          <a:bodyPr lIns="90000" tIns="90000" rIns="90000" bIns="90000" anchor="ctr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441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C3A83A-1323-4F0D-BE48-63C6BCED96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BA22126-8FA2-480B-B7EE-061A86938C7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4E1836D2-C259-4B47-AE63-833BF74594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2711624" y="0"/>
            <a:ext cx="6768752" cy="3284984"/>
          </a:xfrm>
          <a:solidFill>
            <a:schemeClr val="tx2"/>
          </a:solidFill>
        </p:spPr>
        <p:txBody>
          <a:bodyPr lIns="90000" tIns="90000" rIns="90000" bIns="90000" anchor="ctr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ACD95AEC-5B29-4514-8A55-8683CFE9F9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2711624" y="3573016"/>
            <a:ext cx="6768752" cy="3284984"/>
          </a:xfrm>
          <a:solidFill>
            <a:schemeClr val="tx2"/>
          </a:solidFill>
        </p:spPr>
        <p:txBody>
          <a:bodyPr lIns="90000" tIns="90000" rIns="90000" bIns="90000" anchor="ctr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BD600-C068-4EE9-851B-A491B548D9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>
          <a:xfrm>
            <a:off x="767407" y="6417332"/>
            <a:ext cx="11161067" cy="304143"/>
          </a:xfrm>
        </p:spPr>
        <p:txBody>
          <a:bodyPr/>
          <a:lstStyle/>
          <a:p>
            <a:r>
              <a:rPr lang="en-GB"/>
              <a:t>Quelle: Mainova</a:t>
            </a:r>
          </a:p>
        </p:txBody>
      </p:sp>
    </p:spTree>
    <p:extLst>
      <p:ext uri="{BB962C8B-B14F-4D97-AF65-F5344CB8AC3E}">
        <p14:creationId xmlns:p14="http://schemas.microsoft.com/office/powerpoint/2010/main" val="3025302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BD600-C068-4EE9-851B-A491B548D9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GB"/>
              <a:t>Quelle: Mainova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C3A83A-1323-4F0D-BE48-63C6BCED96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BA22126-8FA2-480B-B7EE-061A86938C7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50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1">
            <a:extLst>
              <a:ext uri="{FF2B5EF4-FFF2-40B4-BE49-F238E27FC236}">
                <a16:creationId xmlns:a16="http://schemas.microsoft.com/office/drawing/2014/main" id="{BCB8EB99-A2B4-43BE-B414-8ABAEA521E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1" y="0"/>
            <a:ext cx="12192000" cy="6858000"/>
          </a:xfrm>
          <a:solidFill>
            <a:schemeClr val="tx2"/>
          </a:solidFill>
        </p:spPr>
        <p:txBody>
          <a:bodyPr lIns="90000" tIns="90000" rIns="90000" bIns="90000" anchor="ctr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C3B9D059-A88B-40DD-98A6-DB5F08E3F8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8112224" y="-1"/>
            <a:ext cx="3816424" cy="1358815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28C1CE07-0940-479C-BBD4-114F8DC1B8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 flipV="1">
            <a:off x="263352" y="4329101"/>
            <a:ext cx="4716524" cy="1656183"/>
          </a:xfrm>
          <a:prstGeom prst="round1Rect">
            <a:avLst>
              <a:gd name="adj" fmla="val 15133"/>
            </a:avLst>
          </a:prstGeom>
          <a:solidFill>
            <a:schemeClr val="bg2">
              <a:alpha val="85000"/>
            </a:schemeClr>
          </a:solidFill>
        </p:spPr>
        <p:txBody>
          <a:bodyPr/>
          <a:lstStyle>
            <a:lvl1pPr marL="0" indent="0">
              <a:lnSpc>
                <a:spcPct val="125000"/>
              </a:lnSpc>
              <a:buFont typeface="Calibri" panose="020F0502020204030204" pitchFamily="34" charset="0"/>
              <a:buNone/>
              <a:defRPr sz="3000" b="1">
                <a:noFill/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2D79444-8562-4344-9BCD-E3A4869A11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550863" y="4653135"/>
            <a:ext cx="4140982" cy="1044117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buFont typeface="Calibri" panose="020F0502020204030204" pitchFamily="34" charset="0"/>
              <a:buNone/>
              <a:defRPr sz="3000" b="1">
                <a:solidFill>
                  <a:schemeClr val="bg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1075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laue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F63D4D5-4723-0442-958F-F9E8FF3148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F3FA1DCA-78A3-4F6A-8734-D90DAAEF87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 flipV="1">
            <a:off x="263352" y="1358814"/>
            <a:ext cx="4320480" cy="5238538"/>
          </a:xfrm>
          <a:prstGeom prst="round1Rect">
            <a:avLst>
              <a:gd name="adj" fmla="val 5609"/>
            </a:avLst>
          </a:prstGeom>
          <a:solidFill>
            <a:schemeClr val="bg2">
              <a:alpha val="85000"/>
            </a:schemeClr>
          </a:solidFill>
          <a:ln w="15875">
            <a:solidFill>
              <a:schemeClr val="bg1"/>
            </a:solidFill>
          </a:ln>
        </p:spPr>
        <p:txBody>
          <a:bodyPr/>
          <a:lstStyle>
            <a:lvl1pPr marL="0" indent="0">
              <a:lnSpc>
                <a:spcPct val="125000"/>
              </a:lnSpc>
              <a:buFont typeface="Calibri" panose="020F0502020204030204" pitchFamily="34" charset="0"/>
              <a:buNone/>
              <a:defRPr sz="3000" b="1">
                <a:noFill/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F287ED-CFD7-488C-B738-052ADFDC7346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50863" y="1736812"/>
            <a:ext cx="3780941" cy="1080120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8E79293-5D51-4C74-82A0-9B8B1C6EC0A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550863" y="2961370"/>
            <a:ext cx="3780941" cy="863674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12" name="Textplatzhalter 16">
            <a:extLst>
              <a:ext uri="{FF2B5EF4-FFF2-40B4-BE49-F238E27FC236}">
                <a16:creationId xmlns:a16="http://schemas.microsoft.com/office/drawing/2014/main" id="{A3869789-93DA-4507-A6A0-7AF4C55CA1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8110583" y="3675"/>
            <a:ext cx="3816424" cy="1358815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w="15875">
            <a:noFill/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D14D86DD-4394-4C8D-B6AC-404CC1A0AB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550863" y="5445224"/>
            <a:ext cx="3780941" cy="90010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25000"/>
              </a:lnSpc>
              <a:buFont typeface="Calibri" panose="020F0502020204030204" pitchFamily="34" charset="0"/>
              <a:buNone/>
              <a:defRPr sz="2000" b="0">
                <a:solidFill>
                  <a:schemeClr val="bg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7592878-F1E3-E049-85F7-A3DA8791AB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 flipH="1" flipV="1">
            <a:off x="8100492" y="-126335"/>
            <a:ext cx="3828774" cy="1503301"/>
          </a:xfrm>
          <a:custGeom>
            <a:avLst/>
            <a:gdLst>
              <a:gd name="connsiteX0" fmla="*/ 0 w 4320480"/>
              <a:gd name="connsiteY0" fmla="*/ 0 h 5238538"/>
              <a:gd name="connsiteX1" fmla="*/ 4078144 w 4320480"/>
              <a:gd name="connsiteY1" fmla="*/ 0 h 5238538"/>
              <a:gd name="connsiteX2" fmla="*/ 4320480 w 4320480"/>
              <a:gd name="connsiteY2" fmla="*/ 242336 h 5238538"/>
              <a:gd name="connsiteX3" fmla="*/ 4320480 w 4320480"/>
              <a:gd name="connsiteY3" fmla="*/ 5238538 h 5238538"/>
              <a:gd name="connsiteX4" fmla="*/ 0 w 4320480"/>
              <a:gd name="connsiteY4" fmla="*/ 5238538 h 5238538"/>
              <a:gd name="connsiteX5" fmla="*/ 0 w 4320480"/>
              <a:gd name="connsiteY5" fmla="*/ 0 h 5238538"/>
              <a:gd name="connsiteX0" fmla="*/ 491706 w 4320480"/>
              <a:gd name="connsiteY0" fmla="*/ 0 h 5247165"/>
              <a:gd name="connsiteX1" fmla="*/ 4078144 w 4320480"/>
              <a:gd name="connsiteY1" fmla="*/ 8627 h 5247165"/>
              <a:gd name="connsiteX2" fmla="*/ 4320480 w 4320480"/>
              <a:gd name="connsiteY2" fmla="*/ 250963 h 5247165"/>
              <a:gd name="connsiteX3" fmla="*/ 4320480 w 4320480"/>
              <a:gd name="connsiteY3" fmla="*/ 5247165 h 5247165"/>
              <a:gd name="connsiteX4" fmla="*/ 0 w 4320480"/>
              <a:gd name="connsiteY4" fmla="*/ 5247165 h 5247165"/>
              <a:gd name="connsiteX5" fmla="*/ 491706 w 4320480"/>
              <a:gd name="connsiteY5" fmla="*/ 0 h 5247165"/>
              <a:gd name="connsiteX0" fmla="*/ 0 w 3828774"/>
              <a:gd name="connsiteY0" fmla="*/ 0 h 5247165"/>
              <a:gd name="connsiteX1" fmla="*/ 3586438 w 3828774"/>
              <a:gd name="connsiteY1" fmla="*/ 8627 h 5247165"/>
              <a:gd name="connsiteX2" fmla="*/ 3828774 w 3828774"/>
              <a:gd name="connsiteY2" fmla="*/ 250963 h 5247165"/>
              <a:gd name="connsiteX3" fmla="*/ 3828774 w 3828774"/>
              <a:gd name="connsiteY3" fmla="*/ 5247165 h 5247165"/>
              <a:gd name="connsiteX4" fmla="*/ 43132 w 3828774"/>
              <a:gd name="connsiteY4" fmla="*/ 5143648 h 5247165"/>
              <a:gd name="connsiteX5" fmla="*/ 0 w 3828774"/>
              <a:gd name="connsiteY5" fmla="*/ 0 h 5247165"/>
              <a:gd name="connsiteX0" fmla="*/ 0 w 3828774"/>
              <a:gd name="connsiteY0" fmla="*/ 0 h 5247165"/>
              <a:gd name="connsiteX1" fmla="*/ 3586438 w 3828774"/>
              <a:gd name="connsiteY1" fmla="*/ 8627 h 5247165"/>
              <a:gd name="connsiteX2" fmla="*/ 3828774 w 3828774"/>
              <a:gd name="connsiteY2" fmla="*/ 250963 h 5247165"/>
              <a:gd name="connsiteX3" fmla="*/ 3828774 w 3828774"/>
              <a:gd name="connsiteY3" fmla="*/ 5247165 h 5247165"/>
              <a:gd name="connsiteX4" fmla="*/ 17253 w 3828774"/>
              <a:gd name="connsiteY4" fmla="*/ 1494675 h 5247165"/>
              <a:gd name="connsiteX5" fmla="*/ 0 w 3828774"/>
              <a:gd name="connsiteY5" fmla="*/ 0 h 5247165"/>
              <a:gd name="connsiteX0" fmla="*/ 0 w 3828774"/>
              <a:gd name="connsiteY0" fmla="*/ 0 h 1503301"/>
              <a:gd name="connsiteX1" fmla="*/ 3586438 w 3828774"/>
              <a:gd name="connsiteY1" fmla="*/ 8627 h 1503301"/>
              <a:gd name="connsiteX2" fmla="*/ 3828774 w 3828774"/>
              <a:gd name="connsiteY2" fmla="*/ 250963 h 1503301"/>
              <a:gd name="connsiteX3" fmla="*/ 3828774 w 3828774"/>
              <a:gd name="connsiteY3" fmla="*/ 1503301 h 1503301"/>
              <a:gd name="connsiteX4" fmla="*/ 17253 w 3828774"/>
              <a:gd name="connsiteY4" fmla="*/ 1494675 h 1503301"/>
              <a:gd name="connsiteX5" fmla="*/ 0 w 3828774"/>
              <a:gd name="connsiteY5" fmla="*/ 0 h 150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8774" h="1503301">
                <a:moveTo>
                  <a:pt x="0" y="0"/>
                </a:moveTo>
                <a:lnTo>
                  <a:pt x="3586438" y="8627"/>
                </a:lnTo>
                <a:cubicBezTo>
                  <a:pt x="3720276" y="8627"/>
                  <a:pt x="3828774" y="117125"/>
                  <a:pt x="3828774" y="250963"/>
                </a:cubicBezTo>
                <a:lnTo>
                  <a:pt x="3828774" y="1503301"/>
                </a:lnTo>
                <a:lnTo>
                  <a:pt x="17253" y="1494675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chemeClr val="bg1"/>
            </a:solidFill>
          </a:ln>
        </p:spPr>
        <p:txBody>
          <a:bodyPr/>
          <a:lstStyle>
            <a:lvl1pPr marL="0" indent="0">
              <a:lnSpc>
                <a:spcPct val="125000"/>
              </a:lnSpc>
              <a:buFont typeface="Calibri" panose="020F0502020204030204" pitchFamily="34" charset="0"/>
              <a:buNone/>
              <a:defRPr sz="3000" b="1">
                <a:noFill/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5768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laue Linie mit lan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9BF059D7-DCC7-9E4E-98FD-D3BC6F2AF96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F3FA1DCA-78A3-4F6A-8734-D90DAAEF87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 flipV="1">
            <a:off x="263352" y="1364818"/>
            <a:ext cx="4320480" cy="5238538"/>
          </a:xfrm>
          <a:prstGeom prst="round1Rect">
            <a:avLst>
              <a:gd name="adj" fmla="val 5609"/>
            </a:avLst>
          </a:prstGeom>
          <a:solidFill>
            <a:schemeClr val="bg2">
              <a:alpha val="85000"/>
            </a:schemeClr>
          </a:solidFill>
          <a:ln w="15875">
            <a:solidFill>
              <a:schemeClr val="bg1"/>
            </a:solidFill>
          </a:ln>
        </p:spPr>
        <p:txBody>
          <a:bodyPr/>
          <a:lstStyle>
            <a:lvl1pPr marL="0" indent="0">
              <a:lnSpc>
                <a:spcPct val="125000"/>
              </a:lnSpc>
              <a:buFont typeface="Calibri" panose="020F0502020204030204" pitchFamily="34" charset="0"/>
              <a:buNone/>
              <a:defRPr sz="3000" b="1">
                <a:noFill/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F287ED-CFD7-488C-B738-052ADFDC7346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50863" y="1736812"/>
            <a:ext cx="3780941" cy="1512168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8E79293-5D51-4C74-82A0-9B8B1C6EC0A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550863" y="3392996"/>
            <a:ext cx="3780941" cy="863674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D14D86DD-4394-4C8D-B6AC-404CC1A0AB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550863" y="5445224"/>
            <a:ext cx="3780941" cy="90010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25000"/>
              </a:lnSpc>
              <a:buFont typeface="Calibri" panose="020F0502020204030204" pitchFamily="34" charset="0"/>
              <a:buNone/>
              <a:defRPr sz="2000" b="0">
                <a:solidFill>
                  <a:schemeClr val="bg1"/>
                </a:solidFill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7DBBF30B-BB5C-DA4D-B8A4-FAF359E56A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8110583" y="3675"/>
            <a:ext cx="3816424" cy="1358815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w="15875">
            <a:noFill/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668F75B3-F359-F749-9488-4BC0FB9442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 flipH="1" flipV="1">
            <a:off x="8100492" y="-126335"/>
            <a:ext cx="3828774" cy="1503301"/>
          </a:xfrm>
          <a:custGeom>
            <a:avLst/>
            <a:gdLst>
              <a:gd name="connsiteX0" fmla="*/ 0 w 4320480"/>
              <a:gd name="connsiteY0" fmla="*/ 0 h 5238538"/>
              <a:gd name="connsiteX1" fmla="*/ 4078144 w 4320480"/>
              <a:gd name="connsiteY1" fmla="*/ 0 h 5238538"/>
              <a:gd name="connsiteX2" fmla="*/ 4320480 w 4320480"/>
              <a:gd name="connsiteY2" fmla="*/ 242336 h 5238538"/>
              <a:gd name="connsiteX3" fmla="*/ 4320480 w 4320480"/>
              <a:gd name="connsiteY3" fmla="*/ 5238538 h 5238538"/>
              <a:gd name="connsiteX4" fmla="*/ 0 w 4320480"/>
              <a:gd name="connsiteY4" fmla="*/ 5238538 h 5238538"/>
              <a:gd name="connsiteX5" fmla="*/ 0 w 4320480"/>
              <a:gd name="connsiteY5" fmla="*/ 0 h 5238538"/>
              <a:gd name="connsiteX0" fmla="*/ 491706 w 4320480"/>
              <a:gd name="connsiteY0" fmla="*/ 0 h 5247165"/>
              <a:gd name="connsiteX1" fmla="*/ 4078144 w 4320480"/>
              <a:gd name="connsiteY1" fmla="*/ 8627 h 5247165"/>
              <a:gd name="connsiteX2" fmla="*/ 4320480 w 4320480"/>
              <a:gd name="connsiteY2" fmla="*/ 250963 h 5247165"/>
              <a:gd name="connsiteX3" fmla="*/ 4320480 w 4320480"/>
              <a:gd name="connsiteY3" fmla="*/ 5247165 h 5247165"/>
              <a:gd name="connsiteX4" fmla="*/ 0 w 4320480"/>
              <a:gd name="connsiteY4" fmla="*/ 5247165 h 5247165"/>
              <a:gd name="connsiteX5" fmla="*/ 491706 w 4320480"/>
              <a:gd name="connsiteY5" fmla="*/ 0 h 5247165"/>
              <a:gd name="connsiteX0" fmla="*/ 0 w 3828774"/>
              <a:gd name="connsiteY0" fmla="*/ 0 h 5247165"/>
              <a:gd name="connsiteX1" fmla="*/ 3586438 w 3828774"/>
              <a:gd name="connsiteY1" fmla="*/ 8627 h 5247165"/>
              <a:gd name="connsiteX2" fmla="*/ 3828774 w 3828774"/>
              <a:gd name="connsiteY2" fmla="*/ 250963 h 5247165"/>
              <a:gd name="connsiteX3" fmla="*/ 3828774 w 3828774"/>
              <a:gd name="connsiteY3" fmla="*/ 5247165 h 5247165"/>
              <a:gd name="connsiteX4" fmla="*/ 43132 w 3828774"/>
              <a:gd name="connsiteY4" fmla="*/ 5143648 h 5247165"/>
              <a:gd name="connsiteX5" fmla="*/ 0 w 3828774"/>
              <a:gd name="connsiteY5" fmla="*/ 0 h 5247165"/>
              <a:gd name="connsiteX0" fmla="*/ 0 w 3828774"/>
              <a:gd name="connsiteY0" fmla="*/ 0 h 5247165"/>
              <a:gd name="connsiteX1" fmla="*/ 3586438 w 3828774"/>
              <a:gd name="connsiteY1" fmla="*/ 8627 h 5247165"/>
              <a:gd name="connsiteX2" fmla="*/ 3828774 w 3828774"/>
              <a:gd name="connsiteY2" fmla="*/ 250963 h 5247165"/>
              <a:gd name="connsiteX3" fmla="*/ 3828774 w 3828774"/>
              <a:gd name="connsiteY3" fmla="*/ 5247165 h 5247165"/>
              <a:gd name="connsiteX4" fmla="*/ 17253 w 3828774"/>
              <a:gd name="connsiteY4" fmla="*/ 1494675 h 5247165"/>
              <a:gd name="connsiteX5" fmla="*/ 0 w 3828774"/>
              <a:gd name="connsiteY5" fmla="*/ 0 h 5247165"/>
              <a:gd name="connsiteX0" fmla="*/ 0 w 3828774"/>
              <a:gd name="connsiteY0" fmla="*/ 0 h 1503301"/>
              <a:gd name="connsiteX1" fmla="*/ 3586438 w 3828774"/>
              <a:gd name="connsiteY1" fmla="*/ 8627 h 1503301"/>
              <a:gd name="connsiteX2" fmla="*/ 3828774 w 3828774"/>
              <a:gd name="connsiteY2" fmla="*/ 250963 h 1503301"/>
              <a:gd name="connsiteX3" fmla="*/ 3828774 w 3828774"/>
              <a:gd name="connsiteY3" fmla="*/ 1503301 h 1503301"/>
              <a:gd name="connsiteX4" fmla="*/ 17253 w 3828774"/>
              <a:gd name="connsiteY4" fmla="*/ 1494675 h 1503301"/>
              <a:gd name="connsiteX5" fmla="*/ 0 w 3828774"/>
              <a:gd name="connsiteY5" fmla="*/ 0 h 150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8774" h="1503301">
                <a:moveTo>
                  <a:pt x="0" y="0"/>
                </a:moveTo>
                <a:lnTo>
                  <a:pt x="3586438" y="8627"/>
                </a:lnTo>
                <a:cubicBezTo>
                  <a:pt x="3720276" y="8627"/>
                  <a:pt x="3828774" y="117125"/>
                  <a:pt x="3828774" y="250963"/>
                </a:cubicBezTo>
                <a:lnTo>
                  <a:pt x="3828774" y="1503301"/>
                </a:lnTo>
                <a:lnTo>
                  <a:pt x="17253" y="1494675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chemeClr val="bg1"/>
            </a:solidFill>
          </a:ln>
        </p:spPr>
        <p:txBody>
          <a:bodyPr/>
          <a:lstStyle>
            <a:lvl1pPr marL="0" indent="0">
              <a:lnSpc>
                <a:spcPct val="125000"/>
              </a:lnSpc>
              <a:buFont typeface="Calibri" panose="020F0502020204030204" pitchFamily="34" charset="0"/>
              <a:buNone/>
              <a:defRPr sz="3000" b="1">
                <a:noFill/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302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1BCFF4-1F8D-476D-8E47-C5B40E09FA6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9002259-81F3-402B-A50E-5145615DCD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GB"/>
              <a:t>Quelle: Mainova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519135-D51D-4CA5-BD09-0B02F52B00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BA22126-8FA2-480B-B7EE-061A86938C7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5F7D16D-C42C-4625-B9AE-35B75D36A2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550863" y="1916113"/>
            <a:ext cx="11377785" cy="3313087"/>
          </a:xfrm>
        </p:spPr>
        <p:txBody>
          <a:bodyPr/>
          <a:lstStyle>
            <a:lvl1pPr marL="457200" indent="-457200">
              <a:lnSpc>
                <a:spcPct val="98000"/>
              </a:lnSpc>
              <a:buFont typeface="+mj-lt"/>
              <a:buAutoNum type="arabicPeriod"/>
              <a:defRPr sz="3000" b="0"/>
            </a:lvl1pPr>
            <a:lvl2pPr marL="144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877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1">
            <a:extLst>
              <a:ext uri="{FF2B5EF4-FFF2-40B4-BE49-F238E27FC236}">
                <a16:creationId xmlns:a16="http://schemas.microsoft.com/office/drawing/2014/main" id="{36F34838-8E96-491F-8B18-0BC7D8BABC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4619837" y="0"/>
            <a:ext cx="7572164" cy="6858000"/>
          </a:xfrm>
          <a:solidFill>
            <a:schemeClr val="tx2"/>
          </a:solidFill>
        </p:spPr>
        <p:txBody>
          <a:bodyPr lIns="90000" tIns="90000" rIns="90000" bIns="90000" anchor="ctr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9002259-81F3-402B-A50E-5145615DCD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GB"/>
              <a:t>Quelle: Mainova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519135-D51D-4CA5-BD09-0B02F52B00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BA22126-8FA2-480B-B7EE-061A86938C7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5F7D16D-C42C-4625-B9AE-35B75D36A2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550863" y="1916113"/>
            <a:ext cx="3852949" cy="864815"/>
          </a:xfrm>
        </p:spPr>
        <p:txBody>
          <a:bodyPr/>
          <a:lstStyle>
            <a:lvl1pPr marL="0" indent="0">
              <a:lnSpc>
                <a:spcPct val="98000"/>
              </a:lnSpc>
              <a:buFont typeface="+mj-lt"/>
              <a:buNone/>
              <a:defRPr sz="3000" b="1"/>
            </a:lvl1pPr>
            <a:lvl2pPr marL="144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796BA528-6F0F-43C9-85DA-57C33291A5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10290648" y="0"/>
            <a:ext cx="1638000" cy="583200"/>
          </a:xfrm>
          <a:blipFill>
            <a:blip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144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EB35644A-D143-4E58-A7BF-7F2B55F001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550863" y="2672916"/>
            <a:ext cx="3852949" cy="1476164"/>
          </a:xfrm>
        </p:spPr>
        <p:txBody>
          <a:bodyPr/>
          <a:lstStyle>
            <a:lvl1pPr marL="0" indent="0">
              <a:lnSpc>
                <a:spcPct val="98000"/>
              </a:lnSpc>
              <a:buFont typeface="+mj-lt"/>
              <a:buNone/>
              <a:defRPr sz="3000" b="0"/>
            </a:lvl1pPr>
            <a:lvl2pPr marL="144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57091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9002259-81F3-402B-A50E-5145615DCD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GB"/>
              <a:t>Quelle: Mainova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519135-D51D-4CA5-BD09-0B02F52B00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BA22126-8FA2-480B-B7EE-061A86938C7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5F7D16D-C42C-4625-B9AE-35B75D36A2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550863" y="1916113"/>
            <a:ext cx="9217025" cy="864815"/>
          </a:xfrm>
        </p:spPr>
        <p:txBody>
          <a:bodyPr/>
          <a:lstStyle>
            <a:lvl1pPr marL="0" indent="0">
              <a:lnSpc>
                <a:spcPct val="98000"/>
              </a:lnSpc>
              <a:buFont typeface="+mj-lt"/>
              <a:buNone/>
              <a:defRPr sz="3000" b="1"/>
            </a:lvl1pPr>
            <a:lvl2pPr marL="144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EB35644A-D143-4E58-A7BF-7F2B55F001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550863" y="2672916"/>
            <a:ext cx="9217025" cy="1476164"/>
          </a:xfrm>
        </p:spPr>
        <p:txBody>
          <a:bodyPr/>
          <a:lstStyle>
            <a:lvl1pPr marL="0" indent="0">
              <a:lnSpc>
                <a:spcPct val="98000"/>
              </a:lnSpc>
              <a:buFont typeface="+mj-lt"/>
              <a:buNone/>
              <a:defRPr sz="3000" b="0"/>
            </a:lvl1pPr>
            <a:lvl2pPr marL="144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8499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stellung Referent*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11">
            <a:extLst>
              <a:ext uri="{FF2B5EF4-FFF2-40B4-BE49-F238E27FC236}">
                <a16:creationId xmlns:a16="http://schemas.microsoft.com/office/drawing/2014/main" id="{F06F1E5B-EF80-4D97-B5B9-21DB6FD294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1" y="0"/>
            <a:ext cx="4331803" cy="6858000"/>
          </a:xfrm>
          <a:solidFill>
            <a:schemeClr val="tx2"/>
          </a:solidFill>
        </p:spPr>
        <p:txBody>
          <a:bodyPr lIns="90000" tIns="90000" rIns="90000" bIns="90000" anchor="ctr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BD600-C068-4EE9-851B-A491B548D9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GB"/>
              <a:t>Quelle: Mainova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C3A83A-1323-4F0D-BE48-63C6BCED96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BA22126-8FA2-480B-B7EE-061A86938C7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D9A4ECD3-168A-457F-9101-F0FD857EA5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015880" y="1952439"/>
            <a:ext cx="6912768" cy="1008509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3000" b="1"/>
            </a:lvl1pPr>
            <a:lvl2pPr marL="144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94B78CF9-0427-42C3-B2CC-14E8028DD9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5015880" y="3681028"/>
            <a:ext cx="6912768" cy="1548172"/>
          </a:xfrm>
        </p:spPr>
        <p:txBody>
          <a:bodyPr/>
          <a:lstStyle>
            <a:lvl1pPr marL="0" indent="0">
              <a:lnSpc>
                <a:spcPct val="125000"/>
              </a:lnSpc>
              <a:buFont typeface="Calibri" panose="020F0502020204030204" pitchFamily="34" charset="0"/>
              <a:buNone/>
              <a:defRPr sz="2000" b="0"/>
            </a:lvl1pPr>
            <a:lvl2pPr marL="144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D2A6CEA-2E33-4082-A4C2-F8E1E29D19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5015880" y="656692"/>
            <a:ext cx="6912768" cy="540060"/>
          </a:xfrm>
        </p:spPr>
        <p:txBody>
          <a:bodyPr/>
          <a:lstStyle>
            <a:lvl1pPr marL="0" indent="0">
              <a:lnSpc>
                <a:spcPct val="125000"/>
              </a:lnSpc>
              <a:buFont typeface="Calibri" panose="020F0502020204030204" pitchFamily="34" charset="0"/>
              <a:buNone/>
              <a:defRPr sz="2000" b="0"/>
            </a:lvl1pPr>
            <a:lvl2pPr marL="144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1077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28C8C9-D69D-4196-9CC7-CBB9F5211C2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1C5026-BA53-42DC-8D0E-6FEFD0418694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B0C5880-9825-4259-B248-4807D4A55A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GB"/>
              <a:t>Quelle: Mainova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AB6A05F-36BB-4D61-B247-9C31E9C50E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BA22126-8FA2-480B-B7EE-061A86938C7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BFEFFB8-2FD2-4165-9473-1BE1FE1C19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551384" y="1052600"/>
            <a:ext cx="9216503" cy="684212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4150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498C774-955E-18E8-0B53-6FB47FD4D8D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32952113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8" imgW="395" imgH="396" progId="TCLayout.ActiveDocument.1">
                  <p:embed/>
                </p:oleObj>
              </mc:Choice>
              <mc:Fallback>
                <p:oleObj name="think-cell Folie" r:id="rId28" imgW="395" imgH="39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498C774-955E-18E8-0B53-6FB47FD4D8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2A814AA-D012-4043-AD7D-3D9492C3B95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152637"/>
            <a:ext cx="9217025" cy="9001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00B518-81C7-48A8-BC1F-1F18B6C54BC6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50863" y="1916114"/>
            <a:ext cx="9217025" cy="42497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681CE5-B58C-48EB-AB50-EEF86A80F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767408" y="6479403"/>
            <a:ext cx="1116124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bg2"/>
                </a:solidFill>
              </a:defRPr>
            </a:lvl1pPr>
          </a:lstStyle>
          <a:p>
            <a:r>
              <a:rPr lang="de-DE"/>
              <a:t>Quelle: Mainova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7467CE-7BA7-447B-B1B3-AF7D61210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50863" y="6479403"/>
            <a:ext cx="216545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bg2"/>
                </a:solidFill>
              </a:defRPr>
            </a:lvl1pPr>
          </a:lstStyle>
          <a:p>
            <a:fld id="{1BA22126-8FA2-480B-B7EE-061A86938C78}" type="slidenum">
              <a:rPr lang="de-DE" noProof="0" smtClean="0"/>
              <a:pPr/>
              <a:t>‹Nr.›</a:t>
            </a:fld>
            <a:endParaRPr lang="de-DE" noProof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C361102-6415-4E4D-B999-5807F3F8E2D0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 bwMode="gray">
          <a:xfrm>
            <a:off x="10292570" y="0"/>
            <a:ext cx="1636078" cy="5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3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74" r:id="rId3"/>
    <p:sldLayoutId id="2147483675" r:id="rId4"/>
    <p:sldLayoutId id="2147483670" r:id="rId5"/>
    <p:sldLayoutId id="2147483671" r:id="rId6"/>
    <p:sldLayoutId id="2147483672" r:id="rId7"/>
    <p:sldLayoutId id="2147483669" r:id="rId8"/>
    <p:sldLayoutId id="2147483650" r:id="rId9"/>
    <p:sldLayoutId id="2147483652" r:id="rId10"/>
    <p:sldLayoutId id="2147483673" r:id="rId11"/>
    <p:sldLayoutId id="2147483657" r:id="rId12"/>
    <p:sldLayoutId id="2147483659" r:id="rId13"/>
    <p:sldLayoutId id="2147483660" r:id="rId14"/>
    <p:sldLayoutId id="2147483656" r:id="rId15"/>
    <p:sldLayoutId id="2147483658" r:id="rId16"/>
    <p:sldLayoutId id="2147483654" r:id="rId17"/>
    <p:sldLayoutId id="2147483661" r:id="rId18"/>
    <p:sldLayoutId id="2147483662" r:id="rId19"/>
    <p:sldLayoutId id="2147483663" r:id="rId20"/>
    <p:sldLayoutId id="2147483664" r:id="rId21"/>
    <p:sldLayoutId id="2147483665" r:id="rId22"/>
    <p:sldLayoutId id="2147483666" r:id="rId23"/>
    <p:sldLayoutId id="2147483655" r:id="rId24"/>
    <p:sldLayoutId id="2147483667" r:id="rId2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25000"/>
        </a:lnSpc>
        <a:spcBef>
          <a:spcPts val="0"/>
        </a:spcBef>
        <a:spcAft>
          <a:spcPts val="900"/>
        </a:spcAft>
        <a:buFont typeface="Calibri" panose="020F0502020204030204" pitchFamily="34" charset="0"/>
        <a:buChar char="‒"/>
        <a:defRPr sz="1500" kern="1200">
          <a:solidFill>
            <a:schemeClr val="bg2"/>
          </a:solidFill>
          <a:latin typeface="+mn-lt"/>
          <a:ea typeface="+mn-ea"/>
          <a:cs typeface="+mn-cs"/>
        </a:defRPr>
      </a:lvl1pPr>
      <a:lvl2pPr marL="288000" indent="-144000" algn="l" defTabSz="914400" rtl="0" eaLnBrk="1" latinLnBrk="0" hangingPunct="1">
        <a:lnSpc>
          <a:spcPct val="125000"/>
        </a:lnSpc>
        <a:spcBef>
          <a:spcPts val="0"/>
        </a:spcBef>
        <a:spcAft>
          <a:spcPts val="900"/>
        </a:spcAft>
        <a:buFont typeface="Calibri" panose="020F0502020204030204" pitchFamily="34" charset="0"/>
        <a:buChar char="‒"/>
        <a:defRPr sz="1500" kern="1200">
          <a:solidFill>
            <a:schemeClr val="bg2"/>
          </a:solidFill>
          <a:latin typeface="+mn-lt"/>
          <a:ea typeface="+mn-ea"/>
          <a:cs typeface="+mn-cs"/>
        </a:defRPr>
      </a:lvl2pPr>
      <a:lvl3pPr marL="432000" indent="-144000" algn="l" defTabSz="914400" rtl="0" eaLnBrk="1" latinLnBrk="0" hangingPunct="1">
        <a:lnSpc>
          <a:spcPct val="125000"/>
        </a:lnSpc>
        <a:spcBef>
          <a:spcPts val="0"/>
        </a:spcBef>
        <a:spcAft>
          <a:spcPts val="900"/>
        </a:spcAft>
        <a:buFont typeface="Calibri" panose="020F0502020204030204" pitchFamily="34" charset="0"/>
        <a:buChar char="‒"/>
        <a:defRPr sz="1500" kern="1200">
          <a:solidFill>
            <a:schemeClr val="bg2"/>
          </a:solidFill>
          <a:latin typeface="+mn-lt"/>
          <a:ea typeface="+mn-ea"/>
          <a:cs typeface="+mn-cs"/>
        </a:defRPr>
      </a:lvl3pPr>
      <a:lvl4pPr marL="576000" indent="-144000" algn="l" defTabSz="914400" rtl="0" eaLnBrk="1" latinLnBrk="0" hangingPunct="1">
        <a:lnSpc>
          <a:spcPct val="125000"/>
        </a:lnSpc>
        <a:spcBef>
          <a:spcPts val="0"/>
        </a:spcBef>
        <a:spcAft>
          <a:spcPts val="900"/>
        </a:spcAft>
        <a:buFont typeface="Calibri" panose="020F0502020204030204" pitchFamily="34" charset="0"/>
        <a:buChar char="‒"/>
        <a:defRPr sz="1500" kern="1200">
          <a:solidFill>
            <a:schemeClr val="bg2"/>
          </a:solidFill>
          <a:latin typeface="+mn-lt"/>
          <a:ea typeface="+mn-ea"/>
          <a:cs typeface="+mn-cs"/>
        </a:defRPr>
      </a:lvl4pPr>
      <a:lvl5pPr marL="720000" indent="-144000" algn="l" defTabSz="914400" rtl="0" eaLnBrk="1" latinLnBrk="0" hangingPunct="1">
        <a:lnSpc>
          <a:spcPct val="125000"/>
        </a:lnSpc>
        <a:spcBef>
          <a:spcPts val="0"/>
        </a:spcBef>
        <a:spcAft>
          <a:spcPts val="900"/>
        </a:spcAft>
        <a:buFont typeface="Calibri" panose="020F0502020204030204" pitchFamily="34" charset="0"/>
        <a:buChar char="‒"/>
        <a:defRPr sz="15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07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3884" userDrawn="1">
          <p15:clr>
            <a:srgbClr val="F26B43"/>
          </p15:clr>
        </p15:guide>
        <p15:guide id="6" pos="61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0.xml"/><Relationship Id="rId6" Type="http://schemas.openxmlformats.org/officeDocument/2006/relationships/image" Target="../media/image2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3.xml"/><Relationship Id="rId6" Type="http://schemas.openxmlformats.org/officeDocument/2006/relationships/image" Target="../media/image2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4.xml"/><Relationship Id="rId6" Type="http://schemas.openxmlformats.org/officeDocument/2006/relationships/image" Target="../media/image2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5.xml"/><Relationship Id="rId6" Type="http://schemas.openxmlformats.org/officeDocument/2006/relationships/image" Target="../media/image2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6.xml"/><Relationship Id="rId6" Type="http://schemas.openxmlformats.org/officeDocument/2006/relationships/image" Target="../media/image2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11" Type="http://schemas.openxmlformats.org/officeDocument/2006/relationships/image" Target="../media/image8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9.xml"/><Relationship Id="rId6" Type="http://schemas.openxmlformats.org/officeDocument/2006/relationships/image" Target="../media/image30.svg"/><Relationship Id="rId11" Type="http://schemas.openxmlformats.org/officeDocument/2006/relationships/image" Target="../media/image35.jpeg"/><Relationship Id="rId5" Type="http://schemas.openxmlformats.org/officeDocument/2006/relationships/image" Target="../media/image1.emf"/><Relationship Id="rId10" Type="http://schemas.openxmlformats.org/officeDocument/2006/relationships/image" Target="../media/image34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9.sv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4.sv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0.xml"/><Relationship Id="rId6" Type="http://schemas.openxmlformats.org/officeDocument/2006/relationships/image" Target="../media/image45.sv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8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1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2.bin"/><Relationship Id="rId1" Type="http://schemas.openxmlformats.org/officeDocument/2006/relationships/tags" Target="../tags/tag64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image" Target="../media/image62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sv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Relationship Id="rId6" Type="http://schemas.openxmlformats.org/officeDocument/2006/relationships/image" Target="../media/image1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Relationship Id="rId6" Type="http://schemas.openxmlformats.org/officeDocument/2006/relationships/image" Target="../media/image1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26" Type="http://schemas.openxmlformats.org/officeDocument/2006/relationships/tags" Target="../tags/tag36.xml"/><Relationship Id="rId3" Type="http://schemas.openxmlformats.org/officeDocument/2006/relationships/tags" Target="../tags/tag13.xml"/><Relationship Id="rId21" Type="http://schemas.openxmlformats.org/officeDocument/2006/relationships/tags" Target="../tags/tag31.xml"/><Relationship Id="rId34" Type="http://schemas.openxmlformats.org/officeDocument/2006/relationships/chart" Target="../charts/chart1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tags" Target="../tags/tag35.xml"/><Relationship Id="rId33" Type="http://schemas.openxmlformats.org/officeDocument/2006/relationships/image" Target="../media/image1.emf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tags" Target="../tags/tag30.xml"/><Relationship Id="rId29" Type="http://schemas.openxmlformats.org/officeDocument/2006/relationships/slideLayout" Target="../slideLayouts/slideLayout15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tags" Target="../tags/tag34.xml"/><Relationship Id="rId32" Type="http://schemas.openxmlformats.org/officeDocument/2006/relationships/oleObject" Target="../embeddings/oleObject2.bin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28" Type="http://schemas.openxmlformats.org/officeDocument/2006/relationships/tags" Target="../tags/tag38.xml"/><Relationship Id="rId10" Type="http://schemas.openxmlformats.org/officeDocument/2006/relationships/tags" Target="../tags/tag20.xml"/><Relationship Id="rId19" Type="http://schemas.openxmlformats.org/officeDocument/2006/relationships/tags" Target="../tags/tag29.xml"/><Relationship Id="rId31" Type="http://schemas.openxmlformats.org/officeDocument/2006/relationships/image" Target="../media/image17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tags" Target="../tags/tag32.xml"/><Relationship Id="rId27" Type="http://schemas.openxmlformats.org/officeDocument/2006/relationships/tags" Target="../tags/tag37.xml"/><Relationship Id="rId30" Type="http://schemas.openxmlformats.org/officeDocument/2006/relationships/notesSlide" Target="../notesSlides/notesSlide9.xml"/><Relationship Id="rId35" Type="http://schemas.openxmlformats.org/officeDocument/2006/relationships/chart" Target="../charts/chart2.xml"/><Relationship Id="rId8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8EBE04B-DE40-C8C7-38C3-D6E5D9965C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67" r="10296" b="4933"/>
          <a:stretch>
            <a:fillRect/>
          </a:stretch>
        </p:blipFill>
        <p:spPr>
          <a:xfrm>
            <a:off x="0" y="502920"/>
            <a:ext cx="12192000" cy="6016751"/>
          </a:xfrm>
          <a:prstGeom prst="rect">
            <a:avLst/>
          </a:prstGeom>
        </p:spPr>
      </p:pic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510B0D06-5139-C208-272E-22E2A18DD5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510B0D06-5139-C208-272E-22E2A18DD5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447D36B-D8E9-4911-9282-951F0D450C9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152637"/>
            <a:ext cx="9217025" cy="900100"/>
          </a:xfrm>
        </p:spPr>
        <p:txBody>
          <a:bodyPr vert="horz"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Lieferantendialog</a:t>
            </a:r>
            <a:br>
              <a:rPr lang="de-DE" dirty="0"/>
            </a:br>
            <a:r>
              <a:rPr lang="de-DE" dirty="0"/>
              <a:t>05. Mai 2026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560EE5-8642-4442-8EEE-CA5EB84E8F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550863" y="6417332"/>
            <a:ext cx="216545" cy="304143"/>
          </a:xfrm>
        </p:spPr>
        <p:txBody>
          <a:bodyPr/>
          <a:lstStyle/>
          <a:p>
            <a:fld id="{1BA22126-8FA2-480B-B7EE-061A86938C7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E889F9E-177D-70FB-A812-3B58FA57719C}"/>
              </a:ext>
            </a:extLst>
          </p:cNvPr>
          <p:cNvSpPr txBox="1">
            <a:spLocks/>
          </p:cNvSpPr>
          <p:nvPr/>
        </p:nvSpPr>
        <p:spPr bwMode="gray">
          <a:xfrm>
            <a:off x="550863" y="6479403"/>
            <a:ext cx="216545" cy="18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7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809A836-97E3-4CE2-BDD9-F985EF241C3B}" type="slidenum">
              <a:rPr lang="de-DE" smtClean="0"/>
              <a:pPr>
                <a:spcAft>
                  <a:spcPts val="600"/>
                </a:spcAft>
              </a:pPr>
              <a:t>1</a:t>
            </a:fld>
            <a:endParaRPr 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4FDBF44-EC89-8A55-05D4-A7DE9A0B8211}"/>
              </a:ext>
            </a:extLst>
          </p:cNvPr>
          <p:cNvGrpSpPr/>
          <p:nvPr/>
        </p:nvGrpSpPr>
        <p:grpSpPr>
          <a:xfrm>
            <a:off x="1775520" y="2107140"/>
            <a:ext cx="3998792" cy="1404155"/>
            <a:chOff x="1631504" y="2600908"/>
            <a:chExt cx="4716524" cy="1656183"/>
          </a:xfrm>
        </p:grpSpPr>
        <p:sp>
          <p:nvSpPr>
            <p:cNvPr id="11" name="Textplatzhalter 8">
              <a:extLst>
                <a:ext uri="{FF2B5EF4-FFF2-40B4-BE49-F238E27FC236}">
                  <a16:creationId xmlns:a16="http://schemas.microsoft.com/office/drawing/2014/main" id="{B9435830-F3E5-49C8-F9E8-DBD2844C837B}"/>
                </a:ext>
              </a:extLst>
            </p:cNvPr>
            <p:cNvSpPr txBox="1">
              <a:spLocks/>
            </p:cNvSpPr>
            <p:nvPr/>
          </p:nvSpPr>
          <p:spPr bwMode="gray">
            <a:xfrm flipV="1">
              <a:off x="1631504" y="2600908"/>
              <a:ext cx="4716524" cy="1656183"/>
            </a:xfrm>
            <a:prstGeom prst="round1Rect">
              <a:avLst>
                <a:gd name="adj" fmla="val 15133"/>
              </a:avLst>
            </a:prstGeom>
            <a:solidFill>
              <a:schemeClr val="bg2">
                <a:alpha val="85000"/>
              </a:schemeClr>
            </a:solid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900"/>
                </a:spcAft>
                <a:buFont typeface="Calibri" panose="020F0502020204030204" pitchFamily="34" charset="0"/>
                <a:buNone/>
                <a:defRPr sz="3000" b="1" kern="1200">
                  <a:noFill/>
                  <a:latin typeface="+mn-lt"/>
                  <a:ea typeface="+mn-ea"/>
                  <a:cs typeface="+mn-cs"/>
                </a:defRPr>
              </a:lvl1pPr>
              <a:lvl2pPr marL="14400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900"/>
                </a:spcAft>
                <a:buFont typeface="Calibri" panose="020F0502020204030204" pitchFamily="34" charset="0"/>
                <a:buNone/>
                <a:defRPr sz="15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432000" indent="-14400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900"/>
                </a:spcAft>
                <a:buFont typeface="Calibri" panose="020F0502020204030204" pitchFamily="34" charset="0"/>
                <a:buChar char="‒"/>
                <a:defRPr sz="15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576000" indent="-14400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900"/>
                </a:spcAft>
                <a:buFont typeface="Calibri" panose="020F0502020204030204" pitchFamily="34" charset="0"/>
                <a:buChar char="‒"/>
                <a:defRPr sz="15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720000" indent="-14400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900"/>
                </a:spcAft>
                <a:buFont typeface="Calibri" panose="020F0502020204030204" pitchFamily="34" charset="0"/>
                <a:buChar char="‒"/>
                <a:defRPr sz="15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Mastertextformat bearbeiten</a:t>
              </a:r>
            </a:p>
          </p:txBody>
        </p:sp>
        <p:sp>
          <p:nvSpPr>
            <p:cNvPr id="14" name="Textplatzhalter 8">
              <a:extLst>
                <a:ext uri="{FF2B5EF4-FFF2-40B4-BE49-F238E27FC236}">
                  <a16:creationId xmlns:a16="http://schemas.microsoft.com/office/drawing/2014/main" id="{1B412D69-148E-E21B-1405-B86E064F6B0B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919015" y="2871113"/>
              <a:ext cx="4140981" cy="1044118"/>
            </a:xfrm>
            <a:prstGeom prst="rect">
              <a:avLst/>
            </a:prstGeom>
            <a:noFill/>
          </p:spPr>
          <p:txBody>
            <a:bodyPr tIns="0" bIns="7200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Font typeface="Calibri" panose="020F0502020204030204" pitchFamily="34" charset="0"/>
                <a:buNone/>
                <a:defRPr sz="30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14400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900"/>
                </a:spcAft>
                <a:buFont typeface="Calibri" panose="020F0502020204030204" pitchFamily="34" charset="0"/>
                <a:buNone/>
                <a:defRPr sz="15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432000" indent="-14400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900"/>
                </a:spcAft>
                <a:buFont typeface="Calibri" panose="020F0502020204030204" pitchFamily="34" charset="0"/>
                <a:buChar char="‒"/>
                <a:defRPr sz="15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576000" indent="-14400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900"/>
                </a:spcAft>
                <a:buFont typeface="Calibri" panose="020F0502020204030204" pitchFamily="34" charset="0"/>
                <a:buChar char="‒"/>
                <a:defRPr sz="15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720000" indent="-14400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900"/>
                </a:spcAft>
                <a:buFont typeface="Calibri" panose="020F0502020204030204" pitchFamily="34" charset="0"/>
                <a:buChar char="‒"/>
                <a:defRPr sz="15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Herzlich Willkommen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0071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54173E0-04E5-A2DE-3FD0-0877CEC4BB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07726" y="3033447"/>
            <a:ext cx="18004016" cy="3157249"/>
          </a:xfrm>
          <a:prstGeom prst="rect">
            <a:avLst/>
          </a:prstGeom>
        </p:spPr>
      </p:pic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510B0D06-5139-C208-272E-22E2A18DD5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510B0D06-5139-C208-272E-22E2A18DD5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447D36B-D8E9-4911-9282-951F0D450C9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152637"/>
            <a:ext cx="9217025" cy="900100"/>
          </a:xfrm>
        </p:spPr>
        <p:txBody>
          <a:bodyPr vert="horz"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Lieferantendialog</a:t>
            </a:r>
            <a:br>
              <a:rPr lang="de-DE" dirty="0"/>
            </a:br>
            <a:r>
              <a:rPr lang="de-DE" dirty="0"/>
              <a:t>Herausforderungen des Stromnetzes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560EE5-8642-4442-8EEE-CA5EB84E8F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550863" y="6417332"/>
            <a:ext cx="216545" cy="304143"/>
          </a:xfrm>
        </p:spPr>
        <p:txBody>
          <a:bodyPr/>
          <a:lstStyle/>
          <a:p>
            <a:fld id="{1BA22126-8FA2-480B-B7EE-061A86938C7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E889F9E-177D-70FB-A812-3B58FA57719C}"/>
              </a:ext>
            </a:extLst>
          </p:cNvPr>
          <p:cNvSpPr txBox="1">
            <a:spLocks/>
          </p:cNvSpPr>
          <p:nvPr/>
        </p:nvSpPr>
        <p:spPr bwMode="gray">
          <a:xfrm>
            <a:off x="550863" y="6479403"/>
            <a:ext cx="216545" cy="18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7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809A836-97E3-4CE2-BDD9-F985EF241C3B}" type="slidenum">
              <a:rPr lang="de-DE" smtClean="0"/>
              <a:pPr>
                <a:spcAft>
                  <a:spcPts val="600"/>
                </a:spcAft>
              </a:pPr>
              <a:t>10</a:t>
            </a:fld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BB6B0F2C-CACD-6DA1-7311-967F2679663B}"/>
              </a:ext>
            </a:extLst>
          </p:cNvPr>
          <p:cNvSpPr txBox="1"/>
          <p:nvPr/>
        </p:nvSpPr>
        <p:spPr bwMode="gray">
          <a:xfrm>
            <a:off x="4108723" y="3224948"/>
            <a:ext cx="3026749" cy="85963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buClr>
                <a:schemeClr val="bg2"/>
              </a:buClr>
            </a:pPr>
            <a:r>
              <a:rPr lang="de-DE" sz="2400" b="1" i="0" dirty="0">
                <a:solidFill>
                  <a:srgbClr val="002B77"/>
                </a:solidFill>
                <a:latin typeface="+mj-lt"/>
              </a:rPr>
              <a:t>Gesetzliche Anforderungen</a:t>
            </a:r>
            <a:endParaRPr lang="de-DE" sz="2400" dirty="0">
              <a:latin typeface="+mj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1669A8C-3E02-493B-B45D-2073EB9B128A}"/>
              </a:ext>
            </a:extLst>
          </p:cNvPr>
          <p:cNvSpPr txBox="1"/>
          <p:nvPr/>
        </p:nvSpPr>
        <p:spPr bwMode="gray">
          <a:xfrm>
            <a:off x="1110154" y="2155587"/>
            <a:ext cx="2972875" cy="77307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buClr>
                <a:schemeClr val="bg2"/>
              </a:buClr>
            </a:pPr>
            <a:r>
              <a:rPr lang="de-DE" sz="2400" b="1" i="0" dirty="0">
                <a:solidFill>
                  <a:srgbClr val="002B77"/>
                </a:solidFill>
                <a:latin typeface="+mj-lt"/>
              </a:rPr>
              <a:t>Historisch gewachsenes Netz</a:t>
            </a:r>
            <a:endParaRPr lang="de-DE" sz="2000" dirty="0">
              <a:latin typeface="+mj-lt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CAB91D-68F2-E66E-8C91-DFDD575633EE}"/>
              </a:ext>
            </a:extLst>
          </p:cNvPr>
          <p:cNvSpPr txBox="1"/>
          <p:nvPr/>
        </p:nvSpPr>
        <p:spPr bwMode="gray">
          <a:xfrm>
            <a:off x="7883537" y="2928658"/>
            <a:ext cx="3540224" cy="9001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buClr>
                <a:schemeClr val="bg2"/>
              </a:buClr>
            </a:pPr>
            <a:r>
              <a:rPr lang="de-DE" sz="2400" b="1" i="0" dirty="0">
                <a:solidFill>
                  <a:srgbClr val="002B77"/>
                </a:solidFill>
                <a:latin typeface="+mj-lt"/>
              </a:rPr>
              <a:t>Massiver Erneuerungs- und Netzausbaubedarf</a:t>
            </a:r>
            <a:endParaRPr lang="de-DE" sz="2400" i="0" dirty="0">
              <a:latin typeface="+mj-lt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2F18556-A83C-ADD7-8762-0174D0625D2C}"/>
              </a:ext>
            </a:extLst>
          </p:cNvPr>
          <p:cNvSpPr txBox="1"/>
          <p:nvPr/>
        </p:nvSpPr>
        <p:spPr bwMode="gray">
          <a:xfrm>
            <a:off x="5096929" y="1824171"/>
            <a:ext cx="2808312" cy="9000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1113" lvl="1"/>
            <a:r>
              <a:rPr lang="de-DE" sz="2400" b="1" dirty="0">
                <a:solidFill>
                  <a:srgbClr val="002B76"/>
                </a:solidFill>
                <a:latin typeface="+mj-lt"/>
              </a:rPr>
              <a:t>Technik am Ende </a:t>
            </a:r>
            <a:br>
              <a:rPr lang="de-DE" sz="2400" b="1" dirty="0">
                <a:solidFill>
                  <a:srgbClr val="002B76"/>
                </a:solidFill>
                <a:latin typeface="+mj-lt"/>
              </a:rPr>
            </a:br>
            <a:r>
              <a:rPr lang="de-DE" sz="2400" b="1" dirty="0">
                <a:solidFill>
                  <a:srgbClr val="002B76"/>
                </a:solidFill>
                <a:latin typeface="+mj-lt"/>
              </a:rPr>
              <a:t>der Lebensdauer</a:t>
            </a:r>
          </a:p>
        </p:txBody>
      </p:sp>
    </p:spTree>
    <p:extLst>
      <p:ext uri="{BB962C8B-B14F-4D97-AF65-F5344CB8AC3E}">
        <p14:creationId xmlns:p14="http://schemas.microsoft.com/office/powerpoint/2010/main" val="2628037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510B0D06-5139-C208-272E-22E2A18DD5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510B0D06-5139-C208-272E-22E2A18DD5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447D36B-D8E9-4911-9282-951F0D450C9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152637"/>
            <a:ext cx="9217025" cy="900100"/>
          </a:xfrm>
        </p:spPr>
        <p:txBody>
          <a:bodyPr vert="horz"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Lieferantendialog</a:t>
            </a:r>
            <a:br>
              <a:rPr lang="de-DE" dirty="0"/>
            </a:br>
            <a:r>
              <a:rPr lang="de-DE" dirty="0"/>
              <a:t>Der Projektraum Rhein-Main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560EE5-8642-4442-8EEE-CA5EB84E8F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550863" y="6417332"/>
            <a:ext cx="216545" cy="304143"/>
          </a:xfrm>
        </p:spPr>
        <p:txBody>
          <a:bodyPr/>
          <a:lstStyle/>
          <a:p>
            <a:fld id="{1BA22126-8FA2-480B-B7EE-061A86938C7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E889F9E-177D-70FB-A812-3B58FA57719C}"/>
              </a:ext>
            </a:extLst>
          </p:cNvPr>
          <p:cNvSpPr txBox="1">
            <a:spLocks/>
          </p:cNvSpPr>
          <p:nvPr/>
        </p:nvSpPr>
        <p:spPr bwMode="gray">
          <a:xfrm>
            <a:off x="550863" y="6479403"/>
            <a:ext cx="216545" cy="18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7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809A836-97E3-4CE2-BDD9-F985EF241C3B}" type="slidenum">
              <a:rPr lang="de-DE" smtClean="0"/>
              <a:pPr>
                <a:spcAft>
                  <a:spcPts val="600"/>
                </a:spcAft>
              </a:pPr>
              <a:t>11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18D5D5A-FCE5-440D-404E-ADFAD65FEC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553"/>
          <a:stretch>
            <a:fillRect/>
          </a:stretch>
        </p:blipFill>
        <p:spPr>
          <a:xfrm>
            <a:off x="9451956" y="1556792"/>
            <a:ext cx="1468580" cy="45539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C1BB21F-90E7-C743-682D-43426B4D46C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553"/>
          <a:stretch>
            <a:fillRect/>
          </a:stretch>
        </p:blipFill>
        <p:spPr>
          <a:xfrm>
            <a:off x="9696400" y="2077492"/>
            <a:ext cx="1340848" cy="45539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32E8D6C-F757-647E-E559-E8F6329B71F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422" y="1556792"/>
            <a:ext cx="6545156" cy="495285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0C8870F-70F4-B5D3-9E42-31A192522326}"/>
              </a:ext>
            </a:extLst>
          </p:cNvPr>
          <p:cNvSpPr txBox="1"/>
          <p:nvPr/>
        </p:nvSpPr>
        <p:spPr>
          <a:xfrm>
            <a:off x="5283477" y="3910339"/>
            <a:ext cx="1008112" cy="1224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600" b="1" dirty="0">
                <a:solidFill>
                  <a:srgbClr val="002B76"/>
                </a:solidFill>
              </a:rPr>
              <a:t>UW Frankfurt Nord I + II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689571F-7055-6275-8741-08D72C23480D}"/>
              </a:ext>
            </a:extLst>
          </p:cNvPr>
          <p:cNvSpPr txBox="1"/>
          <p:nvPr/>
        </p:nvSpPr>
        <p:spPr>
          <a:xfrm>
            <a:off x="5952498" y="4160794"/>
            <a:ext cx="575550" cy="1224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600" b="1" dirty="0">
                <a:solidFill>
                  <a:srgbClr val="002B76"/>
                </a:solidFill>
              </a:rPr>
              <a:t>UW Ostend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3E46F26-19B8-492F-2980-3D98729C32FA}"/>
              </a:ext>
            </a:extLst>
          </p:cNvPr>
          <p:cNvSpPr txBox="1"/>
          <p:nvPr/>
        </p:nvSpPr>
        <p:spPr>
          <a:xfrm>
            <a:off x="4410777" y="3879032"/>
            <a:ext cx="575550" cy="1224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600" b="1" dirty="0">
                <a:solidFill>
                  <a:srgbClr val="002B76"/>
                </a:solidFill>
              </a:rPr>
              <a:t>UW Eschborn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6ED5303-ED86-209E-A65D-2AEF2BEC656B}"/>
              </a:ext>
            </a:extLst>
          </p:cNvPr>
          <p:cNvSpPr txBox="1"/>
          <p:nvPr/>
        </p:nvSpPr>
        <p:spPr>
          <a:xfrm>
            <a:off x="5215426" y="4255480"/>
            <a:ext cx="699634" cy="1224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600" b="1" dirty="0">
                <a:solidFill>
                  <a:srgbClr val="002B76"/>
                </a:solidFill>
              </a:rPr>
              <a:t>UW Frankfurt SW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2D89881-1AC9-D1F5-A319-2457E30F6521}"/>
              </a:ext>
            </a:extLst>
          </p:cNvPr>
          <p:cNvSpPr txBox="1"/>
          <p:nvPr/>
        </p:nvSpPr>
        <p:spPr>
          <a:xfrm>
            <a:off x="4367808" y="3544108"/>
            <a:ext cx="754436" cy="1224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600" b="1" dirty="0">
                <a:solidFill>
                  <a:srgbClr val="002B76"/>
                </a:solidFill>
              </a:rPr>
              <a:t>UW Bommersheim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C35E4B4-AC65-D9D0-58F0-B35B888C7B39}"/>
              </a:ext>
            </a:extLst>
          </p:cNvPr>
          <p:cNvSpPr/>
          <p:nvPr/>
        </p:nvSpPr>
        <p:spPr>
          <a:xfrm>
            <a:off x="5143426" y="4327586"/>
            <a:ext cx="108000" cy="108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37269B-56A0-534C-CE5C-7691CA9EFA6B}"/>
              </a:ext>
            </a:extLst>
          </p:cNvPr>
          <p:cNvSpPr/>
          <p:nvPr/>
        </p:nvSpPr>
        <p:spPr>
          <a:xfrm>
            <a:off x="4962673" y="3944814"/>
            <a:ext cx="108000" cy="108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56BF811-1400-2ADC-A108-E084D4632F9E}"/>
              </a:ext>
            </a:extLst>
          </p:cNvPr>
          <p:cNvSpPr/>
          <p:nvPr/>
        </p:nvSpPr>
        <p:spPr>
          <a:xfrm>
            <a:off x="5138110" y="3556726"/>
            <a:ext cx="108000" cy="108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A66F4BD-D290-3782-47BE-529F634D4ABB}"/>
              </a:ext>
            </a:extLst>
          </p:cNvPr>
          <p:cNvSpPr/>
          <p:nvPr/>
        </p:nvSpPr>
        <p:spPr>
          <a:xfrm>
            <a:off x="5733533" y="3817223"/>
            <a:ext cx="108000" cy="108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1876FAF-E25B-EE31-5D8E-49C5D9F9DDB5}"/>
              </a:ext>
            </a:extLst>
          </p:cNvPr>
          <p:cNvSpPr/>
          <p:nvPr/>
        </p:nvSpPr>
        <p:spPr>
          <a:xfrm>
            <a:off x="5823909" y="3822539"/>
            <a:ext cx="108000" cy="108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6B6A27-2345-EFE1-2456-F9393079B6C0}"/>
              </a:ext>
            </a:extLst>
          </p:cNvPr>
          <p:cNvSpPr/>
          <p:nvPr/>
        </p:nvSpPr>
        <p:spPr>
          <a:xfrm>
            <a:off x="5855807" y="4109619"/>
            <a:ext cx="108000" cy="108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9209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B36533D6-298F-3441-77EB-322DBF762B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5560" y="1093116"/>
            <a:ext cx="6508740" cy="5764884"/>
          </a:xfrm>
          <a:prstGeom prst="rect">
            <a:avLst/>
          </a:prstGeom>
        </p:spPr>
      </p:pic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510B0D06-5139-C208-272E-22E2A18DD5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510B0D06-5139-C208-272E-22E2A18DD5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447D36B-D8E9-4911-9282-951F0D450C9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152637"/>
            <a:ext cx="9217025" cy="900100"/>
          </a:xfrm>
        </p:spPr>
        <p:txBody>
          <a:bodyPr vert="horz"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Lieferantendialog</a:t>
            </a:r>
            <a:br>
              <a:rPr lang="de-DE" dirty="0"/>
            </a:br>
            <a:r>
              <a:rPr lang="de-DE" dirty="0">
                <a:solidFill>
                  <a:srgbClr val="002C77"/>
                </a:solidFill>
                <a:latin typeface="Arial-BoldMT"/>
                <a:cs typeface="Arial-BoldMT"/>
              </a:rPr>
              <a:t>Einspeiseknoten aus dem Ü</a:t>
            </a:r>
            <a:r>
              <a:rPr lang="de-DE" spc="6" dirty="0">
                <a:solidFill>
                  <a:srgbClr val="002C77"/>
                </a:solidFill>
                <a:latin typeface="Arial-BoldMT"/>
                <a:cs typeface="Arial-BoldMT"/>
              </a:rPr>
              <a:t>b</a:t>
            </a:r>
            <a:r>
              <a:rPr lang="de-DE" dirty="0">
                <a:solidFill>
                  <a:srgbClr val="002C77"/>
                </a:solidFill>
                <a:latin typeface="Arial-BoldMT"/>
                <a:cs typeface="Arial-BoldMT"/>
              </a:rPr>
              <a:t>ert</a:t>
            </a:r>
            <a:r>
              <a:rPr lang="de-DE" spc="-9" dirty="0">
                <a:solidFill>
                  <a:srgbClr val="002C77"/>
                </a:solidFill>
                <a:latin typeface="Arial-BoldMT"/>
                <a:cs typeface="Arial-BoldMT"/>
              </a:rPr>
              <a:t>r</a:t>
            </a:r>
            <a:r>
              <a:rPr lang="de-DE" dirty="0">
                <a:solidFill>
                  <a:srgbClr val="002C77"/>
                </a:solidFill>
                <a:latin typeface="Arial-BoldMT"/>
                <a:cs typeface="Arial-BoldMT"/>
              </a:rPr>
              <a:t>agun</a:t>
            </a:r>
            <a:r>
              <a:rPr lang="de-DE" spc="8" dirty="0">
                <a:solidFill>
                  <a:srgbClr val="002C77"/>
                </a:solidFill>
                <a:latin typeface="Arial-BoldMT"/>
                <a:cs typeface="Arial-BoldMT"/>
              </a:rPr>
              <a:t>g</a:t>
            </a:r>
            <a:r>
              <a:rPr lang="de-DE" dirty="0">
                <a:solidFill>
                  <a:srgbClr val="002C77"/>
                </a:solidFill>
                <a:latin typeface="Arial-BoldMT"/>
                <a:cs typeface="Arial-BoldMT"/>
              </a:rPr>
              <a:t>snetz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560EE5-8642-4442-8EEE-CA5EB84E8F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550863" y="6417332"/>
            <a:ext cx="216545" cy="304143"/>
          </a:xfrm>
        </p:spPr>
        <p:txBody>
          <a:bodyPr/>
          <a:lstStyle/>
          <a:p>
            <a:fld id="{1BA22126-8FA2-480B-B7EE-061A86938C7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E889F9E-177D-70FB-A812-3B58FA57719C}"/>
              </a:ext>
            </a:extLst>
          </p:cNvPr>
          <p:cNvSpPr txBox="1">
            <a:spLocks/>
          </p:cNvSpPr>
          <p:nvPr/>
        </p:nvSpPr>
        <p:spPr bwMode="gray">
          <a:xfrm>
            <a:off x="550863" y="6479403"/>
            <a:ext cx="216545" cy="18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7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809A836-97E3-4CE2-BDD9-F985EF241C3B}" type="slidenum">
              <a:rPr lang="de-DE" smtClean="0"/>
              <a:pPr>
                <a:spcAft>
                  <a:spcPts val="600"/>
                </a:spcAft>
              </a:pPr>
              <a:t>12</a:t>
            </a:fld>
            <a:endParaRPr lang="de-DE"/>
          </a:p>
        </p:txBody>
      </p:sp>
      <p:sp>
        <p:nvSpPr>
          <p:cNvPr id="22" name="Rectangle 2183">
            <a:extLst>
              <a:ext uri="{FF2B5EF4-FFF2-40B4-BE49-F238E27FC236}">
                <a16:creationId xmlns:a16="http://schemas.microsoft.com/office/drawing/2014/main" id="{2A5C27B7-2492-BEF9-BD8A-B28E10CE862C}"/>
              </a:ext>
            </a:extLst>
          </p:cNvPr>
          <p:cNvSpPr/>
          <p:nvPr/>
        </p:nvSpPr>
        <p:spPr>
          <a:xfrm>
            <a:off x="991002" y="2187618"/>
            <a:ext cx="3169522" cy="11888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2191">
              <a:lnSpc>
                <a:spcPct val="114000"/>
              </a:lnSpc>
              <a:spcAft>
                <a:spcPts val="300"/>
              </a:spcAft>
            </a:pPr>
            <a:r>
              <a:rPr lang="de-DE" sz="1200" b="1" i="0" spc="0" baseline="0" dirty="0">
                <a:solidFill>
                  <a:schemeClr val="accent6"/>
                </a:solidFill>
                <a:cs typeface="Arial-BoldMT"/>
              </a:rPr>
              <a:t>Beste</a:t>
            </a:r>
            <a:r>
              <a:rPr lang="de-DE" sz="1200" b="1" i="0" spc="-4" baseline="0" dirty="0">
                <a:solidFill>
                  <a:schemeClr val="accent6"/>
                </a:solidFill>
                <a:cs typeface="Arial-BoldMT"/>
              </a:rPr>
              <a:t>h</a:t>
            </a:r>
            <a:r>
              <a:rPr lang="de-DE" sz="1200" b="1" i="0" spc="0" baseline="0" dirty="0">
                <a:solidFill>
                  <a:schemeClr val="accent6"/>
                </a:solidFill>
                <a:cs typeface="Arial-BoldMT"/>
              </a:rPr>
              <a:t>en</a:t>
            </a:r>
            <a:r>
              <a:rPr lang="de-DE" sz="1200" b="1" i="0" spc="-6" baseline="0" dirty="0">
                <a:solidFill>
                  <a:schemeClr val="accent6"/>
                </a:solidFill>
                <a:cs typeface="Arial-BoldMT"/>
              </a:rPr>
              <a:t>d</a:t>
            </a:r>
            <a:r>
              <a:rPr lang="de-DE" sz="1200" b="1" i="0" spc="0" baseline="0" dirty="0">
                <a:solidFill>
                  <a:schemeClr val="accent6"/>
                </a:solidFill>
                <a:cs typeface="Arial-BoldMT"/>
              </a:rPr>
              <a:t>e</a:t>
            </a:r>
            <a:r>
              <a:rPr lang="de-DE" sz="1200" b="1" i="0" spc="23" baseline="0" dirty="0">
                <a:solidFill>
                  <a:schemeClr val="accent6"/>
                </a:solidFill>
                <a:cs typeface="Arial-BoldMT"/>
              </a:rPr>
              <a:t> </a:t>
            </a:r>
            <a:r>
              <a:rPr lang="de-DE" sz="1200" b="1" i="0" spc="0" baseline="0" dirty="0">
                <a:solidFill>
                  <a:schemeClr val="accent6"/>
                </a:solidFill>
                <a:cs typeface="Arial-BoldMT"/>
              </a:rPr>
              <a:t>Einspeisekn</a:t>
            </a:r>
            <a:r>
              <a:rPr lang="de-DE" sz="1200" b="1" i="0" spc="-4" baseline="0" dirty="0">
                <a:solidFill>
                  <a:schemeClr val="accent6"/>
                </a:solidFill>
                <a:cs typeface="Arial-BoldMT"/>
              </a:rPr>
              <a:t>o</a:t>
            </a:r>
            <a:r>
              <a:rPr lang="de-DE" sz="1200" b="1" i="0" spc="0" baseline="0" dirty="0">
                <a:solidFill>
                  <a:schemeClr val="accent6"/>
                </a:solidFill>
                <a:cs typeface="Arial-BoldMT"/>
              </a:rPr>
              <a:t>te</a:t>
            </a:r>
            <a:r>
              <a:rPr lang="de-DE" sz="1200" b="1" i="0" spc="-6" baseline="0" dirty="0">
                <a:solidFill>
                  <a:schemeClr val="accent6"/>
                </a:solidFill>
                <a:cs typeface="Arial-BoldMT"/>
              </a:rPr>
              <a:t>n </a:t>
            </a:r>
          </a:p>
          <a:p>
            <a:pPr marL="228600" indent="-228600">
              <a:lnSpc>
                <a:spcPct val="114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U</a:t>
            </a:r>
            <a:r>
              <a:rPr lang="de-DE" sz="1200" b="0" i="0" spc="3" baseline="0" dirty="0">
                <a:solidFill>
                  <a:srgbClr val="000000"/>
                </a:solidFill>
                <a:cs typeface="ArialMT"/>
              </a:rPr>
              <a:t>W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 F</a:t>
            </a:r>
            <a:r>
              <a:rPr lang="de-DE" sz="1200" b="0" i="0" spc="-6" baseline="0" dirty="0">
                <a:solidFill>
                  <a:srgbClr val="000000"/>
                </a:solidFill>
                <a:cs typeface="ArialMT"/>
              </a:rPr>
              <a:t>r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an</a:t>
            </a:r>
            <a:r>
              <a:rPr lang="de-DE" sz="1200" b="0" i="0" spc="6" baseline="0" dirty="0">
                <a:solidFill>
                  <a:srgbClr val="000000"/>
                </a:solidFill>
                <a:cs typeface="ArialMT"/>
              </a:rPr>
              <a:t>k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furt</a:t>
            </a:r>
            <a:r>
              <a:rPr lang="de-DE" sz="1200" b="0" i="0" spc="31" baseline="0" dirty="0">
                <a:solidFill>
                  <a:srgbClr val="000000"/>
                </a:solidFill>
                <a:cs typeface="ArialMT"/>
              </a:rPr>
              <a:t> 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Süd</a:t>
            </a:r>
            <a:r>
              <a:rPr lang="de-DE" sz="1200" b="0" i="0" spc="-7" baseline="0" dirty="0">
                <a:solidFill>
                  <a:srgbClr val="000000"/>
                </a:solidFill>
                <a:cs typeface="ArialMT"/>
              </a:rPr>
              <a:t>w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e</a:t>
            </a:r>
            <a:r>
              <a:rPr lang="de-DE" sz="1200" b="0" i="0" spc="4" baseline="0" dirty="0">
                <a:solidFill>
                  <a:srgbClr val="000000"/>
                </a:solidFill>
                <a:cs typeface="ArialMT"/>
              </a:rPr>
              <a:t>s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t</a:t>
            </a:r>
            <a:r>
              <a:rPr lang="de-DE" sz="1200" b="0" i="0" spc="11" baseline="0" dirty="0">
                <a:solidFill>
                  <a:srgbClr val="000000"/>
                </a:solidFill>
                <a:cs typeface="ArialMT"/>
              </a:rPr>
              <a:t> 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(</a:t>
            </a:r>
            <a:r>
              <a:rPr lang="de-DE" sz="1200" b="0" i="0" spc="-6" baseline="0" dirty="0">
                <a:solidFill>
                  <a:srgbClr val="000000"/>
                </a:solidFill>
                <a:cs typeface="ArialMT"/>
              </a:rPr>
              <a:t>F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RS</a:t>
            </a:r>
            <a:r>
              <a:rPr lang="de-DE" sz="1200" b="0" i="0" spc="6" baseline="0" dirty="0">
                <a:solidFill>
                  <a:srgbClr val="000000"/>
                </a:solidFill>
                <a:cs typeface="ArialMT"/>
              </a:rPr>
              <a:t>W</a:t>
            </a:r>
            <a:r>
              <a:rPr lang="de-DE" sz="1200" b="0" i="0" spc="11" baseline="0" dirty="0">
                <a:solidFill>
                  <a:srgbClr val="000000"/>
                </a:solidFill>
                <a:cs typeface="ArialMT"/>
              </a:rPr>
              <a:t> 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neu GRSH)</a:t>
            </a:r>
          </a:p>
          <a:p>
            <a:pPr marL="228600" indent="-228600">
              <a:lnSpc>
                <a:spcPct val="114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U</a:t>
            </a:r>
            <a:r>
              <a:rPr lang="de-DE" sz="1200" b="0" i="0" spc="3" baseline="0" dirty="0">
                <a:solidFill>
                  <a:srgbClr val="000000"/>
                </a:solidFill>
                <a:cs typeface="ArialMT"/>
              </a:rPr>
              <a:t>W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 F</a:t>
            </a:r>
            <a:r>
              <a:rPr lang="de-DE" sz="1200" b="0" i="0" spc="-6" baseline="0" dirty="0">
                <a:solidFill>
                  <a:srgbClr val="000000"/>
                </a:solidFill>
                <a:cs typeface="ArialMT"/>
              </a:rPr>
              <a:t>r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an</a:t>
            </a:r>
            <a:r>
              <a:rPr lang="de-DE" sz="1200" b="0" i="0" spc="6" baseline="0" dirty="0">
                <a:solidFill>
                  <a:srgbClr val="000000"/>
                </a:solidFill>
                <a:cs typeface="ArialMT"/>
              </a:rPr>
              <a:t>k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furt</a:t>
            </a:r>
            <a:r>
              <a:rPr lang="de-DE" sz="1200" b="0" i="0" spc="31" baseline="0" dirty="0">
                <a:solidFill>
                  <a:srgbClr val="000000"/>
                </a:solidFill>
                <a:cs typeface="ArialMT"/>
              </a:rPr>
              <a:t> 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Nord</a:t>
            </a:r>
            <a:r>
              <a:rPr lang="de-DE" sz="1200" b="0" i="0" spc="7" baseline="0" dirty="0">
                <a:solidFill>
                  <a:srgbClr val="000000"/>
                </a:solidFill>
                <a:cs typeface="ArialMT"/>
              </a:rPr>
              <a:t> 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(</a:t>
            </a:r>
            <a:r>
              <a:rPr lang="de-DE" sz="1200" b="0" i="0" spc="-6" baseline="0" dirty="0">
                <a:solidFill>
                  <a:srgbClr val="000000"/>
                </a:solidFill>
                <a:cs typeface="ArialMT"/>
              </a:rPr>
              <a:t>F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RAN)</a:t>
            </a:r>
          </a:p>
          <a:p>
            <a:pPr marL="228600" indent="-228600">
              <a:lnSpc>
                <a:spcPct val="114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U</a:t>
            </a:r>
            <a:r>
              <a:rPr lang="de-DE" sz="1200" b="0" i="0" spc="3" baseline="0" dirty="0">
                <a:solidFill>
                  <a:srgbClr val="000000"/>
                </a:solidFill>
                <a:cs typeface="ArialMT"/>
              </a:rPr>
              <a:t>W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 F</a:t>
            </a:r>
            <a:r>
              <a:rPr lang="de-DE" sz="1200" b="0" i="0" spc="-6" baseline="0" dirty="0">
                <a:solidFill>
                  <a:srgbClr val="000000"/>
                </a:solidFill>
                <a:cs typeface="ArialMT"/>
              </a:rPr>
              <a:t>r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an</a:t>
            </a:r>
            <a:r>
              <a:rPr lang="de-DE" sz="1200" b="0" i="0" spc="6" baseline="0" dirty="0">
                <a:solidFill>
                  <a:srgbClr val="000000"/>
                </a:solidFill>
                <a:cs typeface="ArialMT"/>
              </a:rPr>
              <a:t>k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furt</a:t>
            </a:r>
            <a:r>
              <a:rPr lang="de-DE" sz="1200" b="0" i="0" spc="31" baseline="0" dirty="0">
                <a:solidFill>
                  <a:srgbClr val="000000"/>
                </a:solidFill>
                <a:cs typeface="ArialMT"/>
              </a:rPr>
              <a:t> 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Nord</a:t>
            </a:r>
            <a:r>
              <a:rPr lang="de-DE" sz="1200" b="0" i="0" spc="-14" baseline="0" dirty="0">
                <a:solidFill>
                  <a:srgbClr val="000000"/>
                </a:solidFill>
                <a:cs typeface="ArialMT"/>
              </a:rPr>
              <a:t>w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e</a:t>
            </a:r>
            <a:r>
              <a:rPr lang="de-DE" sz="1200" b="0" i="0" spc="4" baseline="0" dirty="0">
                <a:solidFill>
                  <a:srgbClr val="000000"/>
                </a:solidFill>
                <a:cs typeface="ArialMT"/>
              </a:rPr>
              <a:t>s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t</a:t>
            </a:r>
            <a:r>
              <a:rPr lang="de-DE" sz="1200" b="0" i="0" spc="22" baseline="0" dirty="0">
                <a:solidFill>
                  <a:srgbClr val="000000"/>
                </a:solidFill>
                <a:cs typeface="ArialMT"/>
              </a:rPr>
              <a:t> 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(</a:t>
            </a:r>
            <a:r>
              <a:rPr lang="de-DE" sz="1200" b="0" i="0" spc="-6" baseline="0" dirty="0">
                <a:solidFill>
                  <a:srgbClr val="000000"/>
                </a:solidFill>
                <a:cs typeface="ArialMT"/>
              </a:rPr>
              <a:t>F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RNW)</a:t>
            </a:r>
          </a:p>
          <a:p>
            <a:pPr marL="228600" indent="-228600">
              <a:lnSpc>
                <a:spcPct val="114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U</a:t>
            </a:r>
            <a:r>
              <a:rPr lang="de-DE" sz="1200" b="0" i="0" spc="3" baseline="0" dirty="0">
                <a:solidFill>
                  <a:srgbClr val="000000"/>
                </a:solidFill>
                <a:cs typeface="ArialMT"/>
              </a:rPr>
              <a:t>W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 F</a:t>
            </a:r>
            <a:r>
              <a:rPr lang="de-DE" sz="1200" b="0" i="0" spc="-6" baseline="0" dirty="0">
                <a:solidFill>
                  <a:srgbClr val="000000"/>
                </a:solidFill>
                <a:cs typeface="ArialMT"/>
              </a:rPr>
              <a:t>r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an</a:t>
            </a:r>
            <a:r>
              <a:rPr lang="de-DE" sz="1200" b="0" i="0" spc="6" baseline="0" dirty="0">
                <a:solidFill>
                  <a:srgbClr val="000000"/>
                </a:solidFill>
                <a:cs typeface="ArialMT"/>
              </a:rPr>
              <a:t>k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furt</a:t>
            </a:r>
            <a:r>
              <a:rPr lang="de-DE" sz="1200" b="0" i="0" spc="31" baseline="0" dirty="0">
                <a:solidFill>
                  <a:srgbClr val="000000"/>
                </a:solidFill>
                <a:cs typeface="ArialMT"/>
              </a:rPr>
              <a:t> </a:t>
            </a:r>
            <a:r>
              <a:rPr lang="de-DE" sz="1200" b="0" i="0" spc="-19" baseline="0" dirty="0">
                <a:solidFill>
                  <a:srgbClr val="000000"/>
                </a:solidFill>
                <a:cs typeface="ArialMT"/>
              </a:rPr>
              <a:t>W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e</a:t>
            </a:r>
            <a:r>
              <a:rPr lang="de-DE" sz="1200" b="0" i="0" spc="4" baseline="0" dirty="0">
                <a:solidFill>
                  <a:srgbClr val="000000"/>
                </a:solidFill>
                <a:cs typeface="ArialMT"/>
              </a:rPr>
              <a:t>s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t (</a:t>
            </a:r>
            <a:r>
              <a:rPr lang="de-DE" sz="1200" b="0" i="0" spc="-6" baseline="0" dirty="0">
                <a:solidFill>
                  <a:srgbClr val="000000"/>
                </a:solidFill>
                <a:cs typeface="ArialMT"/>
              </a:rPr>
              <a:t>F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R</a:t>
            </a:r>
            <a:r>
              <a:rPr lang="de-DE" sz="1200" b="0" i="0" spc="-57" baseline="0" dirty="0">
                <a:solidFill>
                  <a:srgbClr val="000000"/>
                </a:solidFill>
                <a:cs typeface="ArialMT"/>
              </a:rPr>
              <a:t>A</a:t>
            </a:r>
            <a:r>
              <a:rPr lang="de-DE" sz="1200" b="0" i="0" spc="3" baseline="0" dirty="0">
                <a:solidFill>
                  <a:srgbClr val="000000"/>
                </a:solidFill>
                <a:cs typeface="ArialMT"/>
              </a:rPr>
              <a:t>W)</a:t>
            </a:r>
          </a:p>
        </p:txBody>
      </p:sp>
      <p:sp>
        <p:nvSpPr>
          <p:cNvPr id="23" name="Rectangle 2184">
            <a:extLst>
              <a:ext uri="{FF2B5EF4-FFF2-40B4-BE49-F238E27FC236}">
                <a16:creationId xmlns:a16="http://schemas.microsoft.com/office/drawing/2014/main" id="{8C0D95D3-C579-091B-D360-5609026CCBDF}"/>
              </a:ext>
            </a:extLst>
          </p:cNvPr>
          <p:cNvSpPr/>
          <p:nvPr/>
        </p:nvSpPr>
        <p:spPr>
          <a:xfrm>
            <a:off x="8082435" y="4087670"/>
            <a:ext cx="3470506" cy="1781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66700" indent="-228600">
              <a:lnSpc>
                <a:spcPct val="114000"/>
              </a:lnSpc>
              <a:spcAft>
                <a:spcPts val="300"/>
              </a:spcAft>
            </a:pPr>
            <a:r>
              <a:rPr lang="de-DE" sz="1200" b="1" i="0" spc="0" baseline="0" dirty="0">
                <a:solidFill>
                  <a:srgbClr val="009AD8"/>
                </a:solidFill>
                <a:cs typeface="ArialMT"/>
              </a:rPr>
              <a:t>Neue </a:t>
            </a:r>
            <a:r>
              <a:rPr lang="de-DE" sz="1200" b="1" i="0" spc="3" baseline="0" dirty="0">
                <a:solidFill>
                  <a:srgbClr val="009AD8"/>
                </a:solidFill>
                <a:cs typeface="ArialMT"/>
              </a:rPr>
              <a:t>E</a:t>
            </a:r>
            <a:r>
              <a:rPr lang="de-DE" sz="1200" b="1" i="0" spc="4" baseline="0" dirty="0">
                <a:solidFill>
                  <a:srgbClr val="009AD8"/>
                </a:solidFill>
                <a:cs typeface="ArialMT"/>
              </a:rPr>
              <a:t>i</a:t>
            </a:r>
            <a:r>
              <a:rPr lang="de-DE" sz="1200" b="1" i="0" spc="0" baseline="0" dirty="0">
                <a:solidFill>
                  <a:srgbClr val="009AD8"/>
                </a:solidFill>
                <a:cs typeface="ArialMT"/>
              </a:rPr>
              <a:t>n</a:t>
            </a:r>
            <a:r>
              <a:rPr lang="de-DE" sz="1200" b="1" i="0" spc="4" baseline="0" dirty="0">
                <a:solidFill>
                  <a:srgbClr val="009AD8"/>
                </a:solidFill>
                <a:cs typeface="ArialMT"/>
              </a:rPr>
              <a:t>s</a:t>
            </a:r>
            <a:r>
              <a:rPr lang="de-DE" sz="1200" b="1" i="0" spc="0" baseline="0" dirty="0">
                <a:solidFill>
                  <a:srgbClr val="009AD8"/>
                </a:solidFill>
                <a:cs typeface="ArialMT"/>
              </a:rPr>
              <a:t>pe</a:t>
            </a:r>
            <a:r>
              <a:rPr lang="de-DE" sz="1200" b="1" i="0" spc="4" baseline="0" dirty="0">
                <a:solidFill>
                  <a:srgbClr val="009AD8"/>
                </a:solidFill>
                <a:cs typeface="ArialMT"/>
              </a:rPr>
              <a:t>is</a:t>
            </a:r>
            <a:r>
              <a:rPr lang="de-DE" sz="1200" b="1" i="0" spc="0" baseline="0" dirty="0">
                <a:solidFill>
                  <a:srgbClr val="009AD8"/>
                </a:solidFill>
                <a:cs typeface="ArialMT"/>
              </a:rPr>
              <a:t>e</a:t>
            </a:r>
            <a:r>
              <a:rPr lang="de-DE" sz="1200" b="1" i="0" spc="4" baseline="0" dirty="0">
                <a:solidFill>
                  <a:srgbClr val="009AD8"/>
                </a:solidFill>
                <a:cs typeface="ArialMT"/>
              </a:rPr>
              <a:t>k</a:t>
            </a:r>
            <a:r>
              <a:rPr lang="de-DE" sz="1200" b="1" i="0" spc="0" baseline="0" dirty="0">
                <a:solidFill>
                  <a:srgbClr val="009AD8"/>
                </a:solidFill>
                <a:cs typeface="ArialMT"/>
              </a:rPr>
              <a:t>noten</a:t>
            </a:r>
            <a:r>
              <a:rPr lang="de-DE" sz="1200" b="1" i="0" spc="-20" baseline="0" dirty="0">
                <a:solidFill>
                  <a:srgbClr val="009AD8"/>
                </a:solidFill>
                <a:cs typeface="ArialMT"/>
              </a:rPr>
              <a:t> </a:t>
            </a:r>
            <a:r>
              <a:rPr lang="de-DE" sz="1200" b="1" i="0" spc="0" baseline="0" dirty="0">
                <a:solidFill>
                  <a:srgbClr val="009AD8"/>
                </a:solidFill>
                <a:cs typeface="ArialMT"/>
              </a:rPr>
              <a:t>(in </a:t>
            </a:r>
            <a:r>
              <a:rPr lang="de-DE" sz="1200" b="1" i="0" spc="4" baseline="0" dirty="0">
                <a:solidFill>
                  <a:srgbClr val="009AD8"/>
                </a:solidFill>
                <a:cs typeface="ArialMT"/>
              </a:rPr>
              <a:t>Pl</a:t>
            </a:r>
            <a:r>
              <a:rPr lang="de-DE" sz="1200" b="1" i="0" spc="0" baseline="0" dirty="0">
                <a:solidFill>
                  <a:srgbClr val="009AD8"/>
                </a:solidFill>
                <a:cs typeface="ArialMT"/>
              </a:rPr>
              <a:t>anung)</a:t>
            </a:r>
          </a:p>
          <a:p>
            <a:pPr marL="215900" indent="-177800">
              <a:lnSpc>
                <a:spcPct val="114000"/>
              </a:lnSpc>
              <a:spcAft>
                <a:spcPts val="300"/>
              </a:spcAft>
              <a:buClr>
                <a:schemeClr val="accent1"/>
              </a:buClr>
              <a:buFont typeface="+mj-lt"/>
              <a:buAutoNum type="arabicPeriod" startAt="5"/>
            </a:pPr>
            <a:r>
              <a:rPr lang="de-DE" sz="1200" b="0" i="0" spc="-183" baseline="0" dirty="0">
                <a:solidFill>
                  <a:srgbClr val="000000"/>
                </a:solidFill>
                <a:cs typeface="ArialMT"/>
              </a:rPr>
              <a:t>T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enne</a:t>
            </a:r>
            <a:r>
              <a:rPr lang="de-DE" sz="1200" b="0" i="0" spc="-84" baseline="0" dirty="0">
                <a:solidFill>
                  <a:srgbClr val="000000"/>
                </a:solidFill>
                <a:cs typeface="ArialMT"/>
              </a:rPr>
              <a:t>T</a:t>
            </a:r>
            <a:r>
              <a:rPr lang="de-DE" sz="1200" b="0" i="0" spc="-3" baseline="0" dirty="0">
                <a:solidFill>
                  <a:srgbClr val="000000"/>
                </a:solidFill>
                <a:cs typeface="ArialMT"/>
              </a:rPr>
              <a:t>-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Übergabepun</a:t>
            </a:r>
            <a:r>
              <a:rPr lang="de-DE" sz="1200" b="0" i="0" spc="6" baseline="0" dirty="0">
                <a:solidFill>
                  <a:srgbClr val="000000"/>
                </a:solidFill>
                <a:cs typeface="ArialMT"/>
              </a:rPr>
              <a:t>k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t</a:t>
            </a:r>
            <a:r>
              <a:rPr lang="de-DE" sz="1200" b="0" i="0" spc="22" baseline="0" dirty="0">
                <a:solidFill>
                  <a:srgbClr val="000000"/>
                </a:solidFill>
                <a:cs typeface="ArialMT"/>
              </a:rPr>
              <a:t> 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am </a:t>
            </a:r>
            <a:br>
              <a:rPr lang="de-DE" sz="1200" b="0" i="0" spc="0" baseline="0" dirty="0">
                <a:solidFill>
                  <a:srgbClr val="000000"/>
                </a:solidFill>
                <a:cs typeface="ArialMT"/>
              </a:rPr>
            </a:b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UW F</a:t>
            </a:r>
            <a:r>
              <a:rPr lang="de-DE" sz="1200" b="0" i="0" spc="-7" baseline="0" dirty="0">
                <a:solidFill>
                  <a:srgbClr val="000000"/>
                </a:solidFill>
                <a:cs typeface="ArialMT"/>
              </a:rPr>
              <a:t>r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ankfurt</a:t>
            </a:r>
            <a:r>
              <a:rPr lang="de-DE" sz="1200" b="0" i="0" spc="31" baseline="0" dirty="0">
                <a:solidFill>
                  <a:srgbClr val="000000"/>
                </a:solidFill>
                <a:cs typeface="ArialMT"/>
              </a:rPr>
              <a:t> </a:t>
            </a:r>
            <a:r>
              <a:rPr lang="de-DE" sz="1200" b="0" i="0" spc="-20" baseline="0" dirty="0">
                <a:solidFill>
                  <a:srgbClr val="000000"/>
                </a:solidFill>
                <a:cs typeface="ArialMT"/>
              </a:rPr>
              <a:t>W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est/</a:t>
            </a:r>
            <a:r>
              <a:rPr lang="de-DE" sz="1200" b="0" i="0" spc="3" baseline="0" dirty="0">
                <a:solidFill>
                  <a:srgbClr val="000000"/>
                </a:solidFill>
                <a:cs typeface="ArialMT"/>
              </a:rPr>
              <a:t>Esc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hbo</a:t>
            </a:r>
            <a:r>
              <a:rPr lang="de-DE" sz="1200" b="0" i="0" spc="-6" baseline="0" dirty="0">
                <a:solidFill>
                  <a:srgbClr val="000000"/>
                </a:solidFill>
                <a:cs typeface="ArialMT"/>
              </a:rPr>
              <a:t>r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n (</a:t>
            </a:r>
            <a:r>
              <a:rPr lang="de-DE" sz="1200" b="0" i="0" spc="-6" baseline="0" dirty="0">
                <a:solidFill>
                  <a:srgbClr val="000000"/>
                </a:solidFill>
                <a:cs typeface="ArialMT"/>
              </a:rPr>
              <a:t>F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R</a:t>
            </a:r>
            <a:r>
              <a:rPr lang="de-DE" sz="1200" b="0" i="0" spc="-57" baseline="0" dirty="0">
                <a:solidFill>
                  <a:srgbClr val="000000"/>
                </a:solidFill>
                <a:cs typeface="ArialMT"/>
              </a:rPr>
              <a:t>A</a:t>
            </a:r>
            <a:r>
              <a:rPr lang="de-DE" sz="1200" b="0" i="0" spc="3" baseline="0" dirty="0">
                <a:solidFill>
                  <a:srgbClr val="000000"/>
                </a:solidFill>
                <a:cs typeface="ArialMT"/>
              </a:rPr>
              <a:t>W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/E</a:t>
            </a:r>
            <a:r>
              <a:rPr lang="de-DE" sz="1200" b="0" i="0" spc="6" baseline="0" dirty="0">
                <a:solidFill>
                  <a:srgbClr val="000000"/>
                </a:solidFill>
                <a:cs typeface="ArialMT"/>
              </a:rPr>
              <a:t>B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RN)</a:t>
            </a:r>
            <a:r>
              <a:rPr lang="de-DE" sz="1200" b="0" i="0" spc="6" baseline="0" dirty="0">
                <a:solidFill>
                  <a:srgbClr val="000000"/>
                </a:solidFill>
                <a:cs typeface="ArialMT"/>
              </a:rPr>
              <a:t> 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IBN 2</a:t>
            </a:r>
            <a:r>
              <a:rPr lang="de-DE" sz="1200" b="0" i="0" spc="3" baseline="0" dirty="0">
                <a:solidFill>
                  <a:srgbClr val="000000"/>
                </a:solidFill>
                <a:cs typeface="ArialMT"/>
              </a:rPr>
              <a:t>0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32</a:t>
            </a:r>
          </a:p>
          <a:p>
            <a:pPr marL="215900" indent="-177800">
              <a:lnSpc>
                <a:spcPct val="114000"/>
              </a:lnSpc>
              <a:spcAft>
                <a:spcPts val="300"/>
              </a:spcAft>
              <a:buClr>
                <a:schemeClr val="accent1"/>
              </a:buClr>
              <a:buFont typeface="+mj-lt"/>
              <a:buAutoNum type="arabicPeriod" startAt="5"/>
            </a:pP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Neubau</a:t>
            </a:r>
            <a:r>
              <a:rPr lang="de-DE" sz="1200" b="0" i="0" spc="-20" baseline="0" dirty="0">
                <a:solidFill>
                  <a:srgbClr val="000000"/>
                </a:solidFill>
                <a:cs typeface="ArialMT"/>
              </a:rPr>
              <a:t> </a:t>
            </a:r>
            <a:r>
              <a:rPr lang="de-DE" sz="1200" b="0" i="0" spc="-183" baseline="0" dirty="0">
                <a:solidFill>
                  <a:srgbClr val="000000"/>
                </a:solidFill>
                <a:cs typeface="ArialMT"/>
              </a:rPr>
              <a:t>T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enne</a:t>
            </a:r>
            <a:r>
              <a:rPr lang="de-DE" sz="1200" b="0" i="0" spc="-84" baseline="0" dirty="0">
                <a:solidFill>
                  <a:srgbClr val="000000"/>
                </a:solidFill>
                <a:cs typeface="ArialMT"/>
              </a:rPr>
              <a:t>T</a:t>
            </a:r>
            <a:r>
              <a:rPr lang="de-DE" sz="1200" b="0" i="0" spc="-3" baseline="0" dirty="0">
                <a:solidFill>
                  <a:srgbClr val="000000"/>
                </a:solidFill>
                <a:cs typeface="ArialMT"/>
              </a:rPr>
              <a:t>-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Übergabepun</a:t>
            </a:r>
            <a:r>
              <a:rPr lang="de-DE" sz="1200" b="0" i="0" spc="6" baseline="0" dirty="0">
                <a:solidFill>
                  <a:srgbClr val="000000"/>
                </a:solidFill>
                <a:cs typeface="ArialMT"/>
              </a:rPr>
              <a:t>k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t</a:t>
            </a:r>
            <a:r>
              <a:rPr lang="de-DE" sz="1200" b="0" i="0" spc="22" baseline="0" dirty="0">
                <a:solidFill>
                  <a:srgbClr val="000000"/>
                </a:solidFill>
                <a:cs typeface="ArialMT"/>
              </a:rPr>
              <a:t> </a:t>
            </a:r>
            <a:br>
              <a:rPr lang="de-DE" sz="1200" b="0" i="0" spc="22" baseline="0" dirty="0">
                <a:solidFill>
                  <a:srgbClr val="000000"/>
                </a:solidFill>
                <a:cs typeface="ArialMT"/>
              </a:rPr>
            </a:b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am U</a:t>
            </a:r>
            <a:r>
              <a:rPr lang="de-DE" sz="1200" b="0" i="0" spc="3" baseline="0" dirty="0">
                <a:solidFill>
                  <a:srgbClr val="000000"/>
                </a:solidFill>
                <a:cs typeface="ArialMT"/>
              </a:rPr>
              <a:t>W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 F</a:t>
            </a:r>
            <a:r>
              <a:rPr lang="de-DE" sz="1200" b="0" i="0" spc="-6" baseline="0" dirty="0">
                <a:solidFill>
                  <a:srgbClr val="000000"/>
                </a:solidFill>
                <a:cs typeface="ArialMT"/>
              </a:rPr>
              <a:t>r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an</a:t>
            </a:r>
            <a:r>
              <a:rPr lang="de-DE" sz="1200" b="0" i="0" spc="6" baseline="0" dirty="0">
                <a:solidFill>
                  <a:srgbClr val="000000"/>
                </a:solidFill>
                <a:cs typeface="ArialMT"/>
              </a:rPr>
              <a:t>k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furt</a:t>
            </a:r>
            <a:r>
              <a:rPr lang="de-DE" sz="1200" b="0" i="0" spc="31" baseline="0" dirty="0">
                <a:solidFill>
                  <a:srgbClr val="000000"/>
                </a:solidFill>
                <a:cs typeface="ArialMT"/>
              </a:rPr>
              <a:t> </a:t>
            </a:r>
            <a:r>
              <a:rPr lang="de-DE" sz="1200" b="0" i="0" spc="-6" baseline="0" dirty="0">
                <a:solidFill>
                  <a:srgbClr val="000000"/>
                </a:solidFill>
                <a:cs typeface="ArialMT"/>
              </a:rPr>
              <a:t>O</a:t>
            </a:r>
            <a:r>
              <a:rPr lang="de-DE" sz="1200" b="0" i="0" spc="4" baseline="0" dirty="0">
                <a:solidFill>
                  <a:srgbClr val="000000"/>
                </a:solidFill>
                <a:cs typeface="ArialMT"/>
              </a:rPr>
              <a:t>s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tend</a:t>
            </a:r>
            <a:r>
              <a:rPr lang="de-DE" sz="1200" b="0" i="0" spc="25" baseline="0" dirty="0">
                <a:solidFill>
                  <a:srgbClr val="000000"/>
                </a:solidFill>
                <a:cs typeface="ArialMT"/>
              </a:rPr>
              <a:t> 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(</a:t>
            </a:r>
            <a:r>
              <a:rPr lang="de-DE" sz="1200" b="0" i="0" spc="-6" baseline="0" dirty="0">
                <a:solidFill>
                  <a:srgbClr val="000000"/>
                </a:solidFill>
                <a:cs typeface="ArialMT"/>
              </a:rPr>
              <a:t>F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R</a:t>
            </a:r>
            <a:r>
              <a:rPr lang="de-DE" sz="1200" b="0" i="0" spc="-6" baseline="0" dirty="0">
                <a:solidFill>
                  <a:srgbClr val="000000"/>
                </a:solidFill>
                <a:cs typeface="ArialMT"/>
              </a:rPr>
              <a:t>O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D)</a:t>
            </a:r>
            <a:r>
              <a:rPr lang="de-DE" sz="1200" b="0" i="0" spc="30" baseline="0" dirty="0">
                <a:solidFill>
                  <a:srgbClr val="000000"/>
                </a:solidFill>
                <a:cs typeface="ArialMT"/>
              </a:rPr>
              <a:t> 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IBN</a:t>
            </a:r>
            <a:r>
              <a:rPr lang="de-DE" sz="1200" b="0" i="0" spc="14" baseline="0" dirty="0">
                <a:solidFill>
                  <a:srgbClr val="000000"/>
                </a:solidFill>
                <a:cs typeface="ArialMT"/>
              </a:rPr>
              <a:t> 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2037</a:t>
            </a:r>
          </a:p>
          <a:p>
            <a:pPr marL="215900" indent="-177800">
              <a:lnSpc>
                <a:spcPct val="114000"/>
              </a:lnSpc>
              <a:spcAft>
                <a:spcPts val="300"/>
              </a:spcAft>
              <a:buClr>
                <a:schemeClr val="accent1"/>
              </a:buClr>
              <a:buFont typeface="+mj-lt"/>
              <a:buAutoNum type="arabicPeriod" startAt="5"/>
            </a:pP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Neubau</a:t>
            </a:r>
            <a:r>
              <a:rPr lang="de-DE" sz="1200" b="0" i="0" spc="-20" baseline="0" dirty="0">
                <a:solidFill>
                  <a:srgbClr val="000000"/>
                </a:solidFill>
                <a:cs typeface="ArialMT"/>
              </a:rPr>
              <a:t> </a:t>
            </a:r>
            <a:r>
              <a:rPr lang="de-DE" sz="1200" b="0" i="0" spc="-183" baseline="0" dirty="0">
                <a:solidFill>
                  <a:srgbClr val="000000"/>
                </a:solidFill>
                <a:cs typeface="ArialMT"/>
              </a:rPr>
              <a:t>T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enne</a:t>
            </a:r>
            <a:r>
              <a:rPr lang="de-DE" sz="1200" b="0" i="0" spc="-84" baseline="0" dirty="0">
                <a:solidFill>
                  <a:srgbClr val="000000"/>
                </a:solidFill>
                <a:cs typeface="ArialMT"/>
              </a:rPr>
              <a:t>T</a:t>
            </a:r>
            <a:r>
              <a:rPr lang="de-DE" sz="1200" b="0" i="0" spc="-3" baseline="0" dirty="0">
                <a:solidFill>
                  <a:srgbClr val="000000"/>
                </a:solidFill>
                <a:cs typeface="ArialMT"/>
              </a:rPr>
              <a:t>-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Übergabepun</a:t>
            </a:r>
            <a:r>
              <a:rPr lang="de-DE" sz="1200" b="0" i="0" spc="6" baseline="0" dirty="0">
                <a:solidFill>
                  <a:srgbClr val="000000"/>
                </a:solidFill>
                <a:cs typeface="ArialMT"/>
              </a:rPr>
              <a:t>k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t</a:t>
            </a:r>
            <a:r>
              <a:rPr lang="de-DE" sz="1200" b="0" i="0" spc="22" baseline="0" dirty="0">
                <a:solidFill>
                  <a:srgbClr val="000000"/>
                </a:solidFill>
                <a:cs typeface="ArialMT"/>
              </a:rPr>
              <a:t> </a:t>
            </a:r>
            <a:br>
              <a:rPr lang="de-DE" sz="1200" b="0" i="0" spc="22" baseline="0" dirty="0">
                <a:solidFill>
                  <a:srgbClr val="000000"/>
                </a:solidFill>
                <a:cs typeface="ArialMT"/>
              </a:rPr>
            </a:b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am U</a:t>
            </a:r>
            <a:r>
              <a:rPr lang="de-DE" sz="1200" b="0" i="0" spc="3" baseline="0" dirty="0">
                <a:solidFill>
                  <a:srgbClr val="000000"/>
                </a:solidFill>
                <a:cs typeface="ArialMT"/>
              </a:rPr>
              <a:t>W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 Bo</a:t>
            </a:r>
            <a:r>
              <a:rPr lang="de-DE" sz="1200" b="0" i="0" spc="4" baseline="0" dirty="0">
                <a:solidFill>
                  <a:srgbClr val="000000"/>
                </a:solidFill>
                <a:cs typeface="ArialMT"/>
              </a:rPr>
              <a:t>m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mer</a:t>
            </a:r>
            <a:r>
              <a:rPr lang="de-DE" sz="1200" b="0" i="0" spc="4" baseline="0" dirty="0">
                <a:solidFill>
                  <a:srgbClr val="000000"/>
                </a:solidFill>
                <a:cs typeface="ArialMT"/>
              </a:rPr>
              <a:t>s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he</a:t>
            </a:r>
            <a:r>
              <a:rPr lang="de-DE" sz="1200" b="0" i="0" spc="4" baseline="0" dirty="0">
                <a:solidFill>
                  <a:srgbClr val="000000"/>
                </a:solidFill>
                <a:cs typeface="ArialMT"/>
              </a:rPr>
              <a:t>i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m</a:t>
            </a:r>
            <a:r>
              <a:rPr lang="de-DE" sz="1200" b="0" i="0" spc="12" baseline="0" dirty="0">
                <a:solidFill>
                  <a:srgbClr val="000000"/>
                </a:solidFill>
                <a:cs typeface="ArialMT"/>
              </a:rPr>
              <a:t> 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(B</a:t>
            </a:r>
            <a:r>
              <a:rPr lang="de-DE" sz="1200" b="0" i="0" spc="-6" baseline="0" dirty="0">
                <a:solidFill>
                  <a:srgbClr val="000000"/>
                </a:solidFill>
                <a:cs typeface="ArialMT"/>
              </a:rPr>
              <a:t>O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M</a:t>
            </a:r>
            <a:r>
              <a:rPr lang="de-DE" sz="1200" b="0" i="0" spc="3" baseline="0" dirty="0">
                <a:solidFill>
                  <a:srgbClr val="000000"/>
                </a:solidFill>
                <a:cs typeface="ArialMT"/>
              </a:rPr>
              <a:t>M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)</a:t>
            </a:r>
            <a:r>
              <a:rPr lang="de-DE" sz="1200" b="0" i="0" spc="43" baseline="0" dirty="0">
                <a:solidFill>
                  <a:srgbClr val="000000"/>
                </a:solidFill>
                <a:cs typeface="ArialMT"/>
              </a:rPr>
              <a:t> 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IBN 2</a:t>
            </a:r>
            <a:r>
              <a:rPr lang="de-DE" sz="1200" b="0" i="0" spc="3" baseline="0" dirty="0">
                <a:solidFill>
                  <a:srgbClr val="000000"/>
                </a:solidFill>
                <a:cs typeface="ArialMT"/>
              </a:rPr>
              <a:t>0</a:t>
            </a:r>
            <a:r>
              <a:rPr lang="de-DE" sz="1200" b="0" i="0" spc="0" baseline="0" dirty="0">
                <a:solidFill>
                  <a:srgbClr val="000000"/>
                </a:solidFill>
                <a:cs typeface="ArialMT"/>
              </a:rPr>
              <a:t>37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1A47E6E-8CAC-E2E3-94D3-B75336B2CE37}"/>
              </a:ext>
            </a:extLst>
          </p:cNvPr>
          <p:cNvSpPr>
            <a:spLocks noChangeAspect="1"/>
          </p:cNvSpPr>
          <p:nvPr/>
        </p:nvSpPr>
        <p:spPr>
          <a:xfrm>
            <a:off x="4511824" y="3334070"/>
            <a:ext cx="288000" cy="28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82B31A2-1E0E-CD10-6595-C9E1134C6107}"/>
              </a:ext>
            </a:extLst>
          </p:cNvPr>
          <p:cNvSpPr>
            <a:spLocks noChangeAspect="1"/>
          </p:cNvSpPr>
          <p:nvPr/>
        </p:nvSpPr>
        <p:spPr>
          <a:xfrm>
            <a:off x="4181624" y="3143570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56C370F-D5DA-568F-4D1A-F0A4A34D4AEA}"/>
              </a:ext>
            </a:extLst>
          </p:cNvPr>
          <p:cNvSpPr>
            <a:spLocks noChangeAspect="1"/>
          </p:cNvSpPr>
          <p:nvPr/>
        </p:nvSpPr>
        <p:spPr>
          <a:xfrm>
            <a:off x="5070624" y="1568770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52C9845-B9B3-6FD6-B7B5-590B60B35DF1}"/>
              </a:ext>
            </a:extLst>
          </p:cNvPr>
          <p:cNvSpPr>
            <a:spLocks noChangeAspect="1"/>
          </p:cNvSpPr>
          <p:nvPr/>
        </p:nvSpPr>
        <p:spPr>
          <a:xfrm>
            <a:off x="5642124" y="1937070"/>
            <a:ext cx="288000" cy="28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6C4942C-4D0F-424D-5824-453C93B0455D}"/>
              </a:ext>
            </a:extLst>
          </p:cNvPr>
          <p:cNvSpPr>
            <a:spLocks noChangeAspect="1"/>
          </p:cNvSpPr>
          <p:nvPr/>
        </p:nvSpPr>
        <p:spPr>
          <a:xfrm>
            <a:off x="6937524" y="3232470"/>
            <a:ext cx="288000" cy="28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6591E54-3393-D990-2EA2-E02217B3AAE6}"/>
              </a:ext>
            </a:extLst>
          </p:cNvPr>
          <p:cNvSpPr>
            <a:spLocks noChangeAspect="1"/>
          </p:cNvSpPr>
          <p:nvPr/>
        </p:nvSpPr>
        <p:spPr>
          <a:xfrm>
            <a:off x="6810524" y="3943670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6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7F6F1DC-4E4E-B482-A265-CEB7EA540609}"/>
              </a:ext>
            </a:extLst>
          </p:cNvPr>
          <p:cNvSpPr>
            <a:spLocks noChangeAspect="1"/>
          </p:cNvSpPr>
          <p:nvPr/>
        </p:nvSpPr>
        <p:spPr>
          <a:xfrm>
            <a:off x="4854724" y="4464370"/>
            <a:ext cx="288000" cy="28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36406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64A04-AC10-98A4-BE39-B2DC577E2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6C31996-6FEC-47A3-B165-8A96938EBE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8334" y="3114041"/>
            <a:ext cx="18004016" cy="3157249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4044A9D2-EABE-4143-7DD8-80D4DEB7E3C3}"/>
              </a:ext>
            </a:extLst>
          </p:cNvPr>
          <p:cNvGrpSpPr/>
          <p:nvPr/>
        </p:nvGrpSpPr>
        <p:grpSpPr>
          <a:xfrm>
            <a:off x="3818333" y="1567564"/>
            <a:ext cx="4425562" cy="4425562"/>
            <a:chOff x="3818333" y="1567564"/>
            <a:chExt cx="4425562" cy="4425562"/>
          </a:xfrm>
        </p:grpSpPr>
        <p:sp>
          <p:nvSpPr>
            <p:cNvPr id="15" name="Ring 14">
              <a:extLst>
                <a:ext uri="{FF2B5EF4-FFF2-40B4-BE49-F238E27FC236}">
                  <a16:creationId xmlns:a16="http://schemas.microsoft.com/office/drawing/2014/main" id="{E4202774-F60E-2436-A9E4-FDD6182EA9C1}"/>
                </a:ext>
              </a:extLst>
            </p:cNvPr>
            <p:cNvSpPr/>
            <p:nvPr/>
          </p:nvSpPr>
          <p:spPr>
            <a:xfrm>
              <a:off x="3818333" y="1567564"/>
              <a:ext cx="4425562" cy="4425562"/>
            </a:xfrm>
            <a:prstGeom prst="donut">
              <a:avLst>
                <a:gd name="adj" fmla="val 19754"/>
              </a:avLst>
            </a:prstGeom>
            <a:solidFill>
              <a:schemeClr val="accent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8CD7D9B-BEDB-E151-1A8C-E6D5027E75A3}"/>
                </a:ext>
              </a:extLst>
            </p:cNvPr>
            <p:cNvSpPr/>
            <p:nvPr/>
          </p:nvSpPr>
          <p:spPr>
            <a:xfrm>
              <a:off x="5671074" y="3420305"/>
              <a:ext cx="720080" cy="720080"/>
            </a:xfrm>
            <a:prstGeom prst="ellipse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E695D71A-4C67-1EFF-6CCF-442E867C004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510B0D06-5139-C208-272E-22E2A18DD5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3778C83-A6EB-E933-7EA0-2EA45E7C8C1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152637"/>
            <a:ext cx="9217025" cy="900100"/>
          </a:xfrm>
        </p:spPr>
        <p:txBody>
          <a:bodyPr vert="horz"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Lieferantendialog</a:t>
            </a:r>
            <a:br>
              <a:rPr lang="de-DE" dirty="0"/>
            </a:br>
            <a:r>
              <a:rPr lang="de-DE" dirty="0"/>
              <a:t>Randparameter und Zielbild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86A6CB8-BBF0-8354-564E-E5992C7192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550863" y="6417332"/>
            <a:ext cx="216545" cy="304143"/>
          </a:xfrm>
        </p:spPr>
        <p:txBody>
          <a:bodyPr/>
          <a:lstStyle/>
          <a:p>
            <a:fld id="{1BA22126-8FA2-480B-B7EE-061A86938C7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2D0BA7C1-4BF0-5A04-4087-76E9A04AB662}"/>
              </a:ext>
            </a:extLst>
          </p:cNvPr>
          <p:cNvSpPr txBox="1">
            <a:spLocks/>
          </p:cNvSpPr>
          <p:nvPr/>
        </p:nvSpPr>
        <p:spPr bwMode="gray">
          <a:xfrm>
            <a:off x="550863" y="6479403"/>
            <a:ext cx="216545" cy="18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7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809A836-97E3-4CE2-BDD9-F985EF241C3B}" type="slidenum">
              <a:rPr lang="de-DE" smtClean="0"/>
              <a:pPr>
                <a:spcAft>
                  <a:spcPts val="600"/>
                </a:spcAft>
              </a:pPr>
              <a:t>13</a:t>
            </a:fld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36603A6-D991-B414-8EB4-88CAAE9C2559}"/>
              </a:ext>
            </a:extLst>
          </p:cNvPr>
          <p:cNvSpPr txBox="1"/>
          <p:nvPr/>
        </p:nvSpPr>
        <p:spPr bwMode="gray">
          <a:xfrm>
            <a:off x="4778325" y="2972987"/>
            <a:ext cx="2635349" cy="60381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buClr>
                <a:schemeClr val="bg2"/>
              </a:buClr>
            </a:pPr>
            <a:r>
              <a:rPr lang="de-DE" sz="2400" b="1" dirty="0">
                <a:solidFill>
                  <a:srgbClr val="002B76"/>
                </a:solidFill>
              </a:rPr>
              <a:t>Zielnetzplanung</a:t>
            </a:r>
            <a:endParaRPr lang="de-DE" sz="2400" dirty="0">
              <a:latin typeface="+mj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1CBD77A-3EBA-A1F7-9E3A-E69103845FC8}"/>
              </a:ext>
            </a:extLst>
          </p:cNvPr>
          <p:cNvSpPr txBox="1"/>
          <p:nvPr/>
        </p:nvSpPr>
        <p:spPr bwMode="gray">
          <a:xfrm>
            <a:off x="956860" y="2518620"/>
            <a:ext cx="2972875" cy="77307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1113" lvl="1"/>
            <a:r>
              <a:rPr lang="de-DE" sz="2400" b="1" dirty="0">
                <a:solidFill>
                  <a:srgbClr val="002B76"/>
                </a:solidFill>
              </a:rPr>
              <a:t>Lastentwicklung</a:t>
            </a:r>
          </a:p>
          <a:p>
            <a:pPr marL="11113" lvl="1" algn="r"/>
            <a:r>
              <a:rPr lang="de-DE" sz="2400" b="1" dirty="0">
                <a:solidFill>
                  <a:srgbClr val="002B76"/>
                </a:solidFill>
              </a:rPr>
              <a:t>bis 2050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6848D4E-3E61-E7D1-015F-A6AA6F533C9C}"/>
              </a:ext>
            </a:extLst>
          </p:cNvPr>
          <p:cNvSpPr txBox="1"/>
          <p:nvPr/>
        </p:nvSpPr>
        <p:spPr bwMode="gray">
          <a:xfrm>
            <a:off x="2711624" y="1731838"/>
            <a:ext cx="4142973" cy="9001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1113" lvl="1"/>
            <a:r>
              <a:rPr lang="de-DE" sz="2400" b="1" dirty="0">
                <a:solidFill>
                  <a:srgbClr val="002B76"/>
                </a:solidFill>
              </a:rPr>
              <a:t>Neue Einspeiseknoten ÜNB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B202DAA-5311-71CD-0E4A-E10DEDA2E593}"/>
              </a:ext>
            </a:extLst>
          </p:cNvPr>
          <p:cNvSpPr txBox="1"/>
          <p:nvPr/>
        </p:nvSpPr>
        <p:spPr bwMode="gray">
          <a:xfrm>
            <a:off x="932654" y="4757574"/>
            <a:ext cx="4425562" cy="9001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1113" lvl="1"/>
            <a:r>
              <a:rPr lang="de-DE" sz="2400" b="1" dirty="0">
                <a:solidFill>
                  <a:srgbClr val="002B76"/>
                </a:solidFill>
              </a:rPr>
              <a:t>Begrenzte Investitionsmittel</a:t>
            </a:r>
          </a:p>
          <a:p>
            <a:pPr marL="11113" lvl="1" algn="r"/>
            <a:r>
              <a:rPr lang="de-DE" sz="2400" b="1" dirty="0">
                <a:solidFill>
                  <a:srgbClr val="002B76"/>
                </a:solidFill>
              </a:rPr>
              <a:t>für 15 Jahre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5999F13-2C55-BD47-7C17-236F51552117}"/>
              </a:ext>
            </a:extLst>
          </p:cNvPr>
          <p:cNvSpPr txBox="1"/>
          <p:nvPr/>
        </p:nvSpPr>
        <p:spPr bwMode="gray">
          <a:xfrm>
            <a:off x="4617062" y="3905870"/>
            <a:ext cx="3908645" cy="9001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1113" lvl="1" algn="ctr"/>
            <a:r>
              <a:rPr lang="de-DE" sz="1400" dirty="0">
                <a:solidFill>
                  <a:srgbClr val="002B76"/>
                </a:solidFill>
              </a:rPr>
              <a:t>Langfristige</a:t>
            </a:r>
          </a:p>
          <a:p>
            <a:pPr marL="11113" lvl="1"/>
            <a:r>
              <a:rPr lang="de-DE" sz="2400" b="1" dirty="0">
                <a:solidFill>
                  <a:srgbClr val="002B76"/>
                </a:solidFill>
              </a:rPr>
              <a:t>Grundstücksbeschaffung</a:t>
            </a:r>
          </a:p>
          <a:p>
            <a:pPr marL="11113" lvl="1" algn="r"/>
            <a:r>
              <a:rPr lang="de-DE" sz="1400" dirty="0">
                <a:solidFill>
                  <a:srgbClr val="002B76"/>
                </a:solidFill>
              </a:rPr>
              <a:t>für neue UW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5AAC5CD-9D6F-CB3A-53FA-26217C025884}"/>
              </a:ext>
            </a:extLst>
          </p:cNvPr>
          <p:cNvSpPr txBox="1"/>
          <p:nvPr/>
        </p:nvSpPr>
        <p:spPr bwMode="gray">
          <a:xfrm>
            <a:off x="8481756" y="3132799"/>
            <a:ext cx="3164901" cy="77307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1113" lvl="1"/>
            <a:r>
              <a:rPr lang="de-DE" sz="2400" b="1" dirty="0">
                <a:solidFill>
                  <a:srgbClr val="002B76"/>
                </a:solidFill>
              </a:rPr>
              <a:t>Standardisierung</a:t>
            </a:r>
          </a:p>
          <a:p>
            <a:pPr marL="11113" lvl="1" algn="ctr"/>
            <a:r>
              <a:rPr lang="de-DE" sz="2400" b="1" dirty="0">
                <a:solidFill>
                  <a:srgbClr val="002B76"/>
                </a:solidFill>
              </a:rPr>
              <a:t>und Skalierung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C29DBAF-45C9-9CBA-E55A-104804C5CF98}"/>
              </a:ext>
            </a:extLst>
          </p:cNvPr>
          <p:cNvSpPr txBox="1"/>
          <p:nvPr/>
        </p:nvSpPr>
        <p:spPr bwMode="gray">
          <a:xfrm>
            <a:off x="7037983" y="5375291"/>
            <a:ext cx="4142973" cy="9001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1113" lvl="1"/>
            <a:r>
              <a:rPr lang="de-DE" sz="2400" b="1" dirty="0">
                <a:solidFill>
                  <a:srgbClr val="002B76"/>
                </a:solidFill>
              </a:rPr>
              <a:t>Personaldimensionierung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C274FC5-F5E6-4598-2AA6-E0E7D47561BA}"/>
              </a:ext>
            </a:extLst>
          </p:cNvPr>
          <p:cNvSpPr txBox="1"/>
          <p:nvPr/>
        </p:nvSpPr>
        <p:spPr bwMode="gray">
          <a:xfrm>
            <a:off x="7608167" y="1773816"/>
            <a:ext cx="2972875" cy="9001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1113" lvl="1" algn="ctr"/>
            <a:r>
              <a:rPr lang="de-DE" sz="1400" dirty="0">
                <a:solidFill>
                  <a:srgbClr val="002B76"/>
                </a:solidFill>
                <a:latin typeface="+mj-lt"/>
              </a:rPr>
              <a:t>Langfristige Zusammenarbeit </a:t>
            </a:r>
          </a:p>
          <a:p>
            <a:pPr marL="11113" lvl="1"/>
            <a:r>
              <a:rPr lang="de-DE" sz="1400" dirty="0">
                <a:solidFill>
                  <a:srgbClr val="002B76"/>
                </a:solidFill>
                <a:latin typeface="+mj-lt"/>
              </a:rPr>
              <a:t>mit leistungsstarken </a:t>
            </a:r>
          </a:p>
          <a:p>
            <a:pPr marL="11113" lvl="1" algn="r"/>
            <a:r>
              <a:rPr lang="de-DE" sz="2400" b="1" dirty="0">
                <a:solidFill>
                  <a:srgbClr val="002B76"/>
                </a:solidFill>
                <a:latin typeface="+mj-lt"/>
              </a:rPr>
              <a:t>Dienstleistern</a:t>
            </a:r>
          </a:p>
        </p:txBody>
      </p:sp>
    </p:spTree>
    <p:extLst>
      <p:ext uri="{BB962C8B-B14F-4D97-AF65-F5344CB8AC3E}">
        <p14:creationId xmlns:p14="http://schemas.microsoft.com/office/powerpoint/2010/main" val="1988657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" grpId="0"/>
      <p:bldP spid="8" grpId="0"/>
      <p:bldP spid="3" grpId="0"/>
      <p:bldP spid="4" grpId="0"/>
      <p:bldP spid="11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05118B0F-0F9E-3F8F-EC7A-A878BEB56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976780"/>
              </p:ext>
            </p:extLst>
          </p:nvPr>
        </p:nvGraphicFramePr>
        <p:xfrm>
          <a:off x="550863" y="2031682"/>
          <a:ext cx="11396478" cy="4323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404">
                  <a:extLst>
                    <a:ext uri="{9D8B030D-6E8A-4147-A177-3AD203B41FA5}">
                      <a16:colId xmlns:a16="http://schemas.microsoft.com/office/drawing/2014/main" val="2084484916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4284988476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2478527982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4149437772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1926060442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193928178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944392225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3721368718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68654061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2014633742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686983178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1523338551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289790667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200316127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3678710553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755346538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1237370193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2142650108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1726268353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3697513184"/>
                    </a:ext>
                  </a:extLst>
                </a:gridCol>
              </a:tblGrid>
              <a:tr h="308827"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2022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2023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2024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2025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2026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2027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2028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2029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2030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2031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2032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2033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2034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2035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2036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2037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2038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2039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2040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934204480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/>
                        <a:t>UW Südwest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232220413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/>
                        <a:t>UW Schultheißenweg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2177229033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/>
                        <a:t>UW Osthafenplatz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2364935771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/>
                        <a:t>UW Nord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3651283038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/>
                        <a:t>UW Lübecker Straße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3457362261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/>
                        <a:t>UW Lärchenstraße 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220786049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/>
                        <a:t>UW </a:t>
                      </a:r>
                      <a:r>
                        <a:rPr lang="de-DE" sz="900" b="1" dirty="0" err="1"/>
                        <a:t>Niddastraße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596494031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/>
                        <a:t>UW Gräfstraße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4197383377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/>
                        <a:t>UW West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359671082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/>
                        <a:t>UW Hohenstaufen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4145948937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/>
                        <a:t>UW Allerheiligenstraße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4110672473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/>
                        <a:t>UW Flughafen-Ost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546750470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endParaRPr lang="de-DE" sz="900" b="1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683288"/>
                  </a:ext>
                </a:extLst>
              </a:tr>
            </a:tbl>
          </a:graphicData>
        </a:graphic>
      </p:graphicFrame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510B0D06-5139-C208-272E-22E2A18DD5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510B0D06-5139-C208-272E-22E2A18DD5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447D36B-D8E9-4911-9282-951F0D450C9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152637"/>
            <a:ext cx="9217025" cy="900100"/>
          </a:xfrm>
        </p:spPr>
        <p:txBody>
          <a:bodyPr vert="horz"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Lieferantendialog</a:t>
            </a:r>
            <a:br>
              <a:rPr lang="de-DE" dirty="0"/>
            </a:br>
            <a:r>
              <a:rPr lang="de-DE" dirty="0"/>
              <a:t>Maßnahmenplanung 2027ff. Umspannwerke 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560EE5-8642-4442-8EEE-CA5EB84E8F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550863" y="6417332"/>
            <a:ext cx="216545" cy="304143"/>
          </a:xfrm>
        </p:spPr>
        <p:txBody>
          <a:bodyPr/>
          <a:lstStyle/>
          <a:p>
            <a:fld id="{1BA22126-8FA2-480B-B7EE-061A86938C78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E889F9E-177D-70FB-A812-3B58FA57719C}"/>
              </a:ext>
            </a:extLst>
          </p:cNvPr>
          <p:cNvSpPr txBox="1">
            <a:spLocks/>
          </p:cNvSpPr>
          <p:nvPr/>
        </p:nvSpPr>
        <p:spPr bwMode="gray">
          <a:xfrm>
            <a:off x="550863" y="6479403"/>
            <a:ext cx="216545" cy="18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7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809A836-97E3-4CE2-BDD9-F985EF241C3B}" type="slidenum">
              <a:rPr lang="de-DE" smtClean="0"/>
              <a:pPr>
                <a:spcAft>
                  <a:spcPts val="600"/>
                </a:spcAft>
              </a:pPr>
              <a:t>14</a:t>
            </a:fld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6EBD2456-DE06-1CD6-D9DB-2004F604BF80}"/>
              </a:ext>
            </a:extLst>
          </p:cNvPr>
          <p:cNvGrpSpPr/>
          <p:nvPr/>
        </p:nvGrpSpPr>
        <p:grpSpPr>
          <a:xfrm>
            <a:off x="2226259" y="2372098"/>
            <a:ext cx="2384931" cy="264814"/>
            <a:chOff x="7248128" y="2719427"/>
            <a:chExt cx="2384931" cy="264814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884C10A3-C094-4E87-06E0-9693CCCA4774}"/>
                </a:ext>
              </a:extLst>
            </p:cNvPr>
            <p:cNvSpPr/>
            <p:nvPr/>
          </p:nvSpPr>
          <p:spPr>
            <a:xfrm>
              <a:off x="7248128" y="2866068"/>
              <a:ext cx="2232248" cy="7485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E4C35E48-630E-3049-4296-783B21D43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368" y="2788542"/>
              <a:ext cx="224691" cy="195699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737ACF0B-B790-EC17-6B61-98F1FA2B9A88}"/>
                </a:ext>
              </a:extLst>
            </p:cNvPr>
            <p:cNvSpPr txBox="1"/>
            <p:nvPr/>
          </p:nvSpPr>
          <p:spPr>
            <a:xfrm>
              <a:off x="7320136" y="2719427"/>
              <a:ext cx="201622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110-kV-Anlage</a:t>
              </a: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1C7DF304-D04D-3988-287F-147B6BF6A51E}"/>
              </a:ext>
            </a:extLst>
          </p:cNvPr>
          <p:cNvGrpSpPr/>
          <p:nvPr/>
        </p:nvGrpSpPr>
        <p:grpSpPr>
          <a:xfrm>
            <a:off x="2226259" y="2679974"/>
            <a:ext cx="2528947" cy="264814"/>
            <a:chOff x="7248128" y="2719427"/>
            <a:chExt cx="2528947" cy="264814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B3017B01-DCEB-0E5C-A468-0285B23D4670}"/>
                </a:ext>
              </a:extLst>
            </p:cNvPr>
            <p:cNvSpPr/>
            <p:nvPr/>
          </p:nvSpPr>
          <p:spPr>
            <a:xfrm>
              <a:off x="7248128" y="2866068"/>
              <a:ext cx="2376264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5BB5FBA7-5C4F-DD35-0E2A-5475EAFFF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52384" y="2788542"/>
              <a:ext cx="224691" cy="195699"/>
            </a:xfrm>
            <a:prstGeom prst="rect">
              <a:avLst/>
            </a:prstGeom>
          </p:spPr>
        </p:pic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DEAED36D-9434-6C61-88A4-D4F399C24088}"/>
                </a:ext>
              </a:extLst>
            </p:cNvPr>
            <p:cNvSpPr txBox="1"/>
            <p:nvPr/>
          </p:nvSpPr>
          <p:spPr>
            <a:xfrm>
              <a:off x="7320136" y="2719427"/>
              <a:ext cx="2160240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kompl. mit Neubau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3B335189-977B-859C-CE4B-820B591317F5}"/>
              </a:ext>
            </a:extLst>
          </p:cNvPr>
          <p:cNvGrpSpPr/>
          <p:nvPr/>
        </p:nvGrpSpPr>
        <p:grpSpPr>
          <a:xfrm>
            <a:off x="2226259" y="2987850"/>
            <a:ext cx="2610306" cy="264814"/>
            <a:chOff x="7248128" y="2719427"/>
            <a:chExt cx="2610306" cy="264814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3A51E129-F1D5-50C6-6901-207662A55A16}"/>
                </a:ext>
              </a:extLst>
            </p:cNvPr>
            <p:cNvSpPr/>
            <p:nvPr/>
          </p:nvSpPr>
          <p:spPr>
            <a:xfrm>
              <a:off x="7248128" y="2866068"/>
              <a:ext cx="2448272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652AE9D6-9417-9191-8E27-B3C9A64C6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3743" y="2788542"/>
              <a:ext cx="224691" cy="195699"/>
            </a:xfrm>
            <a:prstGeom prst="rect">
              <a:avLst/>
            </a:prstGeom>
          </p:spPr>
        </p:pic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B90BF95-17B7-0E73-84A4-0478CFA8DD6A}"/>
                </a:ext>
              </a:extLst>
            </p:cNvPr>
            <p:cNvSpPr txBox="1"/>
            <p:nvPr/>
          </p:nvSpPr>
          <p:spPr>
            <a:xfrm>
              <a:off x="7320136" y="2719427"/>
              <a:ext cx="2232248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10-kV-Anlage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416DC75A-C381-03E3-B2B1-E74DCC6631CC}"/>
              </a:ext>
            </a:extLst>
          </p:cNvPr>
          <p:cNvGrpSpPr/>
          <p:nvPr/>
        </p:nvGrpSpPr>
        <p:grpSpPr>
          <a:xfrm>
            <a:off x="2226259" y="3295726"/>
            <a:ext cx="2960995" cy="264814"/>
            <a:chOff x="7248128" y="2719427"/>
            <a:chExt cx="2960995" cy="264814"/>
          </a:xfrm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9489ED0D-040E-DA8C-6F16-58ADDFA2D8F0}"/>
                </a:ext>
              </a:extLst>
            </p:cNvPr>
            <p:cNvSpPr/>
            <p:nvPr/>
          </p:nvSpPr>
          <p:spPr>
            <a:xfrm>
              <a:off x="7248128" y="2866068"/>
              <a:ext cx="2736304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380C0225-1157-068F-B5C7-AC61122C7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4432" y="2788542"/>
              <a:ext cx="224691" cy="195699"/>
            </a:xfrm>
            <a:prstGeom prst="rect">
              <a:avLst/>
            </a:prstGeom>
          </p:spPr>
        </p:pic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4C794828-5178-8CC4-F69E-20C82E75D473}"/>
                </a:ext>
              </a:extLst>
            </p:cNvPr>
            <p:cNvSpPr txBox="1"/>
            <p:nvPr/>
          </p:nvSpPr>
          <p:spPr>
            <a:xfrm>
              <a:off x="7320136" y="2719427"/>
              <a:ext cx="2538298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Anschluss 4 St. 300 MVA Trafo Tennet</a:t>
              </a: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13FF2770-A4E1-7963-1DD2-F65636DEDEDC}"/>
              </a:ext>
            </a:extLst>
          </p:cNvPr>
          <p:cNvGrpSpPr/>
          <p:nvPr/>
        </p:nvGrpSpPr>
        <p:grpSpPr>
          <a:xfrm>
            <a:off x="2226258" y="3603602"/>
            <a:ext cx="3136161" cy="264814"/>
            <a:chOff x="7248127" y="2719427"/>
            <a:chExt cx="3136161" cy="264814"/>
          </a:xfrm>
        </p:grpSpPr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FF53F5C2-5A62-147F-CC08-9C65E271EC23}"/>
                </a:ext>
              </a:extLst>
            </p:cNvPr>
            <p:cNvSpPr/>
            <p:nvPr/>
          </p:nvSpPr>
          <p:spPr>
            <a:xfrm>
              <a:off x="7248127" y="2866068"/>
              <a:ext cx="2911469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3F0A5AE1-4582-4D33-3190-77B4174C8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59597" y="2788542"/>
              <a:ext cx="224691" cy="195699"/>
            </a:xfrm>
            <a:prstGeom prst="rect">
              <a:avLst/>
            </a:prstGeom>
          </p:spPr>
        </p:pic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CBEDE021-E655-4D93-73FE-882BC4CC6780}"/>
                </a:ext>
              </a:extLst>
            </p:cNvPr>
            <p:cNvSpPr txBox="1"/>
            <p:nvPr/>
          </p:nvSpPr>
          <p:spPr>
            <a:xfrm>
              <a:off x="7320136" y="2719427"/>
              <a:ext cx="273630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Komplett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D8E10F8E-EE30-A2BC-D721-BB3CEB7F9A5B}"/>
              </a:ext>
            </a:extLst>
          </p:cNvPr>
          <p:cNvGrpSpPr/>
          <p:nvPr/>
        </p:nvGrpSpPr>
        <p:grpSpPr>
          <a:xfrm>
            <a:off x="2226259" y="3911478"/>
            <a:ext cx="3465051" cy="264814"/>
            <a:chOff x="7248128" y="2719427"/>
            <a:chExt cx="3465051" cy="264814"/>
          </a:xfrm>
        </p:grpSpPr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EC93F3B1-0191-38E5-B176-1D66B47E98EC}"/>
                </a:ext>
              </a:extLst>
            </p:cNvPr>
            <p:cNvSpPr/>
            <p:nvPr/>
          </p:nvSpPr>
          <p:spPr>
            <a:xfrm>
              <a:off x="7248128" y="2866068"/>
              <a:ext cx="324036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197EE6C8-ABFE-02FE-F0EA-E7E62A302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8488" y="2788542"/>
              <a:ext cx="224691" cy="195699"/>
            </a:xfrm>
            <a:prstGeom prst="rect">
              <a:avLst/>
            </a:prstGeom>
          </p:spPr>
        </p:pic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062494D8-FDB5-9683-9DF4-E0BF64FF56EA}"/>
                </a:ext>
              </a:extLst>
            </p:cNvPr>
            <p:cNvSpPr txBox="1"/>
            <p:nvPr/>
          </p:nvSpPr>
          <p:spPr>
            <a:xfrm>
              <a:off x="7320136" y="2719427"/>
              <a:ext cx="309634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Neubau mit 2. BA</a:t>
              </a:r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C657A846-6ACE-8771-7ACE-B90018E0B9FC}"/>
              </a:ext>
            </a:extLst>
          </p:cNvPr>
          <p:cNvGrpSpPr/>
          <p:nvPr/>
        </p:nvGrpSpPr>
        <p:grpSpPr>
          <a:xfrm>
            <a:off x="2552177" y="4219354"/>
            <a:ext cx="3363824" cy="264814"/>
            <a:chOff x="7248127" y="2719427"/>
            <a:chExt cx="3363824" cy="264814"/>
          </a:xfrm>
        </p:grpSpPr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A7C929A3-BEE7-259D-52D4-FDA92C0F159C}"/>
                </a:ext>
              </a:extLst>
            </p:cNvPr>
            <p:cNvSpPr/>
            <p:nvPr/>
          </p:nvSpPr>
          <p:spPr>
            <a:xfrm>
              <a:off x="7248127" y="2866068"/>
              <a:ext cx="3202473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227027D4-3EDD-A9D8-FDC0-B526272ED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7260" y="2788542"/>
              <a:ext cx="224691" cy="195699"/>
            </a:xfrm>
            <a:prstGeom prst="rect">
              <a:avLst/>
            </a:prstGeom>
          </p:spPr>
        </p:pic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DE8BB592-0D48-5D77-E642-E3F6040056A2}"/>
                </a:ext>
              </a:extLst>
            </p:cNvPr>
            <p:cNvSpPr txBox="1"/>
            <p:nvPr/>
          </p:nvSpPr>
          <p:spPr>
            <a:xfrm>
              <a:off x="7282249" y="2719427"/>
              <a:ext cx="302433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Komplett</a:t>
              </a:r>
            </a:p>
          </p:txBody>
        </p: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84308709-838F-F276-4B92-C4547A46958C}"/>
              </a:ext>
            </a:extLst>
          </p:cNvPr>
          <p:cNvGrpSpPr/>
          <p:nvPr/>
        </p:nvGrpSpPr>
        <p:grpSpPr>
          <a:xfrm>
            <a:off x="2226259" y="4527230"/>
            <a:ext cx="2610306" cy="264814"/>
            <a:chOff x="7248128" y="2719427"/>
            <a:chExt cx="2610306" cy="264814"/>
          </a:xfrm>
        </p:grpSpPr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BC2B01DE-7B1E-6DD6-5BA0-A536E7F7ACF2}"/>
                </a:ext>
              </a:extLst>
            </p:cNvPr>
            <p:cNvSpPr/>
            <p:nvPr/>
          </p:nvSpPr>
          <p:spPr>
            <a:xfrm>
              <a:off x="7248128" y="2866067"/>
              <a:ext cx="2448272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CF96DC7E-047D-8D42-9112-5F866CFDB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3743" y="2788542"/>
              <a:ext cx="224691" cy="195699"/>
            </a:xfrm>
            <a:prstGeom prst="rect">
              <a:avLst/>
            </a:prstGeom>
          </p:spPr>
        </p:pic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C3713F74-6058-62A4-C5C2-F20274B91B54}"/>
                </a:ext>
              </a:extLst>
            </p:cNvPr>
            <p:cNvSpPr txBox="1"/>
            <p:nvPr/>
          </p:nvSpPr>
          <p:spPr>
            <a:xfrm>
              <a:off x="7320136" y="2719427"/>
              <a:ext cx="2232248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10-kV-GIS</a:t>
              </a:r>
            </a:p>
          </p:txBody>
        </p: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6AE2D49D-80EA-ED2C-8C59-761E50C180DC}"/>
              </a:ext>
            </a:extLst>
          </p:cNvPr>
          <p:cNvGrpSpPr/>
          <p:nvPr/>
        </p:nvGrpSpPr>
        <p:grpSpPr>
          <a:xfrm>
            <a:off x="2802323" y="4835106"/>
            <a:ext cx="5576287" cy="264814"/>
            <a:chOff x="7248128" y="2719427"/>
            <a:chExt cx="5576287" cy="264814"/>
          </a:xfrm>
        </p:grpSpPr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53836126-03BE-4B1C-72C6-D353F593B695}"/>
                </a:ext>
              </a:extLst>
            </p:cNvPr>
            <p:cNvSpPr/>
            <p:nvPr/>
          </p:nvSpPr>
          <p:spPr>
            <a:xfrm>
              <a:off x="7248128" y="2866068"/>
              <a:ext cx="540060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6344C1AB-B4A8-9868-9E12-E021BE8D5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99724" y="2788542"/>
              <a:ext cx="224691" cy="195699"/>
            </a:xfrm>
            <a:prstGeom prst="rect">
              <a:avLst/>
            </a:prstGeom>
          </p:spPr>
        </p:pic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42A3FA1D-02C2-41DB-8001-FE46E021131C}"/>
                </a:ext>
              </a:extLst>
            </p:cNvPr>
            <p:cNvSpPr txBox="1"/>
            <p:nvPr/>
          </p:nvSpPr>
          <p:spPr>
            <a:xfrm>
              <a:off x="7248128" y="2719427"/>
              <a:ext cx="535159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110-kV-Anlage, Leittechnik 30/10-kV</a:t>
              </a:r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716B6875-34FA-E31C-5FCB-DD67128BB4E0}"/>
              </a:ext>
            </a:extLst>
          </p:cNvPr>
          <p:cNvGrpSpPr/>
          <p:nvPr/>
        </p:nvGrpSpPr>
        <p:grpSpPr>
          <a:xfrm>
            <a:off x="4314491" y="5142982"/>
            <a:ext cx="760417" cy="264814"/>
            <a:chOff x="8872642" y="2719427"/>
            <a:chExt cx="760417" cy="264814"/>
          </a:xfrm>
        </p:grpSpPr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2CEB4B77-8725-C1E5-DCAD-ACCA50791CFD}"/>
                </a:ext>
              </a:extLst>
            </p:cNvPr>
            <p:cNvSpPr/>
            <p:nvPr/>
          </p:nvSpPr>
          <p:spPr>
            <a:xfrm>
              <a:off x="8872642" y="2866068"/>
              <a:ext cx="607734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75932835-8C1B-E515-6E3D-1231987F2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368" y="2788542"/>
              <a:ext cx="224691" cy="195699"/>
            </a:xfrm>
            <a:prstGeom prst="rect">
              <a:avLst/>
            </a:prstGeom>
          </p:spPr>
        </p:pic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D5147935-53EF-DD91-67E6-E90ED831F7D2}"/>
                </a:ext>
              </a:extLst>
            </p:cNvPr>
            <p:cNvSpPr txBox="1"/>
            <p:nvPr/>
          </p:nvSpPr>
          <p:spPr>
            <a:xfrm>
              <a:off x="8872642" y="2719427"/>
              <a:ext cx="52207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Trafos</a:t>
              </a:r>
            </a:p>
          </p:txBody>
        </p:sp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F4553A51-E6E4-6395-0557-05B89CC80622}"/>
              </a:ext>
            </a:extLst>
          </p:cNvPr>
          <p:cNvGrpSpPr/>
          <p:nvPr/>
        </p:nvGrpSpPr>
        <p:grpSpPr>
          <a:xfrm>
            <a:off x="4602523" y="5450858"/>
            <a:ext cx="1232803" cy="264814"/>
            <a:chOff x="9624392" y="2719427"/>
            <a:chExt cx="1232803" cy="264814"/>
          </a:xfrm>
        </p:grpSpPr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0187ED1A-7B82-2D8D-16C9-31FA82EB9364}"/>
                </a:ext>
              </a:extLst>
            </p:cNvPr>
            <p:cNvSpPr/>
            <p:nvPr/>
          </p:nvSpPr>
          <p:spPr>
            <a:xfrm>
              <a:off x="9624392" y="2866068"/>
              <a:ext cx="1008112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FDEFCE9E-5FC7-9204-B309-CBE987294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32504" y="2788542"/>
              <a:ext cx="224691" cy="195699"/>
            </a:xfrm>
            <a:prstGeom prst="rect">
              <a:avLst/>
            </a:prstGeom>
          </p:spPr>
        </p:pic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3C83E11D-C156-F408-DB5C-8AA9FE15D509}"/>
                </a:ext>
              </a:extLst>
            </p:cNvPr>
            <p:cNvSpPr txBox="1"/>
            <p:nvPr/>
          </p:nvSpPr>
          <p:spPr>
            <a:xfrm>
              <a:off x="9624392" y="2719427"/>
              <a:ext cx="100811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Trafo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1EAEBE77-143C-AB53-E924-F5FE8082B095}"/>
              </a:ext>
            </a:extLst>
          </p:cNvPr>
          <p:cNvGrpSpPr/>
          <p:nvPr/>
        </p:nvGrpSpPr>
        <p:grpSpPr>
          <a:xfrm>
            <a:off x="5835326" y="5758733"/>
            <a:ext cx="1529513" cy="264814"/>
            <a:chOff x="8103546" y="2719427"/>
            <a:chExt cx="1529513" cy="264814"/>
          </a:xfrm>
        </p:grpSpPr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D8F215FD-248D-172F-6E9C-00D017517050}"/>
                </a:ext>
              </a:extLst>
            </p:cNvPr>
            <p:cNvSpPr/>
            <p:nvPr/>
          </p:nvSpPr>
          <p:spPr>
            <a:xfrm>
              <a:off x="8103546" y="2866068"/>
              <a:ext cx="1376830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CC64DF15-2291-0F72-94EE-62CD820E3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368" y="2788542"/>
              <a:ext cx="224691" cy="195699"/>
            </a:xfrm>
            <a:prstGeom prst="rect">
              <a:avLst/>
            </a:prstGeom>
          </p:spPr>
        </p:pic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CEF7243E-61DD-2F8D-9BE1-7F210069039E}"/>
                </a:ext>
              </a:extLst>
            </p:cNvPr>
            <p:cNvSpPr txBox="1"/>
            <p:nvPr/>
          </p:nvSpPr>
          <p:spPr>
            <a:xfrm>
              <a:off x="8103546" y="2719427"/>
              <a:ext cx="128747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Trafo</a:t>
              </a:r>
            </a:p>
          </p:txBody>
        </p:sp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1F06240D-6579-A059-ADC1-BF909A55C7B3}"/>
              </a:ext>
            </a:extLst>
          </p:cNvPr>
          <p:cNvGrpSpPr/>
          <p:nvPr/>
        </p:nvGrpSpPr>
        <p:grpSpPr>
          <a:xfrm>
            <a:off x="6358045" y="5450858"/>
            <a:ext cx="1529513" cy="264814"/>
            <a:chOff x="8103546" y="2719427"/>
            <a:chExt cx="1529513" cy="264814"/>
          </a:xfrm>
        </p:grpSpPr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D0B08456-33C8-D54A-ED52-2B8E09970F0E}"/>
                </a:ext>
              </a:extLst>
            </p:cNvPr>
            <p:cNvSpPr/>
            <p:nvPr/>
          </p:nvSpPr>
          <p:spPr>
            <a:xfrm>
              <a:off x="8103546" y="2866068"/>
              <a:ext cx="1376830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4FAAB847-AE11-A835-63A7-DB0C6A96C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368" y="2788542"/>
              <a:ext cx="224691" cy="195699"/>
            </a:xfrm>
            <a:prstGeom prst="rect">
              <a:avLst/>
            </a:prstGeom>
          </p:spPr>
        </p:pic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C27EC2F5-1752-35FA-940A-D9833D3E670F}"/>
                </a:ext>
              </a:extLst>
            </p:cNvPr>
            <p:cNvSpPr txBox="1"/>
            <p:nvPr/>
          </p:nvSpPr>
          <p:spPr>
            <a:xfrm>
              <a:off x="8103546" y="2719427"/>
              <a:ext cx="128747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Komplett</a:t>
              </a:r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0F1586E2-ACF8-486F-7E43-081B07AE892E}"/>
              </a:ext>
            </a:extLst>
          </p:cNvPr>
          <p:cNvGrpSpPr/>
          <p:nvPr/>
        </p:nvGrpSpPr>
        <p:grpSpPr>
          <a:xfrm>
            <a:off x="10382942" y="5758733"/>
            <a:ext cx="1529513" cy="264814"/>
            <a:chOff x="8103546" y="2719427"/>
            <a:chExt cx="1529513" cy="264814"/>
          </a:xfrm>
        </p:grpSpPr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E8700BEE-CDCE-29A4-CC26-F6F78639DB8A}"/>
                </a:ext>
              </a:extLst>
            </p:cNvPr>
            <p:cNvSpPr/>
            <p:nvPr/>
          </p:nvSpPr>
          <p:spPr>
            <a:xfrm>
              <a:off x="9163886" y="2866067"/>
              <a:ext cx="316489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A9F4AFD4-8C0C-5AA0-C4D9-BE10BFECE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368" y="2788542"/>
              <a:ext cx="224691" cy="195699"/>
            </a:xfrm>
            <a:prstGeom prst="rect">
              <a:avLst/>
            </a:prstGeom>
          </p:spPr>
        </p:pic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F260F510-928D-94EE-E06E-D67351246299}"/>
                </a:ext>
              </a:extLst>
            </p:cNvPr>
            <p:cNvSpPr txBox="1"/>
            <p:nvPr/>
          </p:nvSpPr>
          <p:spPr>
            <a:xfrm>
              <a:off x="8103546" y="2719427"/>
              <a:ext cx="128747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de-DE" sz="900" dirty="0"/>
                <a:t>Komplett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06449A99-A9D9-B78B-8BAD-9E43FB7F9630}"/>
              </a:ext>
            </a:extLst>
          </p:cNvPr>
          <p:cNvGrpSpPr/>
          <p:nvPr/>
        </p:nvGrpSpPr>
        <p:grpSpPr>
          <a:xfrm>
            <a:off x="7887557" y="4527230"/>
            <a:ext cx="2033072" cy="264814"/>
            <a:chOff x="7825362" y="2719427"/>
            <a:chExt cx="2033072" cy="264814"/>
          </a:xfrm>
        </p:grpSpPr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1E088F67-81DB-99E6-F532-35BA66E1D7AB}"/>
                </a:ext>
              </a:extLst>
            </p:cNvPr>
            <p:cNvSpPr/>
            <p:nvPr/>
          </p:nvSpPr>
          <p:spPr>
            <a:xfrm>
              <a:off x="7825362" y="2866067"/>
              <a:ext cx="1871037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id="{FDFC792B-A6FA-539E-D9A9-E00504886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3743" y="2788542"/>
              <a:ext cx="224691" cy="195699"/>
            </a:xfrm>
            <a:prstGeom prst="rect">
              <a:avLst/>
            </a:prstGeom>
          </p:spPr>
        </p:pic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9ACD1FEF-58B6-2F44-03BE-4B167FCA1FFE}"/>
                </a:ext>
              </a:extLst>
            </p:cNvPr>
            <p:cNvSpPr txBox="1"/>
            <p:nvPr/>
          </p:nvSpPr>
          <p:spPr>
            <a:xfrm>
              <a:off x="7825362" y="2719427"/>
              <a:ext cx="172702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Komplett</a:t>
              </a:r>
            </a:p>
          </p:txBody>
        </p: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CCF80E8E-8CDE-4C85-DEEE-79AE1CC03B48}"/>
              </a:ext>
            </a:extLst>
          </p:cNvPr>
          <p:cNvGrpSpPr/>
          <p:nvPr/>
        </p:nvGrpSpPr>
        <p:grpSpPr>
          <a:xfrm>
            <a:off x="5187253" y="3295726"/>
            <a:ext cx="1170433" cy="264814"/>
            <a:chOff x="9038690" y="2719427"/>
            <a:chExt cx="1170433" cy="264814"/>
          </a:xfrm>
        </p:grpSpPr>
        <p:sp>
          <p:nvSpPr>
            <p:cNvPr id="80" name="Rechteck 79">
              <a:extLst>
                <a:ext uri="{FF2B5EF4-FFF2-40B4-BE49-F238E27FC236}">
                  <a16:creationId xmlns:a16="http://schemas.microsoft.com/office/drawing/2014/main" id="{168C5AC2-EA4D-C585-2C98-6A14CC8D3B3B}"/>
                </a:ext>
              </a:extLst>
            </p:cNvPr>
            <p:cNvSpPr/>
            <p:nvPr/>
          </p:nvSpPr>
          <p:spPr>
            <a:xfrm>
              <a:off x="9038690" y="2866068"/>
              <a:ext cx="945741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81" name="Grafik 80">
              <a:extLst>
                <a:ext uri="{FF2B5EF4-FFF2-40B4-BE49-F238E27FC236}">
                  <a16:creationId xmlns:a16="http://schemas.microsoft.com/office/drawing/2014/main" id="{037E5EDA-4175-7079-8C58-6E5DF0B22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4432" y="2788542"/>
              <a:ext cx="224691" cy="195699"/>
            </a:xfrm>
            <a:prstGeom prst="rect">
              <a:avLst/>
            </a:prstGeom>
          </p:spPr>
        </p:pic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id="{8F6420DE-C215-AECF-5E54-D40E6AB3956C}"/>
                </a:ext>
              </a:extLst>
            </p:cNvPr>
            <p:cNvSpPr txBox="1"/>
            <p:nvPr/>
          </p:nvSpPr>
          <p:spPr>
            <a:xfrm>
              <a:off x="9213856" y="2719427"/>
              <a:ext cx="644578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Zaun Straße</a:t>
              </a:r>
            </a:p>
          </p:txBody>
        </p:sp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CBE8C15A-78B8-EF1E-7A78-02835AD50E0D}"/>
              </a:ext>
            </a:extLst>
          </p:cNvPr>
          <p:cNvGrpSpPr/>
          <p:nvPr/>
        </p:nvGrpSpPr>
        <p:grpSpPr>
          <a:xfrm>
            <a:off x="6186699" y="2987850"/>
            <a:ext cx="1173610" cy="264814"/>
            <a:chOff x="8684824" y="2719427"/>
            <a:chExt cx="1173610" cy="264814"/>
          </a:xfrm>
        </p:grpSpPr>
        <p:sp>
          <p:nvSpPr>
            <p:cNvPr id="84" name="Rechteck 83">
              <a:extLst>
                <a:ext uri="{FF2B5EF4-FFF2-40B4-BE49-F238E27FC236}">
                  <a16:creationId xmlns:a16="http://schemas.microsoft.com/office/drawing/2014/main" id="{751B8911-E05D-9D9A-7C72-10C2B6BF87E4}"/>
                </a:ext>
              </a:extLst>
            </p:cNvPr>
            <p:cNvSpPr/>
            <p:nvPr/>
          </p:nvSpPr>
          <p:spPr>
            <a:xfrm>
              <a:off x="8855810" y="2866067"/>
              <a:ext cx="840589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85" name="Grafik 84">
              <a:extLst>
                <a:ext uri="{FF2B5EF4-FFF2-40B4-BE49-F238E27FC236}">
                  <a16:creationId xmlns:a16="http://schemas.microsoft.com/office/drawing/2014/main" id="{F49D0642-1A35-4C28-EE76-AAD91F93D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3743" y="2788542"/>
              <a:ext cx="224691" cy="195699"/>
            </a:xfrm>
            <a:prstGeom prst="rect">
              <a:avLst/>
            </a:prstGeom>
          </p:spPr>
        </p:pic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F4A94AE2-A810-061F-E592-6F07FFA172B9}"/>
                </a:ext>
              </a:extLst>
            </p:cNvPr>
            <p:cNvSpPr txBox="1"/>
            <p:nvPr/>
          </p:nvSpPr>
          <p:spPr>
            <a:xfrm>
              <a:off x="8684824" y="2719427"/>
              <a:ext cx="92126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Trafotausch 2 St.</a:t>
              </a:r>
            </a:p>
          </p:txBody>
        </p:sp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81DC5A8C-E830-610D-6203-8C868A6DCBFD}"/>
              </a:ext>
            </a:extLst>
          </p:cNvPr>
          <p:cNvGrpSpPr/>
          <p:nvPr/>
        </p:nvGrpSpPr>
        <p:grpSpPr>
          <a:xfrm>
            <a:off x="7875365" y="2987850"/>
            <a:ext cx="2033072" cy="264814"/>
            <a:chOff x="7825362" y="2719427"/>
            <a:chExt cx="2033072" cy="264814"/>
          </a:xfrm>
        </p:grpSpPr>
        <p:sp>
          <p:nvSpPr>
            <p:cNvPr id="88" name="Rechteck 87">
              <a:extLst>
                <a:ext uri="{FF2B5EF4-FFF2-40B4-BE49-F238E27FC236}">
                  <a16:creationId xmlns:a16="http://schemas.microsoft.com/office/drawing/2014/main" id="{C295CF40-1AAB-4029-3778-B6322E06C892}"/>
                </a:ext>
              </a:extLst>
            </p:cNvPr>
            <p:cNvSpPr/>
            <p:nvPr/>
          </p:nvSpPr>
          <p:spPr>
            <a:xfrm>
              <a:off x="7825362" y="2866066"/>
              <a:ext cx="1871037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62F5B22B-38F5-F010-666D-88D6369C4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3743" y="2788542"/>
              <a:ext cx="224691" cy="195699"/>
            </a:xfrm>
            <a:prstGeom prst="rect">
              <a:avLst/>
            </a:prstGeom>
          </p:spPr>
        </p:pic>
        <p:sp>
          <p:nvSpPr>
            <p:cNvPr id="90" name="Textfeld 89">
              <a:extLst>
                <a:ext uri="{FF2B5EF4-FFF2-40B4-BE49-F238E27FC236}">
                  <a16:creationId xmlns:a16="http://schemas.microsoft.com/office/drawing/2014/main" id="{2E1DD982-B20C-BFA1-E2A8-BB0DE8DDAE18}"/>
                </a:ext>
              </a:extLst>
            </p:cNvPr>
            <p:cNvSpPr txBox="1"/>
            <p:nvPr/>
          </p:nvSpPr>
          <p:spPr>
            <a:xfrm>
              <a:off x="8684824" y="2719427"/>
              <a:ext cx="92126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110-kV-Anlage</a:t>
              </a:r>
            </a:p>
          </p:txBody>
        </p:sp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05A0F811-8B59-6A63-F579-6CD193EC95D7}"/>
              </a:ext>
            </a:extLst>
          </p:cNvPr>
          <p:cNvGrpSpPr/>
          <p:nvPr/>
        </p:nvGrpSpPr>
        <p:grpSpPr>
          <a:xfrm>
            <a:off x="3073010" y="6173261"/>
            <a:ext cx="1529513" cy="264814"/>
            <a:chOff x="8103546" y="2719427"/>
            <a:chExt cx="1529513" cy="264814"/>
          </a:xfrm>
        </p:grpSpPr>
        <p:sp>
          <p:nvSpPr>
            <p:cNvPr id="92" name="Rechteck 91">
              <a:extLst>
                <a:ext uri="{FF2B5EF4-FFF2-40B4-BE49-F238E27FC236}">
                  <a16:creationId xmlns:a16="http://schemas.microsoft.com/office/drawing/2014/main" id="{33C543EF-514E-C624-57B8-8F79782F6B03}"/>
                </a:ext>
              </a:extLst>
            </p:cNvPr>
            <p:cNvSpPr/>
            <p:nvPr/>
          </p:nvSpPr>
          <p:spPr>
            <a:xfrm>
              <a:off x="8103546" y="2866068"/>
              <a:ext cx="1376830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93" name="Grafik 92">
              <a:extLst>
                <a:ext uri="{FF2B5EF4-FFF2-40B4-BE49-F238E27FC236}">
                  <a16:creationId xmlns:a16="http://schemas.microsoft.com/office/drawing/2014/main" id="{CA311595-02ED-CD3D-1C9D-7B5B534FD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368" y="2788542"/>
              <a:ext cx="224691" cy="195699"/>
            </a:xfrm>
            <a:prstGeom prst="rect">
              <a:avLst/>
            </a:prstGeom>
          </p:spPr>
        </p:pic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EB375A1C-70C3-271B-C197-8651B24383CB}"/>
                </a:ext>
              </a:extLst>
            </p:cNvPr>
            <p:cNvSpPr txBox="1"/>
            <p:nvPr/>
          </p:nvSpPr>
          <p:spPr>
            <a:xfrm>
              <a:off x="8103546" y="2719427"/>
              <a:ext cx="128747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Zukünftige Planung</a:t>
              </a:r>
            </a:p>
          </p:txBody>
        </p: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1E925679-68DA-D619-8288-F1EB6FC6DA34}"/>
              </a:ext>
            </a:extLst>
          </p:cNvPr>
          <p:cNvGrpSpPr/>
          <p:nvPr/>
        </p:nvGrpSpPr>
        <p:grpSpPr>
          <a:xfrm>
            <a:off x="1366130" y="6173261"/>
            <a:ext cx="1529513" cy="264814"/>
            <a:chOff x="8103546" y="2719427"/>
            <a:chExt cx="1529513" cy="264814"/>
          </a:xfrm>
        </p:grpSpPr>
        <p:sp>
          <p:nvSpPr>
            <p:cNvPr id="96" name="Rechteck 95">
              <a:extLst>
                <a:ext uri="{FF2B5EF4-FFF2-40B4-BE49-F238E27FC236}">
                  <a16:creationId xmlns:a16="http://schemas.microsoft.com/office/drawing/2014/main" id="{7B819D2F-D129-E42E-3115-EACF31ECCEB1}"/>
                </a:ext>
              </a:extLst>
            </p:cNvPr>
            <p:cNvSpPr/>
            <p:nvPr/>
          </p:nvSpPr>
          <p:spPr>
            <a:xfrm>
              <a:off x="8103546" y="2866068"/>
              <a:ext cx="1376830" cy="72000"/>
            </a:xfrm>
            <a:prstGeom prst="rect">
              <a:avLst/>
            </a:prstGeom>
            <a:solidFill>
              <a:srgbClr val="002B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97" name="Grafik 96">
              <a:extLst>
                <a:ext uri="{FF2B5EF4-FFF2-40B4-BE49-F238E27FC236}">
                  <a16:creationId xmlns:a16="http://schemas.microsoft.com/office/drawing/2014/main" id="{D96E60AD-50F6-6BB5-A391-A5B214361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368" y="2788542"/>
              <a:ext cx="224691" cy="195699"/>
            </a:xfrm>
            <a:prstGeom prst="rect">
              <a:avLst/>
            </a:prstGeom>
          </p:spPr>
        </p:pic>
        <p:sp>
          <p:nvSpPr>
            <p:cNvPr id="98" name="Textfeld 97">
              <a:extLst>
                <a:ext uri="{FF2B5EF4-FFF2-40B4-BE49-F238E27FC236}">
                  <a16:creationId xmlns:a16="http://schemas.microsoft.com/office/drawing/2014/main" id="{E3FB6D30-AF4D-5412-FBB8-1B78DDB0A190}"/>
                </a:ext>
              </a:extLst>
            </p:cNvPr>
            <p:cNvSpPr txBox="1"/>
            <p:nvPr/>
          </p:nvSpPr>
          <p:spPr>
            <a:xfrm>
              <a:off x="8103546" y="2719427"/>
              <a:ext cx="128747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Aktuelle Planung</a:t>
              </a:r>
            </a:p>
          </p:txBody>
        </p:sp>
      </p:grpSp>
      <p:sp>
        <p:nvSpPr>
          <p:cNvPr id="107" name="Textfeld 106">
            <a:extLst>
              <a:ext uri="{FF2B5EF4-FFF2-40B4-BE49-F238E27FC236}">
                <a16:creationId xmlns:a16="http://schemas.microsoft.com/office/drawing/2014/main" id="{818F232A-8ABC-5145-91E7-16CC2B06D0D2}"/>
              </a:ext>
            </a:extLst>
          </p:cNvPr>
          <p:cNvSpPr txBox="1"/>
          <p:nvPr/>
        </p:nvSpPr>
        <p:spPr bwMode="gray">
          <a:xfrm>
            <a:off x="550863" y="1350327"/>
            <a:ext cx="10203352" cy="56341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1113"/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Update</a:t>
            </a:r>
            <a:r>
              <a:rPr lang="de-DE" sz="1600" b="1" spc="12" dirty="0">
                <a:solidFill>
                  <a:srgbClr val="002C77"/>
                </a:solidFill>
                <a:latin typeface="ArialMT"/>
                <a:cs typeface="ArialMT"/>
              </a:rPr>
              <a:t> </a:t>
            </a:r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Net</a:t>
            </a:r>
            <a:r>
              <a:rPr lang="de-DE" sz="1600" b="1" spc="4" dirty="0">
                <a:solidFill>
                  <a:srgbClr val="002C77"/>
                </a:solidFill>
                <a:latin typeface="ArialMT"/>
                <a:cs typeface="ArialMT"/>
              </a:rPr>
              <a:t>z</a:t>
            </a:r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p</a:t>
            </a:r>
            <a:r>
              <a:rPr lang="de-DE" sz="1600" b="1" spc="4" dirty="0">
                <a:solidFill>
                  <a:srgbClr val="002C77"/>
                </a:solidFill>
                <a:latin typeface="ArialMT"/>
                <a:cs typeface="ArialMT"/>
              </a:rPr>
              <a:t>l</a:t>
            </a:r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anung</a:t>
            </a:r>
            <a:r>
              <a:rPr lang="de-DE" sz="1600" b="1" spc="7" dirty="0">
                <a:solidFill>
                  <a:srgbClr val="002C77"/>
                </a:solidFill>
                <a:latin typeface="ArialMT"/>
                <a:cs typeface="ArialMT"/>
              </a:rPr>
              <a:t>s</a:t>
            </a:r>
            <a:r>
              <a:rPr lang="de-DE" sz="1600" b="1" spc="4" dirty="0">
                <a:solidFill>
                  <a:srgbClr val="002C77"/>
                </a:solidFill>
                <a:latin typeface="ArialMT"/>
                <a:cs typeface="ArialMT"/>
              </a:rPr>
              <a:t>k</a:t>
            </a:r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onferen</a:t>
            </a:r>
            <a:r>
              <a:rPr lang="de-DE" sz="1600" b="1" spc="4" dirty="0">
                <a:solidFill>
                  <a:srgbClr val="002C77"/>
                </a:solidFill>
                <a:latin typeface="ArialMT"/>
                <a:cs typeface="ArialMT"/>
              </a:rPr>
              <a:t>z</a:t>
            </a:r>
            <a:r>
              <a:rPr lang="de-DE" sz="1600" b="1" spc="-11" dirty="0">
                <a:solidFill>
                  <a:srgbClr val="002C77"/>
                </a:solidFill>
                <a:latin typeface="ArialMT"/>
                <a:cs typeface="ArialMT"/>
              </a:rPr>
              <a:t> </a:t>
            </a:r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F</a:t>
            </a:r>
            <a:r>
              <a:rPr lang="de-DE" sz="1600" b="1" spc="-6" dirty="0">
                <a:solidFill>
                  <a:srgbClr val="002C77"/>
                </a:solidFill>
                <a:latin typeface="ArialMT"/>
                <a:cs typeface="ArialMT"/>
              </a:rPr>
              <a:t>r</a:t>
            </a:r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üh</a:t>
            </a:r>
            <a:r>
              <a:rPr lang="de-DE" sz="1600" b="1" spc="4" dirty="0">
                <a:solidFill>
                  <a:srgbClr val="002C77"/>
                </a:solidFill>
                <a:latin typeface="ArialMT"/>
                <a:cs typeface="ArialMT"/>
              </a:rPr>
              <a:t>j</a:t>
            </a:r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ahr</a:t>
            </a:r>
            <a:r>
              <a:rPr lang="de-DE" sz="1600" b="1" spc="7" dirty="0">
                <a:solidFill>
                  <a:srgbClr val="002C77"/>
                </a:solidFill>
                <a:latin typeface="ArialMT"/>
                <a:cs typeface="ArialMT"/>
              </a:rPr>
              <a:t> </a:t>
            </a:r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2026</a:t>
            </a:r>
          </a:p>
          <a:p>
            <a:pPr marL="11113">
              <a:lnSpc>
                <a:spcPts val="2364"/>
              </a:lnSpc>
              <a:tabLst>
                <a:tab pos="1812925" algn="l"/>
                <a:tab pos="4891088" algn="l"/>
              </a:tabLst>
            </a:pPr>
            <a:r>
              <a:rPr lang="de-DE" sz="1400" spc="-2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U</a:t>
            </a:r>
            <a:r>
              <a:rPr lang="de-DE" sz="1400" spc="19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W</a:t>
            </a:r>
            <a:r>
              <a:rPr lang="de-DE" sz="1400" spc="-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-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U</a:t>
            </a:r>
            <a:r>
              <a:rPr lang="de-DE" sz="1400" spc="-5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s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p</a:t>
            </a:r>
            <a:r>
              <a:rPr lang="de-DE" sz="1400" spc="-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ann</a:t>
            </a:r>
            <a:r>
              <a:rPr lang="de-DE" sz="1400" spc="-14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w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rk, k</a:t>
            </a:r>
            <a:r>
              <a:rPr lang="de-DE" sz="1400" spc="5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o</a:t>
            </a:r>
            <a:r>
              <a:rPr lang="de-DE" sz="1400" spc="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m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p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l</a:t>
            </a:r>
            <a:r>
              <a:rPr lang="de-DE" sz="1400" spc="1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.</a:t>
            </a:r>
            <a:r>
              <a:rPr lang="de-DE" sz="1400" spc="-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-</a:t>
            </a:r>
            <a:r>
              <a:rPr lang="de-DE" sz="1400" spc="-21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 </a:t>
            </a:r>
            <a:r>
              <a:rPr lang="de-DE" sz="1400" spc="2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rn</a:t>
            </a:r>
            <a:r>
              <a:rPr lang="de-DE" sz="1400" spc="4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ue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ru</a:t>
            </a:r>
            <a:r>
              <a:rPr lang="de-DE" sz="1400" spc="-5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n</a:t>
            </a:r>
            <a:r>
              <a:rPr lang="de-DE" sz="1400" spc="-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g</a:t>
            </a:r>
            <a:r>
              <a:rPr lang="de-DE" sz="1400" spc="-3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 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l</a:t>
            </a:r>
            <a:r>
              <a:rPr lang="de-DE" sz="1400" spc="-4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l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r</a:t>
            </a:r>
            <a:r>
              <a:rPr lang="de-DE" sz="1400" spc="-1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 </a:t>
            </a:r>
            <a:r>
              <a:rPr lang="de-DE" sz="1400" spc="2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K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o</a:t>
            </a:r>
            <a:r>
              <a:rPr lang="de-DE" sz="1400" spc="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m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p</a:t>
            </a:r>
            <a:r>
              <a:rPr lang="de-DE" sz="1400" spc="-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o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n</a:t>
            </a:r>
            <a:r>
              <a:rPr lang="de-DE" sz="1400" spc="-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t</a:t>
            </a:r>
            <a:r>
              <a:rPr lang="de-DE" sz="1400" spc="-4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400" spc="-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, </a:t>
            </a:r>
            <a:r>
              <a:rPr lang="de-DE" sz="1400" spc="-76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L</a:t>
            </a:r>
            <a:r>
              <a:rPr lang="de-DE" sz="1400" spc="-29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T</a:t>
            </a:r>
            <a:r>
              <a:rPr lang="de-DE" sz="1400" spc="-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-</a:t>
            </a:r>
            <a:r>
              <a:rPr lang="de-DE" sz="1400" spc="2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rn</a:t>
            </a:r>
            <a:r>
              <a:rPr lang="de-DE" sz="1400" spc="-5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400" spc="-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u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r</a:t>
            </a:r>
            <a:r>
              <a:rPr lang="de-DE" sz="1400" spc="-1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u</a:t>
            </a:r>
            <a:r>
              <a:rPr lang="de-DE" sz="1400" spc="-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ng</a:t>
            </a:r>
            <a:r>
              <a:rPr lang="de-DE" sz="1400" spc="-21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 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Le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itt</a:t>
            </a:r>
            <a:r>
              <a:rPr lang="de-DE" sz="1400" spc="6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c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h</a:t>
            </a:r>
            <a:r>
              <a:rPr lang="de-DE" sz="1400" spc="-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ik</a:t>
            </a:r>
          </a:p>
        </p:txBody>
      </p:sp>
    </p:spTree>
    <p:extLst>
      <p:ext uri="{BB962C8B-B14F-4D97-AF65-F5344CB8AC3E}">
        <p14:creationId xmlns:p14="http://schemas.microsoft.com/office/powerpoint/2010/main" val="3399362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935BB-5977-BFD4-366B-C037C55AD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AAD3E07B-C6C6-3847-32E8-337213844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152471"/>
              </p:ext>
            </p:extLst>
          </p:nvPr>
        </p:nvGraphicFramePr>
        <p:xfrm>
          <a:off x="550863" y="2031682"/>
          <a:ext cx="11396478" cy="4323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404">
                  <a:extLst>
                    <a:ext uri="{9D8B030D-6E8A-4147-A177-3AD203B41FA5}">
                      <a16:colId xmlns:a16="http://schemas.microsoft.com/office/drawing/2014/main" val="2084484916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4284988476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2478527982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4149437772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1926060442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193928178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944392225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3721368718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68654061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2014633742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686983178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1523338551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289790667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200316127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3678710553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755346538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1237370193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2142650108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1726268353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3697513184"/>
                    </a:ext>
                  </a:extLst>
                </a:gridCol>
              </a:tblGrid>
              <a:tr h="308827"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2022</a:t>
                      </a:r>
                      <a:endParaRPr lang="de-DE" sz="10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2023</a:t>
                      </a:r>
                      <a:endParaRPr lang="de-DE" sz="10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2024</a:t>
                      </a:r>
                      <a:endParaRPr lang="de-DE" sz="10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2025</a:t>
                      </a:r>
                      <a:endParaRPr lang="de-DE" sz="10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2026</a:t>
                      </a:r>
                      <a:endParaRPr lang="de-DE" sz="10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2027</a:t>
                      </a:r>
                      <a:endParaRPr lang="de-DE" sz="10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2028</a:t>
                      </a:r>
                      <a:endParaRPr lang="de-DE" sz="10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2029</a:t>
                      </a:r>
                      <a:endParaRPr lang="de-DE" sz="10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2030</a:t>
                      </a:r>
                      <a:endParaRPr lang="de-DE" sz="10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2031</a:t>
                      </a:r>
                      <a:endParaRPr lang="de-DE" sz="10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2032</a:t>
                      </a:r>
                      <a:endParaRPr lang="de-DE" sz="10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2033</a:t>
                      </a:r>
                      <a:endParaRPr lang="de-DE" sz="10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2034</a:t>
                      </a:r>
                      <a:endParaRPr lang="de-DE" sz="10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2035</a:t>
                      </a:r>
                      <a:endParaRPr lang="de-DE" sz="10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2036</a:t>
                      </a:r>
                      <a:endParaRPr lang="de-DE" sz="10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2037</a:t>
                      </a:r>
                      <a:endParaRPr lang="de-DE" sz="10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2038</a:t>
                      </a:r>
                      <a:endParaRPr lang="de-DE" sz="10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2039</a:t>
                      </a:r>
                      <a:endParaRPr lang="de-DE" sz="10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2040</a:t>
                      </a:r>
                      <a:endParaRPr lang="de-DE" sz="1000" dirty="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934204480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/>
                        <a:t>UW Flughafen-Nord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232220413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/>
                        <a:t>UW Heideplatz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2177229033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/>
                        <a:t>UW Nordwest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2364935771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/>
                        <a:t>UW 42 Kruppstraße 3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3651283038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/>
                        <a:t>UW Hochstraße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3457362261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/>
                        <a:t>UW Goldstein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220786049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/>
                        <a:t>UW Darmstädter Landstr. 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596494031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/>
                        <a:t>UW Hanauer Landstr.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4197383377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/>
                        <a:t>UW 42 Kruppstraße 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359671082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/>
                        <a:t>UW Dammgraben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4145948937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/>
                        <a:t>UW </a:t>
                      </a:r>
                      <a:r>
                        <a:rPr lang="de-DE" sz="900" b="1" dirty="0" err="1"/>
                        <a:t>Thielenstraße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4110672473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/>
                        <a:t>UW Froschhäuser Weg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546750470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endParaRPr lang="de-DE" sz="900" b="1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683288"/>
                  </a:ext>
                </a:extLst>
              </a:tr>
            </a:tbl>
          </a:graphicData>
        </a:graphic>
      </p:graphicFrame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AF5A1C40-74F5-CFC7-15F8-E74D337AF7F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510B0D06-5139-C208-272E-22E2A18DD5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3D4F9E9-A9C6-F5AE-16F3-B33B0B50E25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152637"/>
            <a:ext cx="9217025" cy="900100"/>
          </a:xfrm>
        </p:spPr>
        <p:txBody>
          <a:bodyPr vert="horz"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Lieferantendialog</a:t>
            </a:r>
            <a:br>
              <a:rPr lang="de-DE" dirty="0"/>
            </a:br>
            <a:r>
              <a:rPr lang="de-DE" dirty="0"/>
              <a:t>Maßnahmenplanung 2027ff. Umspannwerke 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907741-D5EF-CF54-7AD7-00B6208B12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550863" y="6417332"/>
            <a:ext cx="216545" cy="304143"/>
          </a:xfrm>
        </p:spPr>
        <p:txBody>
          <a:bodyPr/>
          <a:lstStyle/>
          <a:p>
            <a:fld id="{1BA22126-8FA2-480B-B7EE-061A86938C78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23CAB159-2C17-543D-8929-C9551EEE6403}"/>
              </a:ext>
            </a:extLst>
          </p:cNvPr>
          <p:cNvSpPr txBox="1">
            <a:spLocks/>
          </p:cNvSpPr>
          <p:nvPr/>
        </p:nvSpPr>
        <p:spPr bwMode="gray">
          <a:xfrm>
            <a:off x="550863" y="6479403"/>
            <a:ext cx="216545" cy="18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7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809A836-97E3-4CE2-BDD9-F985EF241C3B}" type="slidenum">
              <a:rPr lang="de-DE" smtClean="0"/>
              <a:pPr>
                <a:spcAft>
                  <a:spcPts val="600"/>
                </a:spcAft>
              </a:pPr>
              <a:t>15</a:t>
            </a:fld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D0F68917-8FFE-9760-46CC-A154AB5895D8}"/>
              </a:ext>
            </a:extLst>
          </p:cNvPr>
          <p:cNvGrpSpPr/>
          <p:nvPr/>
        </p:nvGrpSpPr>
        <p:grpSpPr>
          <a:xfrm>
            <a:off x="5835325" y="2372098"/>
            <a:ext cx="1017263" cy="264814"/>
            <a:chOff x="8615796" y="2719427"/>
            <a:chExt cx="1017263" cy="264814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16641CD0-B3E6-5A7D-4E32-04D51FA4DA56}"/>
                </a:ext>
              </a:extLst>
            </p:cNvPr>
            <p:cNvSpPr/>
            <p:nvPr/>
          </p:nvSpPr>
          <p:spPr>
            <a:xfrm>
              <a:off x="8615796" y="2866068"/>
              <a:ext cx="864580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732CC438-3E44-06E6-B345-A545DCAF7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368" y="2788542"/>
              <a:ext cx="224691" cy="195699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1BFAF739-C42F-1562-C28A-7CED41B943F4}"/>
                </a:ext>
              </a:extLst>
            </p:cNvPr>
            <p:cNvSpPr txBox="1"/>
            <p:nvPr/>
          </p:nvSpPr>
          <p:spPr>
            <a:xfrm>
              <a:off x="8615796" y="2719427"/>
              <a:ext cx="720563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LT</a:t>
              </a: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732EFEC9-FAA3-A4C4-5A95-EDD2A92617F3}"/>
              </a:ext>
            </a:extLst>
          </p:cNvPr>
          <p:cNvGrpSpPr/>
          <p:nvPr/>
        </p:nvGrpSpPr>
        <p:grpSpPr>
          <a:xfrm>
            <a:off x="2226258" y="2679974"/>
            <a:ext cx="2088233" cy="264814"/>
            <a:chOff x="7688842" y="2719427"/>
            <a:chExt cx="2088233" cy="264814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10A45D2E-ADE7-3303-C804-8F2288D4BB01}"/>
                </a:ext>
              </a:extLst>
            </p:cNvPr>
            <p:cNvSpPr/>
            <p:nvPr/>
          </p:nvSpPr>
          <p:spPr>
            <a:xfrm>
              <a:off x="7688842" y="2866067"/>
              <a:ext cx="193555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1A9B3967-79CC-4D26-5410-7E568B226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52384" y="2788542"/>
              <a:ext cx="224691" cy="195699"/>
            </a:xfrm>
            <a:prstGeom prst="rect">
              <a:avLst/>
            </a:prstGeom>
          </p:spPr>
        </p:pic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C8EFC7B9-542D-5DFA-AEB5-47F245E7EC03}"/>
                </a:ext>
              </a:extLst>
            </p:cNvPr>
            <p:cNvSpPr txBox="1"/>
            <p:nvPr/>
          </p:nvSpPr>
          <p:spPr>
            <a:xfrm>
              <a:off x="7760850" y="2719427"/>
              <a:ext cx="1719525" cy="1710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de-DE" sz="900" dirty="0"/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F7099DCD-2F42-0771-21CF-B111C9E158FA}"/>
              </a:ext>
            </a:extLst>
          </p:cNvPr>
          <p:cNvGrpSpPr/>
          <p:nvPr/>
        </p:nvGrpSpPr>
        <p:grpSpPr>
          <a:xfrm>
            <a:off x="4314491" y="2987850"/>
            <a:ext cx="522074" cy="264814"/>
            <a:chOff x="9336360" y="2719427"/>
            <a:chExt cx="522074" cy="264814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78F4C0AC-16C2-7D4D-20D3-8A0254DBE167}"/>
                </a:ext>
              </a:extLst>
            </p:cNvPr>
            <p:cNvSpPr/>
            <p:nvPr/>
          </p:nvSpPr>
          <p:spPr>
            <a:xfrm>
              <a:off x="9336360" y="2866067"/>
              <a:ext cx="36004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4C3BD663-0D6F-F907-4018-F3F2C970E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3743" y="2788542"/>
              <a:ext cx="224691" cy="195699"/>
            </a:xfrm>
            <a:prstGeom prst="rect">
              <a:avLst/>
            </a:prstGeom>
          </p:spPr>
        </p:pic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B021EBDC-1D87-57D1-4F99-8C1B595A1C22}"/>
                </a:ext>
              </a:extLst>
            </p:cNvPr>
            <p:cNvSpPr txBox="1"/>
            <p:nvPr/>
          </p:nvSpPr>
          <p:spPr>
            <a:xfrm>
              <a:off x="9336360" y="2719427"/>
              <a:ext cx="21602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 </a:t>
              </a:r>
            </a:p>
          </p:txBody>
        </p: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37A44455-EF2C-5A57-780D-15BFFB87EC7F}"/>
              </a:ext>
            </a:extLst>
          </p:cNvPr>
          <p:cNvGrpSpPr/>
          <p:nvPr/>
        </p:nvGrpSpPr>
        <p:grpSpPr>
          <a:xfrm>
            <a:off x="6888088" y="4835106"/>
            <a:ext cx="1994579" cy="264814"/>
            <a:chOff x="10829836" y="2719427"/>
            <a:chExt cx="1994579" cy="264814"/>
          </a:xfrm>
        </p:grpSpPr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4D786E13-F298-81EF-39B7-1B6E07FC8154}"/>
                </a:ext>
              </a:extLst>
            </p:cNvPr>
            <p:cNvSpPr/>
            <p:nvPr/>
          </p:nvSpPr>
          <p:spPr>
            <a:xfrm>
              <a:off x="10829836" y="2866067"/>
              <a:ext cx="1818891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C1678FAD-043A-87A7-F8C8-96DA41F48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99724" y="2788542"/>
              <a:ext cx="224691" cy="195699"/>
            </a:xfrm>
            <a:prstGeom prst="rect">
              <a:avLst/>
            </a:prstGeom>
          </p:spPr>
        </p:pic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15AC5140-CC8F-8A19-EF53-CE2443AD23DE}"/>
                </a:ext>
              </a:extLst>
            </p:cNvPr>
            <p:cNvSpPr txBox="1"/>
            <p:nvPr/>
          </p:nvSpPr>
          <p:spPr>
            <a:xfrm>
              <a:off x="10829836" y="2719427"/>
              <a:ext cx="1769887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Komplett</a:t>
              </a:r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DE307174-D2DF-47CC-3976-C2A45A4875BD}"/>
              </a:ext>
            </a:extLst>
          </p:cNvPr>
          <p:cNvGrpSpPr/>
          <p:nvPr/>
        </p:nvGrpSpPr>
        <p:grpSpPr>
          <a:xfrm>
            <a:off x="4367808" y="5142982"/>
            <a:ext cx="1480497" cy="264814"/>
            <a:chOff x="8152562" y="2719427"/>
            <a:chExt cx="1480497" cy="264814"/>
          </a:xfrm>
        </p:grpSpPr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710172B3-F3CD-5983-D27D-5C8E38EA3F0B}"/>
                </a:ext>
              </a:extLst>
            </p:cNvPr>
            <p:cNvSpPr/>
            <p:nvPr/>
          </p:nvSpPr>
          <p:spPr>
            <a:xfrm>
              <a:off x="8152562" y="2866067"/>
              <a:ext cx="1327814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FEA70FA5-40BD-7479-2502-6CB6C7F00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368" y="2788542"/>
              <a:ext cx="224691" cy="195699"/>
            </a:xfrm>
            <a:prstGeom prst="rect">
              <a:avLst/>
            </a:prstGeom>
          </p:spPr>
        </p:pic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5DF3F8FF-D61A-80EB-9962-F504EF0FA4F7}"/>
                </a:ext>
              </a:extLst>
            </p:cNvPr>
            <p:cNvSpPr txBox="1"/>
            <p:nvPr/>
          </p:nvSpPr>
          <p:spPr>
            <a:xfrm>
              <a:off x="8872642" y="2719427"/>
              <a:ext cx="52207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de-DE" sz="900" dirty="0"/>
            </a:p>
          </p:txBody>
        </p:sp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5F17C23B-7BD9-DFD6-5B3D-78309A9F9580}"/>
              </a:ext>
            </a:extLst>
          </p:cNvPr>
          <p:cNvGrpSpPr/>
          <p:nvPr/>
        </p:nvGrpSpPr>
        <p:grpSpPr>
          <a:xfrm>
            <a:off x="3359696" y="5450858"/>
            <a:ext cx="2024891" cy="264814"/>
            <a:chOff x="8832304" y="2719427"/>
            <a:chExt cx="2024891" cy="264814"/>
          </a:xfrm>
        </p:grpSpPr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304B0A79-2CEE-1CB0-68C1-3DA8212C9CB1}"/>
                </a:ext>
              </a:extLst>
            </p:cNvPr>
            <p:cNvSpPr/>
            <p:nvPr/>
          </p:nvSpPr>
          <p:spPr>
            <a:xfrm>
              <a:off x="8832304" y="2866067"/>
              <a:ext cx="180020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338967B1-EA59-D153-ED89-DA3884AD2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32504" y="2788542"/>
              <a:ext cx="224691" cy="195699"/>
            </a:xfrm>
            <a:prstGeom prst="rect">
              <a:avLst/>
            </a:prstGeom>
          </p:spPr>
        </p:pic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69995CB2-D68C-2118-2948-EB069C122CBA}"/>
                </a:ext>
              </a:extLst>
            </p:cNvPr>
            <p:cNvSpPr txBox="1"/>
            <p:nvPr/>
          </p:nvSpPr>
          <p:spPr>
            <a:xfrm>
              <a:off x="9624392" y="2719427"/>
              <a:ext cx="100811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 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23C113AD-3C2D-45A5-F03E-E940862D30CE}"/>
              </a:ext>
            </a:extLst>
          </p:cNvPr>
          <p:cNvGrpSpPr/>
          <p:nvPr/>
        </p:nvGrpSpPr>
        <p:grpSpPr>
          <a:xfrm>
            <a:off x="5375920" y="5758733"/>
            <a:ext cx="1988919" cy="264814"/>
            <a:chOff x="7644140" y="2719427"/>
            <a:chExt cx="1988919" cy="264814"/>
          </a:xfrm>
        </p:grpSpPr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E50AC637-0B6B-A9E3-C43E-3B54B6E43528}"/>
                </a:ext>
              </a:extLst>
            </p:cNvPr>
            <p:cNvSpPr/>
            <p:nvPr/>
          </p:nvSpPr>
          <p:spPr>
            <a:xfrm>
              <a:off x="7644140" y="2866067"/>
              <a:ext cx="1836236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38686BB0-B93B-FAEC-6248-5826325C0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368" y="2788542"/>
              <a:ext cx="224691" cy="195699"/>
            </a:xfrm>
            <a:prstGeom prst="rect">
              <a:avLst/>
            </a:prstGeom>
          </p:spPr>
        </p:pic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60C0F4A7-E4D7-38F2-A72B-FEF4D98230DD}"/>
                </a:ext>
              </a:extLst>
            </p:cNvPr>
            <p:cNvSpPr txBox="1"/>
            <p:nvPr/>
          </p:nvSpPr>
          <p:spPr>
            <a:xfrm>
              <a:off x="7644140" y="2719427"/>
              <a:ext cx="174688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Komplett</a:t>
              </a:r>
            </a:p>
          </p:txBody>
        </p:sp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ABB3D64A-9907-6382-0FC8-882EF67CBA1B}"/>
              </a:ext>
            </a:extLst>
          </p:cNvPr>
          <p:cNvGrpSpPr/>
          <p:nvPr/>
        </p:nvGrpSpPr>
        <p:grpSpPr>
          <a:xfrm>
            <a:off x="5375920" y="5450858"/>
            <a:ext cx="1978892" cy="264814"/>
            <a:chOff x="7654167" y="2719427"/>
            <a:chExt cx="1978892" cy="264814"/>
          </a:xfrm>
        </p:grpSpPr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1505700B-4B5A-95A6-6A08-8A3B11AF6AC9}"/>
                </a:ext>
              </a:extLst>
            </p:cNvPr>
            <p:cNvSpPr/>
            <p:nvPr/>
          </p:nvSpPr>
          <p:spPr>
            <a:xfrm>
              <a:off x="7654167" y="2866067"/>
              <a:ext cx="1826209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F519FF00-2681-0B4A-665D-4F9D60C7C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368" y="2788542"/>
              <a:ext cx="224691" cy="195699"/>
            </a:xfrm>
            <a:prstGeom prst="rect">
              <a:avLst/>
            </a:prstGeom>
          </p:spPr>
        </p:pic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F035F29C-DD2E-4E75-5247-B88DA57CF5D8}"/>
                </a:ext>
              </a:extLst>
            </p:cNvPr>
            <p:cNvSpPr txBox="1"/>
            <p:nvPr/>
          </p:nvSpPr>
          <p:spPr>
            <a:xfrm>
              <a:off x="7654167" y="2719427"/>
              <a:ext cx="173685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10-kV-Anlage</a:t>
              </a:r>
            </a:p>
          </p:txBody>
        </p:sp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0EE05DEF-06A6-7AAA-92B6-A102C25CEEAB}"/>
              </a:ext>
            </a:extLst>
          </p:cNvPr>
          <p:cNvGrpSpPr/>
          <p:nvPr/>
        </p:nvGrpSpPr>
        <p:grpSpPr>
          <a:xfrm>
            <a:off x="4836566" y="2987850"/>
            <a:ext cx="2028354" cy="264814"/>
            <a:chOff x="7830080" y="2719427"/>
            <a:chExt cx="2028354" cy="264814"/>
          </a:xfrm>
        </p:grpSpPr>
        <p:sp>
          <p:nvSpPr>
            <p:cNvPr id="84" name="Rechteck 83">
              <a:extLst>
                <a:ext uri="{FF2B5EF4-FFF2-40B4-BE49-F238E27FC236}">
                  <a16:creationId xmlns:a16="http://schemas.microsoft.com/office/drawing/2014/main" id="{636C0920-EB94-8523-041A-3BCBE342FCD8}"/>
                </a:ext>
              </a:extLst>
            </p:cNvPr>
            <p:cNvSpPr/>
            <p:nvPr/>
          </p:nvSpPr>
          <p:spPr>
            <a:xfrm>
              <a:off x="7830080" y="2866066"/>
              <a:ext cx="1866320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85" name="Grafik 84">
              <a:extLst>
                <a:ext uri="{FF2B5EF4-FFF2-40B4-BE49-F238E27FC236}">
                  <a16:creationId xmlns:a16="http://schemas.microsoft.com/office/drawing/2014/main" id="{618142AA-27C3-9BB0-2C8C-4DD84A000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3743" y="2788542"/>
              <a:ext cx="224691" cy="195699"/>
            </a:xfrm>
            <a:prstGeom prst="rect">
              <a:avLst/>
            </a:prstGeom>
          </p:spPr>
        </p:pic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D9EEECC8-C0FA-3D4B-CD26-8851183A4454}"/>
                </a:ext>
              </a:extLst>
            </p:cNvPr>
            <p:cNvSpPr txBox="1"/>
            <p:nvPr/>
          </p:nvSpPr>
          <p:spPr>
            <a:xfrm>
              <a:off x="7843732" y="2719427"/>
              <a:ext cx="1762358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Komplett</a:t>
              </a:r>
            </a:p>
          </p:txBody>
        </p:sp>
      </p:grpSp>
      <p:sp>
        <p:nvSpPr>
          <p:cNvPr id="107" name="Textfeld 106">
            <a:extLst>
              <a:ext uri="{FF2B5EF4-FFF2-40B4-BE49-F238E27FC236}">
                <a16:creationId xmlns:a16="http://schemas.microsoft.com/office/drawing/2014/main" id="{D8C23A3B-A47B-4949-745A-5B3A78FBFD23}"/>
              </a:ext>
            </a:extLst>
          </p:cNvPr>
          <p:cNvSpPr txBox="1"/>
          <p:nvPr/>
        </p:nvSpPr>
        <p:spPr bwMode="gray">
          <a:xfrm>
            <a:off x="550863" y="1350327"/>
            <a:ext cx="10203352" cy="56341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1113"/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Update</a:t>
            </a:r>
            <a:r>
              <a:rPr lang="de-DE" sz="1600" b="1" spc="12" dirty="0">
                <a:solidFill>
                  <a:srgbClr val="002C77"/>
                </a:solidFill>
                <a:latin typeface="ArialMT"/>
                <a:cs typeface="ArialMT"/>
              </a:rPr>
              <a:t> </a:t>
            </a:r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Net</a:t>
            </a:r>
            <a:r>
              <a:rPr lang="de-DE" sz="1600" b="1" spc="4" dirty="0">
                <a:solidFill>
                  <a:srgbClr val="002C77"/>
                </a:solidFill>
                <a:latin typeface="ArialMT"/>
                <a:cs typeface="ArialMT"/>
              </a:rPr>
              <a:t>z</a:t>
            </a:r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p</a:t>
            </a:r>
            <a:r>
              <a:rPr lang="de-DE" sz="1600" b="1" spc="4" dirty="0">
                <a:solidFill>
                  <a:srgbClr val="002C77"/>
                </a:solidFill>
                <a:latin typeface="ArialMT"/>
                <a:cs typeface="ArialMT"/>
              </a:rPr>
              <a:t>l</a:t>
            </a:r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anung</a:t>
            </a:r>
            <a:r>
              <a:rPr lang="de-DE" sz="1600" b="1" spc="7" dirty="0">
                <a:solidFill>
                  <a:srgbClr val="002C77"/>
                </a:solidFill>
                <a:latin typeface="ArialMT"/>
                <a:cs typeface="ArialMT"/>
              </a:rPr>
              <a:t>s</a:t>
            </a:r>
            <a:r>
              <a:rPr lang="de-DE" sz="1600" b="1" spc="4" dirty="0">
                <a:solidFill>
                  <a:srgbClr val="002C77"/>
                </a:solidFill>
                <a:latin typeface="ArialMT"/>
                <a:cs typeface="ArialMT"/>
              </a:rPr>
              <a:t>k</a:t>
            </a:r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onferen</a:t>
            </a:r>
            <a:r>
              <a:rPr lang="de-DE" sz="1600" b="1" spc="4" dirty="0">
                <a:solidFill>
                  <a:srgbClr val="002C77"/>
                </a:solidFill>
                <a:latin typeface="ArialMT"/>
                <a:cs typeface="ArialMT"/>
              </a:rPr>
              <a:t>z</a:t>
            </a:r>
            <a:r>
              <a:rPr lang="de-DE" sz="1600" b="1" spc="-11" dirty="0">
                <a:solidFill>
                  <a:srgbClr val="002C77"/>
                </a:solidFill>
                <a:latin typeface="ArialMT"/>
                <a:cs typeface="ArialMT"/>
              </a:rPr>
              <a:t> </a:t>
            </a:r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F</a:t>
            </a:r>
            <a:r>
              <a:rPr lang="de-DE" sz="1600" b="1" spc="-6" dirty="0">
                <a:solidFill>
                  <a:srgbClr val="002C77"/>
                </a:solidFill>
                <a:latin typeface="ArialMT"/>
                <a:cs typeface="ArialMT"/>
              </a:rPr>
              <a:t>r</a:t>
            </a:r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üh</a:t>
            </a:r>
            <a:r>
              <a:rPr lang="de-DE" sz="1600" b="1" spc="4" dirty="0">
                <a:solidFill>
                  <a:srgbClr val="002C77"/>
                </a:solidFill>
                <a:latin typeface="ArialMT"/>
                <a:cs typeface="ArialMT"/>
              </a:rPr>
              <a:t>j</a:t>
            </a:r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ahr</a:t>
            </a:r>
            <a:r>
              <a:rPr lang="de-DE" sz="1600" b="1" spc="7" dirty="0">
                <a:solidFill>
                  <a:srgbClr val="002C77"/>
                </a:solidFill>
                <a:latin typeface="ArialMT"/>
                <a:cs typeface="ArialMT"/>
              </a:rPr>
              <a:t> </a:t>
            </a:r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2026</a:t>
            </a:r>
          </a:p>
          <a:p>
            <a:pPr marL="11113">
              <a:lnSpc>
                <a:spcPts val="2364"/>
              </a:lnSpc>
              <a:tabLst>
                <a:tab pos="1812925" algn="l"/>
                <a:tab pos="4891088" algn="l"/>
              </a:tabLst>
            </a:pPr>
            <a:r>
              <a:rPr lang="de-DE" sz="1400" spc="-2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U</a:t>
            </a:r>
            <a:r>
              <a:rPr lang="de-DE" sz="1400" spc="19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W</a:t>
            </a:r>
            <a:r>
              <a:rPr lang="de-DE" sz="1400" spc="-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-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U</a:t>
            </a:r>
            <a:r>
              <a:rPr lang="de-DE" sz="1400" spc="-5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s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p</a:t>
            </a:r>
            <a:r>
              <a:rPr lang="de-DE" sz="1400" spc="-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ann</a:t>
            </a:r>
            <a:r>
              <a:rPr lang="de-DE" sz="1400" spc="-14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w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rk, k</a:t>
            </a:r>
            <a:r>
              <a:rPr lang="de-DE" sz="1400" spc="5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o</a:t>
            </a:r>
            <a:r>
              <a:rPr lang="de-DE" sz="1400" spc="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m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p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l</a:t>
            </a:r>
            <a:r>
              <a:rPr lang="de-DE" sz="1400" spc="1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.</a:t>
            </a:r>
            <a:r>
              <a:rPr lang="de-DE" sz="1400" spc="-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-</a:t>
            </a:r>
            <a:r>
              <a:rPr lang="de-DE" sz="1400" spc="-21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 </a:t>
            </a:r>
            <a:r>
              <a:rPr lang="de-DE" sz="1400" spc="2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rn</a:t>
            </a:r>
            <a:r>
              <a:rPr lang="de-DE" sz="1400" spc="4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ue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ru</a:t>
            </a:r>
            <a:r>
              <a:rPr lang="de-DE" sz="1400" spc="-5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n</a:t>
            </a:r>
            <a:r>
              <a:rPr lang="de-DE" sz="1400" spc="-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g</a:t>
            </a:r>
            <a:r>
              <a:rPr lang="de-DE" sz="1400" spc="-3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 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l</a:t>
            </a:r>
            <a:r>
              <a:rPr lang="de-DE" sz="1400" spc="-4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l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r</a:t>
            </a:r>
            <a:r>
              <a:rPr lang="de-DE" sz="1400" spc="-1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 </a:t>
            </a:r>
            <a:r>
              <a:rPr lang="de-DE" sz="1400" spc="2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K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o</a:t>
            </a:r>
            <a:r>
              <a:rPr lang="de-DE" sz="1400" spc="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m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p</a:t>
            </a:r>
            <a:r>
              <a:rPr lang="de-DE" sz="1400" spc="-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o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n</a:t>
            </a:r>
            <a:r>
              <a:rPr lang="de-DE" sz="1400" spc="-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t</a:t>
            </a:r>
            <a:r>
              <a:rPr lang="de-DE" sz="1400" spc="-4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400" spc="-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, </a:t>
            </a:r>
            <a:r>
              <a:rPr lang="de-DE" sz="1400" spc="-76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L</a:t>
            </a:r>
            <a:r>
              <a:rPr lang="de-DE" sz="1400" spc="-29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T</a:t>
            </a:r>
            <a:r>
              <a:rPr lang="de-DE" sz="1400" spc="-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-</a:t>
            </a:r>
            <a:r>
              <a:rPr lang="de-DE" sz="1400" spc="2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rn</a:t>
            </a:r>
            <a:r>
              <a:rPr lang="de-DE" sz="1400" spc="-5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400" spc="-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u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r</a:t>
            </a:r>
            <a:r>
              <a:rPr lang="de-DE" sz="1400" spc="-1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u</a:t>
            </a:r>
            <a:r>
              <a:rPr lang="de-DE" sz="1400" spc="-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ng</a:t>
            </a:r>
            <a:r>
              <a:rPr lang="de-DE" sz="1400" spc="-21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 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Le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itt</a:t>
            </a:r>
            <a:r>
              <a:rPr lang="de-DE" sz="1400" spc="6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c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h</a:t>
            </a:r>
            <a:r>
              <a:rPr lang="de-DE" sz="1400" spc="-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ik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A4D65DA-A1FA-2AD2-7B21-7570739190BF}"/>
              </a:ext>
            </a:extLst>
          </p:cNvPr>
          <p:cNvGrpSpPr/>
          <p:nvPr/>
        </p:nvGrpSpPr>
        <p:grpSpPr>
          <a:xfrm>
            <a:off x="4314491" y="2679974"/>
            <a:ext cx="2035599" cy="264814"/>
            <a:chOff x="7741476" y="2719427"/>
            <a:chExt cx="2035599" cy="264814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6D771E1A-0171-6F9C-484C-A104928CE6D6}"/>
                </a:ext>
              </a:extLst>
            </p:cNvPr>
            <p:cNvSpPr/>
            <p:nvPr/>
          </p:nvSpPr>
          <p:spPr>
            <a:xfrm>
              <a:off x="7741476" y="2866068"/>
              <a:ext cx="1882916" cy="6938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88E3801A-177B-0641-E88A-D1CD3CF55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52384" y="2788542"/>
              <a:ext cx="224691" cy="195699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73B53FEA-9D1D-0789-19F6-FB30C06F7A3F}"/>
                </a:ext>
              </a:extLst>
            </p:cNvPr>
            <p:cNvSpPr txBox="1"/>
            <p:nvPr/>
          </p:nvSpPr>
          <p:spPr>
            <a:xfrm>
              <a:off x="7741476" y="2719427"/>
              <a:ext cx="1738900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Komplett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36D8EEB-7F83-2F56-4787-44B0E7CA768B}"/>
              </a:ext>
            </a:extLst>
          </p:cNvPr>
          <p:cNvGrpSpPr/>
          <p:nvPr/>
        </p:nvGrpSpPr>
        <p:grpSpPr>
          <a:xfrm>
            <a:off x="2802323" y="3603602"/>
            <a:ext cx="3033002" cy="264814"/>
            <a:chOff x="7176121" y="2719427"/>
            <a:chExt cx="3033002" cy="264814"/>
          </a:xfrm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3680EB65-6FD7-2A19-5BF8-F7F4FB93C049}"/>
                </a:ext>
              </a:extLst>
            </p:cNvPr>
            <p:cNvSpPr/>
            <p:nvPr/>
          </p:nvSpPr>
          <p:spPr>
            <a:xfrm>
              <a:off x="7176121" y="2866068"/>
              <a:ext cx="2808311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0C6C3B51-FAA3-5CAA-D248-DDC7B9612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4432" y="2788542"/>
              <a:ext cx="224691" cy="195699"/>
            </a:xfrm>
            <a:prstGeom prst="rect">
              <a:avLst/>
            </a:prstGeom>
          </p:spPr>
        </p:pic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69EF2175-BB07-28A4-A543-D15E69F6B5D8}"/>
                </a:ext>
              </a:extLst>
            </p:cNvPr>
            <p:cNvSpPr txBox="1"/>
            <p:nvPr/>
          </p:nvSpPr>
          <p:spPr>
            <a:xfrm>
              <a:off x="7320136" y="2719427"/>
              <a:ext cx="2538298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 </a:t>
              </a: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FBDD001B-5D87-D315-F498-C44E31114003}"/>
              </a:ext>
            </a:extLst>
          </p:cNvPr>
          <p:cNvGrpSpPr/>
          <p:nvPr/>
        </p:nvGrpSpPr>
        <p:grpSpPr>
          <a:xfrm>
            <a:off x="2802321" y="3911478"/>
            <a:ext cx="2047896" cy="264814"/>
            <a:chOff x="8336392" y="2719427"/>
            <a:chExt cx="2047896" cy="264814"/>
          </a:xfrm>
        </p:grpSpPr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8607871B-06BF-E4C4-4DD2-7626F8E0A43C}"/>
                </a:ext>
              </a:extLst>
            </p:cNvPr>
            <p:cNvSpPr/>
            <p:nvPr/>
          </p:nvSpPr>
          <p:spPr>
            <a:xfrm>
              <a:off x="8336394" y="2866068"/>
              <a:ext cx="1823202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3ADE8CD3-043F-1AF8-54D9-2A795D170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59597" y="2788542"/>
              <a:ext cx="224691" cy="195699"/>
            </a:xfrm>
            <a:prstGeom prst="rect">
              <a:avLst/>
            </a:prstGeom>
          </p:spPr>
        </p:pic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B97417A5-8632-57FF-EBCC-E69C4AA9CAF0}"/>
                </a:ext>
              </a:extLst>
            </p:cNvPr>
            <p:cNvSpPr txBox="1"/>
            <p:nvPr/>
          </p:nvSpPr>
          <p:spPr>
            <a:xfrm>
              <a:off x="8336392" y="2719427"/>
              <a:ext cx="1720047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 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3D505BB6-B16A-B9DA-E52D-C1E931C20F75}"/>
              </a:ext>
            </a:extLst>
          </p:cNvPr>
          <p:cNvGrpSpPr/>
          <p:nvPr/>
        </p:nvGrpSpPr>
        <p:grpSpPr>
          <a:xfrm>
            <a:off x="3863752" y="4219354"/>
            <a:ext cx="2444301" cy="264814"/>
            <a:chOff x="8268878" y="2719427"/>
            <a:chExt cx="2444301" cy="264814"/>
          </a:xfrm>
        </p:grpSpPr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99E6753A-0C46-1E17-63AF-026E2D4A2706}"/>
                </a:ext>
              </a:extLst>
            </p:cNvPr>
            <p:cNvSpPr/>
            <p:nvPr/>
          </p:nvSpPr>
          <p:spPr>
            <a:xfrm>
              <a:off x="8268878" y="2866068"/>
              <a:ext cx="2219610" cy="7529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6DAE7E7A-66AA-60D4-9B4D-80F39B61F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8488" y="2788542"/>
              <a:ext cx="224691" cy="195699"/>
            </a:xfrm>
            <a:prstGeom prst="rect">
              <a:avLst/>
            </a:prstGeom>
          </p:spPr>
        </p:pic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B8FE3FB4-CE13-769B-97E7-732712AD4063}"/>
                </a:ext>
              </a:extLst>
            </p:cNvPr>
            <p:cNvSpPr txBox="1"/>
            <p:nvPr/>
          </p:nvSpPr>
          <p:spPr>
            <a:xfrm>
              <a:off x="8268878" y="2719427"/>
              <a:ext cx="214760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Neubau mit 2. BA</a:t>
              </a:r>
            </a:p>
          </p:txBody>
        </p: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570B2FD4-0C02-5AC9-8D26-5B9B62D159AD}"/>
              </a:ext>
            </a:extLst>
          </p:cNvPr>
          <p:cNvGrpSpPr/>
          <p:nvPr/>
        </p:nvGrpSpPr>
        <p:grpSpPr>
          <a:xfrm>
            <a:off x="5835325" y="3603602"/>
            <a:ext cx="1530714" cy="264814"/>
            <a:chOff x="8678409" y="2719427"/>
            <a:chExt cx="1530714" cy="264814"/>
          </a:xfrm>
        </p:grpSpPr>
        <p:sp>
          <p:nvSpPr>
            <p:cNvPr id="80" name="Rechteck 79">
              <a:extLst>
                <a:ext uri="{FF2B5EF4-FFF2-40B4-BE49-F238E27FC236}">
                  <a16:creationId xmlns:a16="http://schemas.microsoft.com/office/drawing/2014/main" id="{997589AE-40DA-338E-91B4-5676DFE240FA}"/>
                </a:ext>
              </a:extLst>
            </p:cNvPr>
            <p:cNvSpPr/>
            <p:nvPr/>
          </p:nvSpPr>
          <p:spPr>
            <a:xfrm>
              <a:off x="8678410" y="2866068"/>
              <a:ext cx="1306022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81" name="Grafik 80">
              <a:extLst>
                <a:ext uri="{FF2B5EF4-FFF2-40B4-BE49-F238E27FC236}">
                  <a16:creationId xmlns:a16="http://schemas.microsoft.com/office/drawing/2014/main" id="{0F6F8CF4-C7EE-32A4-4091-2ECFF1A65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4432" y="2788542"/>
              <a:ext cx="224691" cy="195699"/>
            </a:xfrm>
            <a:prstGeom prst="rect">
              <a:avLst/>
            </a:prstGeom>
          </p:spPr>
        </p:pic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id="{99B825A3-21E8-8CE7-CA81-8F0A967AF4EC}"/>
                </a:ext>
              </a:extLst>
            </p:cNvPr>
            <p:cNvSpPr txBox="1"/>
            <p:nvPr/>
          </p:nvSpPr>
          <p:spPr>
            <a:xfrm>
              <a:off x="8678409" y="2719427"/>
              <a:ext cx="118002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LT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72AD212-AB8C-E229-B7E8-7DC1AB240B15}"/>
              </a:ext>
            </a:extLst>
          </p:cNvPr>
          <p:cNvGrpSpPr/>
          <p:nvPr/>
        </p:nvGrpSpPr>
        <p:grpSpPr>
          <a:xfrm>
            <a:off x="4850217" y="3911478"/>
            <a:ext cx="1495646" cy="264814"/>
            <a:chOff x="8888642" y="2719427"/>
            <a:chExt cx="1495646" cy="264814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0227542C-75EF-772C-6A76-FE0B466C175E}"/>
                </a:ext>
              </a:extLst>
            </p:cNvPr>
            <p:cNvSpPr/>
            <p:nvPr/>
          </p:nvSpPr>
          <p:spPr>
            <a:xfrm>
              <a:off x="8888642" y="2866067"/>
              <a:ext cx="1270954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7D4562D0-4E6A-FBCA-5D68-3D9575FBB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59597" y="2788542"/>
              <a:ext cx="224691" cy="195699"/>
            </a:xfrm>
            <a:prstGeom prst="rect">
              <a:avLst/>
            </a:prstGeom>
          </p:spPr>
        </p:pic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97031001-2253-DE7F-969A-F9A532F88796}"/>
                </a:ext>
              </a:extLst>
            </p:cNvPr>
            <p:cNvSpPr txBox="1"/>
            <p:nvPr/>
          </p:nvSpPr>
          <p:spPr>
            <a:xfrm>
              <a:off x="8991799" y="2719427"/>
              <a:ext cx="106463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LT</a:t>
              </a: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4CF37B03-FDFE-87C8-1B16-03EDDFC3CDC1}"/>
              </a:ext>
            </a:extLst>
          </p:cNvPr>
          <p:cNvGrpSpPr/>
          <p:nvPr/>
        </p:nvGrpSpPr>
        <p:grpSpPr>
          <a:xfrm>
            <a:off x="6358042" y="3911478"/>
            <a:ext cx="1008546" cy="264814"/>
            <a:chOff x="9375742" y="2719427"/>
            <a:chExt cx="1008546" cy="264814"/>
          </a:xfrm>
        </p:grpSpPr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A93A76A4-B788-3D0B-8B8F-5D253532F617}"/>
                </a:ext>
              </a:extLst>
            </p:cNvPr>
            <p:cNvSpPr/>
            <p:nvPr/>
          </p:nvSpPr>
          <p:spPr>
            <a:xfrm>
              <a:off x="9375744" y="2866066"/>
              <a:ext cx="783851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02BA0391-4DAF-4C11-411F-3921DFD1D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59597" y="2788542"/>
              <a:ext cx="224691" cy="195699"/>
            </a:xfrm>
            <a:prstGeom prst="rect">
              <a:avLst/>
            </a:prstGeom>
          </p:spPr>
        </p:pic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9C2AFA55-1F8C-FBB3-0016-7B8B83062E90}"/>
                </a:ext>
              </a:extLst>
            </p:cNvPr>
            <p:cNvSpPr txBox="1"/>
            <p:nvPr/>
          </p:nvSpPr>
          <p:spPr>
            <a:xfrm>
              <a:off x="9375742" y="2719427"/>
              <a:ext cx="764760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Trafotausch</a:t>
              </a:r>
            </a:p>
          </p:txBody>
        </p:sp>
      </p:grp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E27F4642-8629-9611-E4F2-9BE3A100687C}"/>
              </a:ext>
            </a:extLst>
          </p:cNvPr>
          <p:cNvGrpSpPr/>
          <p:nvPr/>
        </p:nvGrpSpPr>
        <p:grpSpPr>
          <a:xfrm>
            <a:off x="6312024" y="4219354"/>
            <a:ext cx="1569647" cy="264814"/>
            <a:chOff x="9143532" y="2719427"/>
            <a:chExt cx="1569647" cy="264814"/>
          </a:xfrm>
        </p:grpSpPr>
        <p:sp>
          <p:nvSpPr>
            <p:cNvPr id="109" name="Rechteck 108">
              <a:extLst>
                <a:ext uri="{FF2B5EF4-FFF2-40B4-BE49-F238E27FC236}">
                  <a16:creationId xmlns:a16="http://schemas.microsoft.com/office/drawing/2014/main" id="{6E2E1E75-1F83-D9AA-96EF-9A4E440C914B}"/>
                </a:ext>
              </a:extLst>
            </p:cNvPr>
            <p:cNvSpPr/>
            <p:nvPr/>
          </p:nvSpPr>
          <p:spPr>
            <a:xfrm>
              <a:off x="9143532" y="2866067"/>
              <a:ext cx="1344956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82EEB723-7743-055D-33C9-CCDC6BA00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8488" y="2788542"/>
              <a:ext cx="224691" cy="195699"/>
            </a:xfrm>
            <a:prstGeom prst="rect">
              <a:avLst/>
            </a:prstGeom>
          </p:spPr>
        </p:pic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8D03787F-1EA4-D221-B3FF-EB7D3390219B}"/>
                </a:ext>
              </a:extLst>
            </p:cNvPr>
            <p:cNvSpPr txBox="1"/>
            <p:nvPr/>
          </p:nvSpPr>
          <p:spPr>
            <a:xfrm>
              <a:off x="9215540" y="2719427"/>
              <a:ext cx="1200940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10-kV-Anlage</a:t>
              </a:r>
            </a:p>
          </p:txBody>
        </p:sp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21685582-6002-7C22-F6DA-54FAF641D479}"/>
              </a:ext>
            </a:extLst>
          </p:cNvPr>
          <p:cNvGrpSpPr/>
          <p:nvPr/>
        </p:nvGrpSpPr>
        <p:grpSpPr>
          <a:xfrm>
            <a:off x="8400256" y="4219354"/>
            <a:ext cx="1012503" cy="264814"/>
            <a:chOff x="9700676" y="2719427"/>
            <a:chExt cx="1012503" cy="264814"/>
          </a:xfrm>
        </p:grpSpPr>
        <p:sp>
          <p:nvSpPr>
            <p:cNvPr id="113" name="Rechteck 112">
              <a:extLst>
                <a:ext uri="{FF2B5EF4-FFF2-40B4-BE49-F238E27FC236}">
                  <a16:creationId xmlns:a16="http://schemas.microsoft.com/office/drawing/2014/main" id="{65BAD475-76A5-7872-67E3-D3262104163E}"/>
                </a:ext>
              </a:extLst>
            </p:cNvPr>
            <p:cNvSpPr/>
            <p:nvPr/>
          </p:nvSpPr>
          <p:spPr>
            <a:xfrm>
              <a:off x="9700676" y="2866067"/>
              <a:ext cx="787812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14" name="Grafik 113">
              <a:extLst>
                <a:ext uri="{FF2B5EF4-FFF2-40B4-BE49-F238E27FC236}">
                  <a16:creationId xmlns:a16="http://schemas.microsoft.com/office/drawing/2014/main" id="{F70C8883-F565-7606-3430-21662C081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8488" y="2788542"/>
              <a:ext cx="224691" cy="195699"/>
            </a:xfrm>
            <a:prstGeom prst="rect">
              <a:avLst/>
            </a:prstGeom>
          </p:spPr>
        </p:pic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E2F8AA42-4BB3-A461-B8F6-E158A3A81C4C}"/>
                </a:ext>
              </a:extLst>
            </p:cNvPr>
            <p:cNvSpPr txBox="1"/>
            <p:nvPr/>
          </p:nvSpPr>
          <p:spPr>
            <a:xfrm>
              <a:off x="9772684" y="2719427"/>
              <a:ext cx="64379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Trafotausch</a:t>
              </a:r>
            </a:p>
          </p:txBody>
        </p:sp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0720B9E7-EE8A-B840-E9B8-923D9E553B0A}"/>
              </a:ext>
            </a:extLst>
          </p:cNvPr>
          <p:cNvGrpSpPr/>
          <p:nvPr/>
        </p:nvGrpSpPr>
        <p:grpSpPr>
          <a:xfrm>
            <a:off x="5807968" y="4527230"/>
            <a:ext cx="1557707" cy="264814"/>
            <a:chOff x="9054244" y="2719427"/>
            <a:chExt cx="1557707" cy="264814"/>
          </a:xfrm>
        </p:grpSpPr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D54734F4-AE3A-6D2C-A598-E6DEE11C386F}"/>
                </a:ext>
              </a:extLst>
            </p:cNvPr>
            <p:cNvSpPr/>
            <p:nvPr/>
          </p:nvSpPr>
          <p:spPr>
            <a:xfrm>
              <a:off x="9054244" y="2866068"/>
              <a:ext cx="1415406" cy="7111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18" name="Grafik 117">
              <a:extLst>
                <a:ext uri="{FF2B5EF4-FFF2-40B4-BE49-F238E27FC236}">
                  <a16:creationId xmlns:a16="http://schemas.microsoft.com/office/drawing/2014/main" id="{B1096470-1A07-4A0B-9171-261BCFD41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7260" y="2788542"/>
              <a:ext cx="224691" cy="195699"/>
            </a:xfrm>
            <a:prstGeom prst="rect">
              <a:avLst/>
            </a:prstGeom>
          </p:spPr>
        </p:pic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FF0E44E9-3E22-23E1-5831-CB67DA9810ED}"/>
                </a:ext>
              </a:extLst>
            </p:cNvPr>
            <p:cNvSpPr txBox="1"/>
            <p:nvPr/>
          </p:nvSpPr>
          <p:spPr>
            <a:xfrm>
              <a:off x="9198260" y="2719427"/>
              <a:ext cx="110832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LT</a:t>
              </a:r>
            </a:p>
          </p:txBody>
        </p: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5CC64652-95A5-ABBF-B746-D0D07C3BC5C4}"/>
              </a:ext>
            </a:extLst>
          </p:cNvPr>
          <p:cNvGrpSpPr/>
          <p:nvPr/>
        </p:nvGrpSpPr>
        <p:grpSpPr>
          <a:xfrm>
            <a:off x="5324246" y="3256074"/>
            <a:ext cx="2028354" cy="264814"/>
            <a:chOff x="7830080" y="2719427"/>
            <a:chExt cx="2028354" cy="264814"/>
          </a:xfrm>
        </p:grpSpPr>
        <p:sp>
          <p:nvSpPr>
            <p:cNvPr id="122" name="Rechteck 121">
              <a:extLst>
                <a:ext uri="{FF2B5EF4-FFF2-40B4-BE49-F238E27FC236}">
                  <a16:creationId xmlns:a16="http://schemas.microsoft.com/office/drawing/2014/main" id="{7148668C-BC4F-2425-1652-42522C1CE7B7}"/>
                </a:ext>
              </a:extLst>
            </p:cNvPr>
            <p:cNvSpPr/>
            <p:nvPr/>
          </p:nvSpPr>
          <p:spPr>
            <a:xfrm>
              <a:off x="7830080" y="2866066"/>
              <a:ext cx="1866320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23" name="Grafik 122">
              <a:extLst>
                <a:ext uri="{FF2B5EF4-FFF2-40B4-BE49-F238E27FC236}">
                  <a16:creationId xmlns:a16="http://schemas.microsoft.com/office/drawing/2014/main" id="{C626F409-E1E7-681E-E1BA-7232C72D7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3743" y="2788542"/>
              <a:ext cx="224691" cy="195699"/>
            </a:xfrm>
            <a:prstGeom prst="rect">
              <a:avLst/>
            </a:prstGeom>
          </p:spPr>
        </p:pic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9E326F29-1BBB-EF20-0829-6A5E100D9C83}"/>
                </a:ext>
              </a:extLst>
            </p:cNvPr>
            <p:cNvSpPr txBox="1"/>
            <p:nvPr/>
          </p:nvSpPr>
          <p:spPr>
            <a:xfrm>
              <a:off x="7843732" y="2719427"/>
              <a:ext cx="1762358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Trafo</a:t>
              </a:r>
            </a:p>
          </p:txBody>
        </p:sp>
      </p:grp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4A27AE72-033C-78D6-2CA2-8773ABA36152}"/>
              </a:ext>
            </a:extLst>
          </p:cNvPr>
          <p:cNvGrpSpPr/>
          <p:nvPr/>
        </p:nvGrpSpPr>
        <p:grpSpPr>
          <a:xfrm>
            <a:off x="5860136" y="4835106"/>
            <a:ext cx="986467" cy="264814"/>
            <a:chOff x="11837948" y="2719427"/>
            <a:chExt cx="986467" cy="264814"/>
          </a:xfrm>
        </p:grpSpPr>
        <p:sp>
          <p:nvSpPr>
            <p:cNvPr id="126" name="Rechteck 125">
              <a:extLst>
                <a:ext uri="{FF2B5EF4-FFF2-40B4-BE49-F238E27FC236}">
                  <a16:creationId xmlns:a16="http://schemas.microsoft.com/office/drawing/2014/main" id="{D158E4C2-90E6-C553-7806-F984B1EA8783}"/>
                </a:ext>
              </a:extLst>
            </p:cNvPr>
            <p:cNvSpPr/>
            <p:nvPr/>
          </p:nvSpPr>
          <p:spPr>
            <a:xfrm>
              <a:off x="11837948" y="2866067"/>
              <a:ext cx="810779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27" name="Grafik 126">
              <a:extLst>
                <a:ext uri="{FF2B5EF4-FFF2-40B4-BE49-F238E27FC236}">
                  <a16:creationId xmlns:a16="http://schemas.microsoft.com/office/drawing/2014/main" id="{C0690A23-4B00-7687-1156-58EA07E64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99724" y="2788542"/>
              <a:ext cx="224691" cy="195699"/>
            </a:xfrm>
            <a:prstGeom prst="rect">
              <a:avLst/>
            </a:prstGeom>
          </p:spPr>
        </p:pic>
        <p:sp>
          <p:nvSpPr>
            <p:cNvPr id="128" name="Textfeld 127">
              <a:extLst>
                <a:ext uri="{FF2B5EF4-FFF2-40B4-BE49-F238E27FC236}">
                  <a16:creationId xmlns:a16="http://schemas.microsoft.com/office/drawing/2014/main" id="{90B7EC28-2934-0365-6282-7B6DDED9895D}"/>
                </a:ext>
              </a:extLst>
            </p:cNvPr>
            <p:cNvSpPr txBox="1"/>
            <p:nvPr/>
          </p:nvSpPr>
          <p:spPr>
            <a:xfrm>
              <a:off x="11837949" y="2719427"/>
              <a:ext cx="76177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 </a:t>
              </a:r>
            </a:p>
          </p:txBody>
        </p:sp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65F25588-1200-65A5-7423-18FA93A204DC}"/>
              </a:ext>
            </a:extLst>
          </p:cNvPr>
          <p:cNvGrpSpPr/>
          <p:nvPr/>
        </p:nvGrpSpPr>
        <p:grpSpPr>
          <a:xfrm>
            <a:off x="5879976" y="5142982"/>
            <a:ext cx="1474836" cy="264814"/>
            <a:chOff x="8158223" y="2719427"/>
            <a:chExt cx="1474836" cy="264814"/>
          </a:xfrm>
        </p:grpSpPr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id="{CBD3653A-172C-9B6E-82DD-836CCE963547}"/>
                </a:ext>
              </a:extLst>
            </p:cNvPr>
            <p:cNvSpPr/>
            <p:nvPr/>
          </p:nvSpPr>
          <p:spPr>
            <a:xfrm>
              <a:off x="8158223" y="2866067"/>
              <a:ext cx="1322153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31" name="Grafik 130">
              <a:extLst>
                <a:ext uri="{FF2B5EF4-FFF2-40B4-BE49-F238E27FC236}">
                  <a16:creationId xmlns:a16="http://schemas.microsoft.com/office/drawing/2014/main" id="{1AFBB175-661F-7245-2FB3-5A8D914C5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368" y="2788542"/>
              <a:ext cx="224691" cy="195699"/>
            </a:xfrm>
            <a:prstGeom prst="rect">
              <a:avLst/>
            </a:prstGeom>
          </p:spPr>
        </p:pic>
        <p:sp>
          <p:nvSpPr>
            <p:cNvPr id="132" name="Textfeld 131">
              <a:extLst>
                <a:ext uri="{FF2B5EF4-FFF2-40B4-BE49-F238E27FC236}">
                  <a16:creationId xmlns:a16="http://schemas.microsoft.com/office/drawing/2014/main" id="{9EBA86C6-5ED1-DD45-F258-CDB928A46892}"/>
                </a:ext>
              </a:extLst>
            </p:cNvPr>
            <p:cNvSpPr txBox="1"/>
            <p:nvPr/>
          </p:nvSpPr>
          <p:spPr>
            <a:xfrm>
              <a:off x="8158223" y="2719427"/>
              <a:ext cx="1236493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10-kV-Anlage</a:t>
              </a:r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557E722A-71CD-308B-B97B-49BE71575187}"/>
              </a:ext>
            </a:extLst>
          </p:cNvPr>
          <p:cNvGrpSpPr/>
          <p:nvPr/>
        </p:nvGrpSpPr>
        <p:grpSpPr>
          <a:xfrm>
            <a:off x="2802682" y="4527230"/>
            <a:ext cx="3032643" cy="264814"/>
            <a:chOff x="7579308" y="2719427"/>
            <a:chExt cx="3032643" cy="264814"/>
          </a:xfrm>
        </p:grpSpPr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C1724749-182B-2A81-4F11-746EA6A2BB49}"/>
                </a:ext>
              </a:extLst>
            </p:cNvPr>
            <p:cNvSpPr/>
            <p:nvPr/>
          </p:nvSpPr>
          <p:spPr>
            <a:xfrm>
              <a:off x="7579308" y="2866068"/>
              <a:ext cx="2890342" cy="7111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DD4475F5-B712-7F6F-FC7D-F3918A857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7260" y="2788542"/>
              <a:ext cx="224691" cy="195699"/>
            </a:xfrm>
            <a:prstGeom prst="rect">
              <a:avLst/>
            </a:prstGeom>
          </p:spPr>
        </p:pic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D41AA20A-71F6-CB66-381B-5A9CCCF18763}"/>
                </a:ext>
              </a:extLst>
            </p:cNvPr>
            <p:cNvSpPr txBox="1"/>
            <p:nvPr/>
          </p:nvSpPr>
          <p:spPr>
            <a:xfrm>
              <a:off x="7632265" y="2719427"/>
              <a:ext cx="267431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Komplett</a:t>
              </a:r>
            </a:p>
          </p:txBody>
        </p: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C006C4A5-4A2E-AA4E-6667-07DA7EFCBD20}"/>
              </a:ext>
            </a:extLst>
          </p:cNvPr>
          <p:cNvGrpSpPr/>
          <p:nvPr/>
        </p:nvGrpSpPr>
        <p:grpSpPr>
          <a:xfrm>
            <a:off x="3073010" y="6173261"/>
            <a:ext cx="1529513" cy="264814"/>
            <a:chOff x="8103546" y="2719427"/>
            <a:chExt cx="1529513" cy="264814"/>
          </a:xfrm>
        </p:grpSpPr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2F3FF07A-43C6-FCEA-634C-41DA02CDEED0}"/>
                </a:ext>
              </a:extLst>
            </p:cNvPr>
            <p:cNvSpPr/>
            <p:nvPr/>
          </p:nvSpPr>
          <p:spPr>
            <a:xfrm>
              <a:off x="8103546" y="2866068"/>
              <a:ext cx="1376830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F9DE6C78-3D53-95BA-AAC0-40A810AED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368" y="2788542"/>
              <a:ext cx="224691" cy="195699"/>
            </a:xfrm>
            <a:prstGeom prst="rect">
              <a:avLst/>
            </a:prstGeom>
          </p:spPr>
        </p:pic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D43B2E20-F424-7FC3-C2B6-9C7EABF58F28}"/>
                </a:ext>
              </a:extLst>
            </p:cNvPr>
            <p:cNvSpPr txBox="1"/>
            <p:nvPr/>
          </p:nvSpPr>
          <p:spPr>
            <a:xfrm>
              <a:off x="8103546" y="2719427"/>
              <a:ext cx="128747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Zukünftige Planung</a:t>
              </a:r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AF630EA1-BB33-A5F6-3D84-8FEE400AD6BC}"/>
              </a:ext>
            </a:extLst>
          </p:cNvPr>
          <p:cNvGrpSpPr/>
          <p:nvPr/>
        </p:nvGrpSpPr>
        <p:grpSpPr>
          <a:xfrm>
            <a:off x="1366130" y="6173261"/>
            <a:ext cx="1529513" cy="264814"/>
            <a:chOff x="8103546" y="2719427"/>
            <a:chExt cx="1529513" cy="264814"/>
          </a:xfrm>
        </p:grpSpPr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C9A11193-9434-2AC3-EA00-0293EE4F75BC}"/>
                </a:ext>
              </a:extLst>
            </p:cNvPr>
            <p:cNvSpPr/>
            <p:nvPr/>
          </p:nvSpPr>
          <p:spPr>
            <a:xfrm>
              <a:off x="8103546" y="2866068"/>
              <a:ext cx="1376830" cy="72000"/>
            </a:xfrm>
            <a:prstGeom prst="rect">
              <a:avLst/>
            </a:prstGeom>
            <a:solidFill>
              <a:srgbClr val="002B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1D460AC6-DD19-17A7-171A-0FCCB4E61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368" y="2788542"/>
              <a:ext cx="224691" cy="195699"/>
            </a:xfrm>
            <a:prstGeom prst="rect">
              <a:avLst/>
            </a:prstGeom>
          </p:spPr>
        </p:pic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949D507-56F7-51A9-1A52-2637EF47E20E}"/>
                </a:ext>
              </a:extLst>
            </p:cNvPr>
            <p:cNvSpPr txBox="1"/>
            <p:nvPr/>
          </p:nvSpPr>
          <p:spPr>
            <a:xfrm>
              <a:off x="8103546" y="2719427"/>
              <a:ext cx="128747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Aktuelle Planung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5047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3D615-FB1D-6A86-FC91-43371069B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FFA73355-D862-3271-C037-DC4433173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245011"/>
              </p:ext>
            </p:extLst>
          </p:nvPr>
        </p:nvGraphicFramePr>
        <p:xfrm>
          <a:off x="550863" y="2031682"/>
          <a:ext cx="11396478" cy="3397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404">
                  <a:extLst>
                    <a:ext uri="{9D8B030D-6E8A-4147-A177-3AD203B41FA5}">
                      <a16:colId xmlns:a16="http://schemas.microsoft.com/office/drawing/2014/main" val="2084484916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4284988476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2478527982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4149437772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1926060442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193928178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944392225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3721368718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68654061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2014633742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686983178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1523338551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289790667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200316127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3678710553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755346538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1237370193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2142650108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1726268353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3697513184"/>
                    </a:ext>
                  </a:extLst>
                </a:gridCol>
              </a:tblGrid>
              <a:tr h="308827"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2022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2023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2024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2025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2026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2027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2028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2029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2030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2031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2032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2033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2034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2035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2036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2037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2038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2039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2040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934204480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/>
                        <a:t>UW </a:t>
                      </a:r>
                      <a:r>
                        <a:rPr lang="de-DE" sz="900" b="1" dirty="0" err="1"/>
                        <a:t>Marbachweg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232220413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/>
                        <a:t>UW Hohenstaufen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2177229033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/>
                        <a:t>UW Heddernheim 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220786049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/>
                        <a:t>UW Gutleutstraße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596494031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/>
                        <a:t>UW 47 Kruppstraße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4197383377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/>
                        <a:t>UW Flughafen-Südost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359671082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/>
                        <a:t>UW </a:t>
                      </a:r>
                      <a:r>
                        <a:rPr lang="de-DE" sz="900" b="1" dirty="0" err="1"/>
                        <a:t>Kleyerstraße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4145948937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endParaRPr lang="de-DE" sz="900" b="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0672473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endParaRPr lang="de-DE" sz="900" b="1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750470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endParaRPr lang="de-DE" sz="900" b="1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683288"/>
                  </a:ext>
                </a:extLst>
              </a:tr>
            </a:tbl>
          </a:graphicData>
        </a:graphic>
      </p:graphicFrame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22A1B510-8F44-01B2-68C0-C81B8BAAC65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AF5A1C40-74F5-CFC7-15F8-E74D337AF7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84366A8-FC8D-5AFC-723E-3EC1667C03A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152637"/>
            <a:ext cx="9217025" cy="900100"/>
          </a:xfrm>
        </p:spPr>
        <p:txBody>
          <a:bodyPr vert="horz"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Lieferantendialog</a:t>
            </a:r>
            <a:br>
              <a:rPr lang="de-DE" dirty="0"/>
            </a:br>
            <a:r>
              <a:rPr lang="de-DE" dirty="0"/>
              <a:t>Maßnahmenplanung 2027ff. Umspannwerke 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3BEA03-B61B-2B31-A07F-8FD8FA390C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550863" y="6417332"/>
            <a:ext cx="216545" cy="304143"/>
          </a:xfrm>
        </p:spPr>
        <p:txBody>
          <a:bodyPr/>
          <a:lstStyle/>
          <a:p>
            <a:fld id="{1BA22126-8FA2-480B-B7EE-061A86938C78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01468EDE-31D1-D69D-8EF7-76971AC3C7BA}"/>
              </a:ext>
            </a:extLst>
          </p:cNvPr>
          <p:cNvSpPr txBox="1">
            <a:spLocks/>
          </p:cNvSpPr>
          <p:nvPr/>
        </p:nvSpPr>
        <p:spPr bwMode="gray">
          <a:xfrm>
            <a:off x="550863" y="6479403"/>
            <a:ext cx="216545" cy="18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7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809A836-97E3-4CE2-BDD9-F985EF241C3B}" type="slidenum">
              <a:rPr lang="de-DE" smtClean="0"/>
              <a:pPr>
                <a:spcAft>
                  <a:spcPts val="600"/>
                </a:spcAft>
              </a:pPr>
              <a:t>16</a:t>
            </a:fld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63A735B-B965-CE5B-846B-CA19C9BD2777}"/>
              </a:ext>
            </a:extLst>
          </p:cNvPr>
          <p:cNvGrpSpPr/>
          <p:nvPr/>
        </p:nvGrpSpPr>
        <p:grpSpPr>
          <a:xfrm>
            <a:off x="3863752" y="2372098"/>
            <a:ext cx="4011508" cy="264814"/>
            <a:chOff x="5621551" y="2719427"/>
            <a:chExt cx="4011508" cy="264814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68E79030-8E72-6F65-332F-87E0EFA43C44}"/>
                </a:ext>
              </a:extLst>
            </p:cNvPr>
            <p:cNvSpPr/>
            <p:nvPr/>
          </p:nvSpPr>
          <p:spPr>
            <a:xfrm>
              <a:off x="5621551" y="2866067"/>
              <a:ext cx="3858825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CC71C8C-F00C-B1F6-1C03-D2C1B3889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368" y="2788542"/>
              <a:ext cx="224691" cy="195699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3A376746-A0C3-ED6B-85E9-907D82A021CC}"/>
                </a:ext>
              </a:extLst>
            </p:cNvPr>
            <p:cNvSpPr txBox="1"/>
            <p:nvPr/>
          </p:nvSpPr>
          <p:spPr>
            <a:xfrm>
              <a:off x="7320136" y="2719427"/>
              <a:ext cx="201622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de-DE" sz="900" dirty="0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5619E32D-5669-8555-1D66-518CCCA55461}"/>
              </a:ext>
            </a:extLst>
          </p:cNvPr>
          <p:cNvGrpSpPr/>
          <p:nvPr/>
        </p:nvGrpSpPr>
        <p:grpSpPr>
          <a:xfrm>
            <a:off x="5362419" y="2679974"/>
            <a:ext cx="978165" cy="264814"/>
            <a:chOff x="8798910" y="2719427"/>
            <a:chExt cx="978165" cy="264814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1E50B135-040D-86F2-65FF-239F5D5328E8}"/>
                </a:ext>
              </a:extLst>
            </p:cNvPr>
            <p:cNvSpPr/>
            <p:nvPr/>
          </p:nvSpPr>
          <p:spPr>
            <a:xfrm>
              <a:off x="8798910" y="2866068"/>
              <a:ext cx="825482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9B5C8085-D747-9E75-563E-98AA8711A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52384" y="2788542"/>
              <a:ext cx="224691" cy="195699"/>
            </a:xfrm>
            <a:prstGeom prst="rect">
              <a:avLst/>
            </a:prstGeom>
          </p:spPr>
        </p:pic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6EC66C04-DC82-61D6-E09B-A5B49F78D8D4}"/>
                </a:ext>
              </a:extLst>
            </p:cNvPr>
            <p:cNvSpPr txBox="1"/>
            <p:nvPr/>
          </p:nvSpPr>
          <p:spPr>
            <a:xfrm>
              <a:off x="8798910" y="2719427"/>
              <a:ext cx="681466" cy="1895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de-DE" sz="900" dirty="0"/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4496DB04-D1DB-A4EF-7882-66F616986CF9}"/>
              </a:ext>
            </a:extLst>
          </p:cNvPr>
          <p:cNvGrpSpPr/>
          <p:nvPr/>
        </p:nvGrpSpPr>
        <p:grpSpPr>
          <a:xfrm>
            <a:off x="5385941" y="2975180"/>
            <a:ext cx="449385" cy="264814"/>
            <a:chOff x="10263794" y="2719427"/>
            <a:chExt cx="449385" cy="264814"/>
          </a:xfrm>
        </p:grpSpPr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1458DD6E-3F37-EB2F-2A01-4392EC9E1E76}"/>
                </a:ext>
              </a:extLst>
            </p:cNvPr>
            <p:cNvSpPr/>
            <p:nvPr/>
          </p:nvSpPr>
          <p:spPr>
            <a:xfrm>
              <a:off x="10263796" y="2866068"/>
              <a:ext cx="224691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69F555A9-618A-9E1D-C9C6-A4035AA9A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8488" y="2788542"/>
              <a:ext cx="224691" cy="195699"/>
            </a:xfrm>
            <a:prstGeom prst="rect">
              <a:avLst/>
            </a:prstGeom>
          </p:spPr>
        </p:pic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28A9327D-449C-A3A5-2FE5-F04B2DA9C127}"/>
                </a:ext>
              </a:extLst>
            </p:cNvPr>
            <p:cNvSpPr txBox="1"/>
            <p:nvPr/>
          </p:nvSpPr>
          <p:spPr>
            <a:xfrm>
              <a:off x="10263794" y="2719427"/>
              <a:ext cx="15268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 </a:t>
              </a:r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CF60732D-FF25-6A6A-155D-34676D59D1FD}"/>
              </a:ext>
            </a:extLst>
          </p:cNvPr>
          <p:cNvGrpSpPr/>
          <p:nvPr/>
        </p:nvGrpSpPr>
        <p:grpSpPr>
          <a:xfrm>
            <a:off x="7883933" y="3283056"/>
            <a:ext cx="1523776" cy="264814"/>
            <a:chOff x="9088175" y="2719427"/>
            <a:chExt cx="1523776" cy="264814"/>
          </a:xfrm>
        </p:grpSpPr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90A7E5FD-BAD8-9D18-7B9F-639D27C5E261}"/>
                </a:ext>
              </a:extLst>
            </p:cNvPr>
            <p:cNvSpPr/>
            <p:nvPr/>
          </p:nvSpPr>
          <p:spPr>
            <a:xfrm>
              <a:off x="9088175" y="2866068"/>
              <a:ext cx="1362425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5CD01C6B-027F-3ECF-AF95-19FC956C7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7260" y="2788542"/>
              <a:ext cx="224691" cy="195699"/>
            </a:xfrm>
            <a:prstGeom prst="rect">
              <a:avLst/>
            </a:prstGeom>
          </p:spPr>
        </p:pic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E7EDF61D-3214-4A22-32EF-5EACB5EF0CAA}"/>
                </a:ext>
              </a:extLst>
            </p:cNvPr>
            <p:cNvSpPr txBox="1"/>
            <p:nvPr/>
          </p:nvSpPr>
          <p:spPr>
            <a:xfrm>
              <a:off x="9088175" y="2719427"/>
              <a:ext cx="1218410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30/10-kV-Anlage</a:t>
              </a:r>
            </a:p>
          </p:txBody>
        </p: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5BBE07BA-C829-7F6D-264A-667C259CC0D1}"/>
              </a:ext>
            </a:extLst>
          </p:cNvPr>
          <p:cNvGrpSpPr/>
          <p:nvPr/>
        </p:nvGrpSpPr>
        <p:grpSpPr>
          <a:xfrm>
            <a:off x="7359326" y="3898808"/>
            <a:ext cx="1524817" cy="264814"/>
            <a:chOff x="11299598" y="2719427"/>
            <a:chExt cx="1524817" cy="264814"/>
          </a:xfrm>
        </p:grpSpPr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3B8EBB64-B921-A105-FE1C-861975CD0F02}"/>
                </a:ext>
              </a:extLst>
            </p:cNvPr>
            <p:cNvSpPr/>
            <p:nvPr/>
          </p:nvSpPr>
          <p:spPr>
            <a:xfrm>
              <a:off x="11299598" y="2866067"/>
              <a:ext cx="1349130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C6ADC67C-4A28-0D21-D63A-D595A8AA5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99724" y="2788542"/>
              <a:ext cx="224691" cy="195699"/>
            </a:xfrm>
            <a:prstGeom prst="rect">
              <a:avLst/>
            </a:prstGeom>
          </p:spPr>
        </p:pic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62CF5779-0241-DA48-9946-7641A995DB6D}"/>
                </a:ext>
              </a:extLst>
            </p:cNvPr>
            <p:cNvSpPr txBox="1"/>
            <p:nvPr/>
          </p:nvSpPr>
          <p:spPr>
            <a:xfrm>
              <a:off x="11299598" y="2719427"/>
              <a:ext cx="130012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110-kV-Anlage</a:t>
              </a:r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004AB8AD-E318-8FA7-BEFD-385BC1B1B1C1}"/>
              </a:ext>
            </a:extLst>
          </p:cNvPr>
          <p:cNvGrpSpPr/>
          <p:nvPr/>
        </p:nvGrpSpPr>
        <p:grpSpPr>
          <a:xfrm>
            <a:off x="11424592" y="4206684"/>
            <a:ext cx="522749" cy="264814"/>
            <a:chOff x="9110310" y="2719427"/>
            <a:chExt cx="522749" cy="264814"/>
          </a:xfrm>
        </p:grpSpPr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7964B863-D55E-3B8B-76AA-10AE2DF190EC}"/>
                </a:ext>
              </a:extLst>
            </p:cNvPr>
            <p:cNvSpPr/>
            <p:nvPr/>
          </p:nvSpPr>
          <p:spPr>
            <a:xfrm>
              <a:off x="9110310" y="2866067"/>
              <a:ext cx="370066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D4185007-EB70-C58C-69E9-30BF57893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368" y="2788542"/>
              <a:ext cx="224691" cy="195699"/>
            </a:xfrm>
            <a:prstGeom prst="rect">
              <a:avLst/>
            </a:prstGeom>
          </p:spPr>
        </p:pic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017397BA-83E2-AE71-E8E9-E8F1E93B6CC5}"/>
                </a:ext>
              </a:extLst>
            </p:cNvPr>
            <p:cNvSpPr txBox="1"/>
            <p:nvPr/>
          </p:nvSpPr>
          <p:spPr>
            <a:xfrm>
              <a:off x="9110310" y="2719427"/>
              <a:ext cx="28440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LT</a:t>
              </a:r>
            </a:p>
          </p:txBody>
        </p:sp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93D33E0F-5462-CA3A-5982-2CCBFC8D9F48}"/>
              </a:ext>
            </a:extLst>
          </p:cNvPr>
          <p:cNvGrpSpPr/>
          <p:nvPr/>
        </p:nvGrpSpPr>
        <p:grpSpPr>
          <a:xfrm>
            <a:off x="7883933" y="2372098"/>
            <a:ext cx="2023720" cy="264814"/>
            <a:chOff x="7609339" y="2719427"/>
            <a:chExt cx="2023720" cy="264814"/>
          </a:xfrm>
        </p:grpSpPr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F1EE0BAA-3C5C-2D2F-DF61-2A3E1FDF6119}"/>
                </a:ext>
              </a:extLst>
            </p:cNvPr>
            <p:cNvSpPr/>
            <p:nvPr/>
          </p:nvSpPr>
          <p:spPr>
            <a:xfrm>
              <a:off x="7609339" y="2866068"/>
              <a:ext cx="1871037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1E68E3E7-2996-850F-5BCF-709A14489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368" y="2788542"/>
              <a:ext cx="224691" cy="195699"/>
            </a:xfrm>
            <a:prstGeom prst="rect">
              <a:avLst/>
            </a:prstGeom>
          </p:spPr>
        </p:pic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8F0996D5-092A-9EA9-9360-BBB64932E613}"/>
                </a:ext>
              </a:extLst>
            </p:cNvPr>
            <p:cNvSpPr txBox="1"/>
            <p:nvPr/>
          </p:nvSpPr>
          <p:spPr>
            <a:xfrm>
              <a:off x="7609339" y="2719427"/>
              <a:ext cx="1781683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Komplett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5B9589A3-413D-ED73-7653-689F4543B83B}"/>
              </a:ext>
            </a:extLst>
          </p:cNvPr>
          <p:cNvGrpSpPr/>
          <p:nvPr/>
        </p:nvGrpSpPr>
        <p:grpSpPr>
          <a:xfrm>
            <a:off x="8894652" y="3590932"/>
            <a:ext cx="1515068" cy="264814"/>
            <a:chOff x="8343366" y="2719427"/>
            <a:chExt cx="1515068" cy="264814"/>
          </a:xfrm>
        </p:grpSpPr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10EF6E09-9A26-66E4-3FE2-7D3B5C56834F}"/>
                </a:ext>
              </a:extLst>
            </p:cNvPr>
            <p:cNvSpPr/>
            <p:nvPr/>
          </p:nvSpPr>
          <p:spPr>
            <a:xfrm>
              <a:off x="8343366" y="2866066"/>
              <a:ext cx="1353033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id="{D9C8148B-0A35-5E99-7BB7-E458B0A23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3743" y="2788542"/>
              <a:ext cx="224691" cy="195699"/>
            </a:xfrm>
            <a:prstGeom prst="rect">
              <a:avLst/>
            </a:prstGeom>
          </p:spPr>
        </p:pic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8E397E3D-88BA-8E49-4CE1-C62DEAE091EF}"/>
                </a:ext>
              </a:extLst>
            </p:cNvPr>
            <p:cNvSpPr txBox="1"/>
            <p:nvPr/>
          </p:nvSpPr>
          <p:spPr>
            <a:xfrm>
              <a:off x="8343366" y="2719427"/>
              <a:ext cx="1209018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30-kV-Anlage</a:t>
              </a:r>
            </a:p>
          </p:txBody>
        </p:sp>
      </p:grpSp>
      <p:sp>
        <p:nvSpPr>
          <p:cNvPr id="107" name="Textfeld 106">
            <a:extLst>
              <a:ext uri="{FF2B5EF4-FFF2-40B4-BE49-F238E27FC236}">
                <a16:creationId xmlns:a16="http://schemas.microsoft.com/office/drawing/2014/main" id="{C7E34405-B477-A0A0-EB3C-FC8E52F65C2E}"/>
              </a:ext>
            </a:extLst>
          </p:cNvPr>
          <p:cNvSpPr txBox="1"/>
          <p:nvPr/>
        </p:nvSpPr>
        <p:spPr bwMode="gray">
          <a:xfrm>
            <a:off x="550863" y="1350327"/>
            <a:ext cx="10203352" cy="56341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1113"/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Update</a:t>
            </a:r>
            <a:r>
              <a:rPr lang="de-DE" sz="1600" b="1" spc="12" dirty="0">
                <a:solidFill>
                  <a:srgbClr val="002C77"/>
                </a:solidFill>
                <a:latin typeface="ArialMT"/>
                <a:cs typeface="ArialMT"/>
              </a:rPr>
              <a:t> </a:t>
            </a:r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Net</a:t>
            </a:r>
            <a:r>
              <a:rPr lang="de-DE" sz="1600" b="1" spc="4" dirty="0">
                <a:solidFill>
                  <a:srgbClr val="002C77"/>
                </a:solidFill>
                <a:latin typeface="ArialMT"/>
                <a:cs typeface="ArialMT"/>
              </a:rPr>
              <a:t>z</a:t>
            </a:r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p</a:t>
            </a:r>
            <a:r>
              <a:rPr lang="de-DE" sz="1600" b="1" spc="4" dirty="0">
                <a:solidFill>
                  <a:srgbClr val="002C77"/>
                </a:solidFill>
                <a:latin typeface="ArialMT"/>
                <a:cs typeface="ArialMT"/>
              </a:rPr>
              <a:t>l</a:t>
            </a:r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anung</a:t>
            </a:r>
            <a:r>
              <a:rPr lang="de-DE" sz="1600" b="1" spc="7" dirty="0">
                <a:solidFill>
                  <a:srgbClr val="002C77"/>
                </a:solidFill>
                <a:latin typeface="ArialMT"/>
                <a:cs typeface="ArialMT"/>
              </a:rPr>
              <a:t>s</a:t>
            </a:r>
            <a:r>
              <a:rPr lang="de-DE" sz="1600" b="1" spc="4" dirty="0">
                <a:solidFill>
                  <a:srgbClr val="002C77"/>
                </a:solidFill>
                <a:latin typeface="ArialMT"/>
                <a:cs typeface="ArialMT"/>
              </a:rPr>
              <a:t>k</a:t>
            </a:r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onferen</a:t>
            </a:r>
            <a:r>
              <a:rPr lang="de-DE" sz="1600" b="1" spc="4" dirty="0">
                <a:solidFill>
                  <a:srgbClr val="002C77"/>
                </a:solidFill>
                <a:latin typeface="ArialMT"/>
                <a:cs typeface="ArialMT"/>
              </a:rPr>
              <a:t>z</a:t>
            </a:r>
            <a:r>
              <a:rPr lang="de-DE" sz="1600" b="1" spc="-11" dirty="0">
                <a:solidFill>
                  <a:srgbClr val="002C77"/>
                </a:solidFill>
                <a:latin typeface="ArialMT"/>
                <a:cs typeface="ArialMT"/>
              </a:rPr>
              <a:t> </a:t>
            </a:r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F</a:t>
            </a:r>
            <a:r>
              <a:rPr lang="de-DE" sz="1600" b="1" spc="-6" dirty="0">
                <a:solidFill>
                  <a:srgbClr val="002C77"/>
                </a:solidFill>
                <a:latin typeface="ArialMT"/>
                <a:cs typeface="ArialMT"/>
              </a:rPr>
              <a:t>r</a:t>
            </a:r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üh</a:t>
            </a:r>
            <a:r>
              <a:rPr lang="de-DE" sz="1600" b="1" spc="4" dirty="0">
                <a:solidFill>
                  <a:srgbClr val="002C77"/>
                </a:solidFill>
                <a:latin typeface="ArialMT"/>
                <a:cs typeface="ArialMT"/>
              </a:rPr>
              <a:t>j</a:t>
            </a:r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ahr</a:t>
            </a:r>
            <a:r>
              <a:rPr lang="de-DE" sz="1600" b="1" spc="7" dirty="0">
                <a:solidFill>
                  <a:srgbClr val="002C77"/>
                </a:solidFill>
                <a:latin typeface="ArialMT"/>
                <a:cs typeface="ArialMT"/>
              </a:rPr>
              <a:t> </a:t>
            </a:r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2026</a:t>
            </a:r>
          </a:p>
          <a:p>
            <a:pPr marL="11113">
              <a:lnSpc>
                <a:spcPts val="2364"/>
              </a:lnSpc>
              <a:tabLst>
                <a:tab pos="1812925" algn="l"/>
                <a:tab pos="4891088" algn="l"/>
              </a:tabLst>
            </a:pPr>
            <a:r>
              <a:rPr lang="de-DE" sz="1400" spc="-2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U</a:t>
            </a:r>
            <a:r>
              <a:rPr lang="de-DE" sz="1400" spc="19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W</a:t>
            </a:r>
            <a:r>
              <a:rPr lang="de-DE" sz="1400" spc="-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-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U</a:t>
            </a:r>
            <a:r>
              <a:rPr lang="de-DE" sz="1400" spc="-5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s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p</a:t>
            </a:r>
            <a:r>
              <a:rPr lang="de-DE" sz="1400" spc="-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ann</a:t>
            </a:r>
            <a:r>
              <a:rPr lang="de-DE" sz="1400" spc="-14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w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rk, k</a:t>
            </a:r>
            <a:r>
              <a:rPr lang="de-DE" sz="1400" spc="5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o</a:t>
            </a:r>
            <a:r>
              <a:rPr lang="de-DE" sz="1400" spc="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m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p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l</a:t>
            </a:r>
            <a:r>
              <a:rPr lang="de-DE" sz="1400" spc="1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.</a:t>
            </a:r>
            <a:r>
              <a:rPr lang="de-DE" sz="1400" spc="-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-</a:t>
            </a:r>
            <a:r>
              <a:rPr lang="de-DE" sz="1400" spc="-21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 </a:t>
            </a:r>
            <a:r>
              <a:rPr lang="de-DE" sz="1400" spc="2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rn</a:t>
            </a:r>
            <a:r>
              <a:rPr lang="de-DE" sz="1400" spc="4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ue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ru</a:t>
            </a:r>
            <a:r>
              <a:rPr lang="de-DE" sz="1400" spc="-5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n</a:t>
            </a:r>
            <a:r>
              <a:rPr lang="de-DE" sz="1400" spc="-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g</a:t>
            </a:r>
            <a:r>
              <a:rPr lang="de-DE" sz="1400" spc="-3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 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l</a:t>
            </a:r>
            <a:r>
              <a:rPr lang="de-DE" sz="1400" spc="-4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l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r</a:t>
            </a:r>
            <a:r>
              <a:rPr lang="de-DE" sz="1400" spc="-1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 </a:t>
            </a:r>
            <a:r>
              <a:rPr lang="de-DE" sz="1400" spc="2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K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o</a:t>
            </a:r>
            <a:r>
              <a:rPr lang="de-DE" sz="1400" spc="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m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p</a:t>
            </a:r>
            <a:r>
              <a:rPr lang="de-DE" sz="1400" spc="-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o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n</a:t>
            </a:r>
            <a:r>
              <a:rPr lang="de-DE" sz="1400" spc="-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t</a:t>
            </a:r>
            <a:r>
              <a:rPr lang="de-DE" sz="1400" spc="-4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400" spc="-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, </a:t>
            </a:r>
            <a:r>
              <a:rPr lang="de-DE" sz="1400" spc="-76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L</a:t>
            </a:r>
            <a:r>
              <a:rPr lang="de-DE" sz="1400" spc="-29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T</a:t>
            </a:r>
            <a:r>
              <a:rPr lang="de-DE" sz="1400" spc="-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-</a:t>
            </a:r>
            <a:r>
              <a:rPr lang="de-DE" sz="1400" spc="2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rn</a:t>
            </a:r>
            <a:r>
              <a:rPr lang="de-DE" sz="1400" spc="-5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400" spc="-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u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r</a:t>
            </a:r>
            <a:r>
              <a:rPr lang="de-DE" sz="1400" spc="-1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u</a:t>
            </a:r>
            <a:r>
              <a:rPr lang="de-DE" sz="1400" spc="-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ng</a:t>
            </a:r>
            <a:r>
              <a:rPr lang="de-DE" sz="1400" spc="-21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 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Le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itt</a:t>
            </a:r>
            <a:r>
              <a:rPr lang="de-DE" sz="1400" spc="6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c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h</a:t>
            </a:r>
            <a:r>
              <a:rPr lang="de-DE" sz="1400" spc="-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ik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D969246-8349-5591-CD8D-AA9D8D88EAAD}"/>
              </a:ext>
            </a:extLst>
          </p:cNvPr>
          <p:cNvGrpSpPr/>
          <p:nvPr/>
        </p:nvGrpSpPr>
        <p:grpSpPr>
          <a:xfrm>
            <a:off x="6340583" y="2679974"/>
            <a:ext cx="2036065" cy="264814"/>
            <a:chOff x="7741010" y="2719427"/>
            <a:chExt cx="2036065" cy="264814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07CA6D73-014A-264D-76FF-4EDF6E57885C}"/>
                </a:ext>
              </a:extLst>
            </p:cNvPr>
            <p:cNvSpPr/>
            <p:nvPr/>
          </p:nvSpPr>
          <p:spPr>
            <a:xfrm>
              <a:off x="7741010" y="2866068"/>
              <a:ext cx="1883381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A2D01ED2-A7BC-5184-A3F6-D2FEB005E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52384" y="2788542"/>
              <a:ext cx="224691" cy="195699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9B575A14-EA79-9F62-E34F-4B311E250845}"/>
                </a:ext>
              </a:extLst>
            </p:cNvPr>
            <p:cNvSpPr txBox="1"/>
            <p:nvPr/>
          </p:nvSpPr>
          <p:spPr>
            <a:xfrm>
              <a:off x="7813018" y="2719427"/>
              <a:ext cx="1667357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Komplett</a:t>
              </a: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62AB53B6-55D6-EC2B-EABC-3036256EB9BF}"/>
              </a:ext>
            </a:extLst>
          </p:cNvPr>
          <p:cNvGrpSpPr/>
          <p:nvPr/>
        </p:nvGrpSpPr>
        <p:grpSpPr>
          <a:xfrm>
            <a:off x="5835325" y="2975180"/>
            <a:ext cx="1524001" cy="264814"/>
            <a:chOff x="9189178" y="2719427"/>
            <a:chExt cx="1524001" cy="264814"/>
          </a:xfrm>
        </p:grpSpPr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90549957-A76A-0618-E369-09B2AEB90278}"/>
                </a:ext>
              </a:extLst>
            </p:cNvPr>
            <p:cNvSpPr/>
            <p:nvPr/>
          </p:nvSpPr>
          <p:spPr>
            <a:xfrm>
              <a:off x="9189178" y="2866067"/>
              <a:ext cx="1299309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80EF8933-6A66-9849-2CF9-E409CCF29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8488" y="2788542"/>
              <a:ext cx="224691" cy="195699"/>
            </a:xfrm>
            <a:prstGeom prst="rect">
              <a:avLst/>
            </a:prstGeom>
          </p:spPr>
        </p:pic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4C24ECC2-7C03-5E5A-6D73-53665588C189}"/>
                </a:ext>
              </a:extLst>
            </p:cNvPr>
            <p:cNvSpPr txBox="1"/>
            <p:nvPr/>
          </p:nvSpPr>
          <p:spPr>
            <a:xfrm>
              <a:off x="9261186" y="2719427"/>
              <a:ext cx="1155293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LT</a:t>
              </a:r>
            </a:p>
          </p:txBody>
        </p: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FC154A41-8D22-69DF-2D51-F6F35DD12C7C}"/>
              </a:ext>
            </a:extLst>
          </p:cNvPr>
          <p:cNvGrpSpPr/>
          <p:nvPr/>
        </p:nvGrpSpPr>
        <p:grpSpPr>
          <a:xfrm>
            <a:off x="3073010" y="6173261"/>
            <a:ext cx="1529513" cy="264814"/>
            <a:chOff x="8103546" y="2719427"/>
            <a:chExt cx="1529513" cy="264814"/>
          </a:xfrm>
        </p:grpSpPr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CB0B9CE3-0A70-7C70-2563-6C04AABDC24F}"/>
                </a:ext>
              </a:extLst>
            </p:cNvPr>
            <p:cNvSpPr/>
            <p:nvPr/>
          </p:nvSpPr>
          <p:spPr>
            <a:xfrm>
              <a:off x="8103546" y="2866068"/>
              <a:ext cx="1376830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C0429E40-FE94-C427-0591-A7A877216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368" y="2788542"/>
              <a:ext cx="224691" cy="195699"/>
            </a:xfrm>
            <a:prstGeom prst="rect">
              <a:avLst/>
            </a:prstGeom>
          </p:spPr>
        </p:pic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EB73C4D9-0021-0C98-2BE0-E67F7E0EF056}"/>
                </a:ext>
              </a:extLst>
            </p:cNvPr>
            <p:cNvSpPr txBox="1"/>
            <p:nvPr/>
          </p:nvSpPr>
          <p:spPr>
            <a:xfrm>
              <a:off x="8103546" y="2719427"/>
              <a:ext cx="128747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Zukünftige Planung</a:t>
              </a:r>
            </a:p>
          </p:txBody>
        </p:sp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CAB54793-2BE8-F1ED-C544-32CA63228D39}"/>
              </a:ext>
            </a:extLst>
          </p:cNvPr>
          <p:cNvGrpSpPr/>
          <p:nvPr/>
        </p:nvGrpSpPr>
        <p:grpSpPr>
          <a:xfrm>
            <a:off x="1366130" y="6173261"/>
            <a:ext cx="1529513" cy="264814"/>
            <a:chOff x="8103546" y="2719427"/>
            <a:chExt cx="1529513" cy="264814"/>
          </a:xfrm>
        </p:grpSpPr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42B63EF0-3746-565C-A6F3-0E1C24257E99}"/>
                </a:ext>
              </a:extLst>
            </p:cNvPr>
            <p:cNvSpPr/>
            <p:nvPr/>
          </p:nvSpPr>
          <p:spPr>
            <a:xfrm>
              <a:off x="8103546" y="2866068"/>
              <a:ext cx="1376830" cy="72000"/>
            </a:xfrm>
            <a:prstGeom prst="rect">
              <a:avLst/>
            </a:prstGeom>
            <a:solidFill>
              <a:srgbClr val="002B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276F6543-1319-98ED-77A2-9A5131BB4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368" y="2788542"/>
              <a:ext cx="224691" cy="195699"/>
            </a:xfrm>
            <a:prstGeom prst="rect">
              <a:avLst/>
            </a:prstGeom>
          </p:spPr>
        </p:pic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FC9744CC-FC14-26DB-AF4A-1FA50CCD2995}"/>
                </a:ext>
              </a:extLst>
            </p:cNvPr>
            <p:cNvSpPr txBox="1"/>
            <p:nvPr/>
          </p:nvSpPr>
          <p:spPr>
            <a:xfrm>
              <a:off x="8103546" y="2719427"/>
              <a:ext cx="128747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Aktuelle Planung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6218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80C1D-4D73-660F-A1C3-E4B1B1206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6937C8F9-8ABA-AE81-D5FC-45A8DEAD5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226169"/>
              </p:ext>
            </p:extLst>
          </p:nvPr>
        </p:nvGraphicFramePr>
        <p:xfrm>
          <a:off x="550863" y="2031682"/>
          <a:ext cx="11396478" cy="4323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404">
                  <a:extLst>
                    <a:ext uri="{9D8B030D-6E8A-4147-A177-3AD203B41FA5}">
                      <a16:colId xmlns:a16="http://schemas.microsoft.com/office/drawing/2014/main" val="2084484916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4284988476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2478527982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4149437772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1926060442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193928178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944392225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3721368718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68654061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2014633742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686983178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1523338551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289790667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200316127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3678710553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755346538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1237370193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2142650108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1726268353"/>
                    </a:ext>
                  </a:extLst>
                </a:gridCol>
                <a:gridCol w="507846">
                  <a:extLst>
                    <a:ext uri="{9D8B030D-6E8A-4147-A177-3AD203B41FA5}">
                      <a16:colId xmlns:a16="http://schemas.microsoft.com/office/drawing/2014/main" val="3697513184"/>
                    </a:ext>
                  </a:extLst>
                </a:gridCol>
              </a:tblGrid>
              <a:tr h="308827"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2022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2023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2024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2025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2026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2027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2028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2029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2030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2031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2032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2033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2034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2035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2036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2037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2038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2039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2040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934204480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/>
                        <a:t>UW Fran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232220413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/>
                        <a:t>UW Flughafen-Nordost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2177229033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/>
                        <a:t>UW FROD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2364935771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/>
                        <a:t>UW 164 </a:t>
                      </a:r>
                      <a:r>
                        <a:rPr lang="de-DE" sz="900" b="1" dirty="0" err="1"/>
                        <a:t>Kortumstr</a:t>
                      </a:r>
                      <a:r>
                        <a:rPr lang="de-DE" sz="900" b="1" dirty="0"/>
                        <a:t>. 2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3651283038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/>
                        <a:t>UW 144 Hanauer 2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3457362261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/>
                        <a:t>UW 151 Darmstädter 2 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220786049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/>
                        <a:t>UW 184 Heddernheim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596494031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/>
                        <a:t>UW 131 </a:t>
                      </a:r>
                      <a:r>
                        <a:rPr lang="de-DE" sz="900" b="1" dirty="0" err="1"/>
                        <a:t>Berkersheimer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4197383377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/>
                        <a:t>UW 142 Kruppstraße 2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359671082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/>
                        <a:t>UW 121 Eckenheim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4145948937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/>
                        <a:t>UW BOMMER</a:t>
                      </a:r>
                      <a:endParaRPr lang="de-DE" sz="9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4110672473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endParaRPr lang="de-DE" sz="900" b="1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546750470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algn="l"/>
                      <a:endParaRPr lang="de-DE" sz="900" b="1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marL="36000" marR="3600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683288"/>
                  </a:ext>
                </a:extLst>
              </a:tr>
            </a:tbl>
          </a:graphicData>
        </a:graphic>
      </p:graphicFrame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4C1DE454-7BAE-A161-711B-29A3019DBF7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510B0D06-5139-C208-272E-22E2A18DD5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27DC639-989A-1A9C-5DE1-4261F889F70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152637"/>
            <a:ext cx="9217025" cy="900100"/>
          </a:xfrm>
        </p:spPr>
        <p:txBody>
          <a:bodyPr vert="horz"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Lieferantendialog</a:t>
            </a:r>
            <a:br>
              <a:rPr lang="de-DE" dirty="0"/>
            </a:br>
            <a:r>
              <a:rPr lang="de-DE" dirty="0"/>
              <a:t>Maßnahmenplanung 2027ff. Umspannwerke 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68715B0-D1E6-01B4-468A-09B0DE55C6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550863" y="6417332"/>
            <a:ext cx="216545" cy="304143"/>
          </a:xfrm>
        </p:spPr>
        <p:txBody>
          <a:bodyPr/>
          <a:lstStyle/>
          <a:p>
            <a:fld id="{1BA22126-8FA2-480B-B7EE-061A86938C78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143551CA-7233-D7DD-E4EE-E2F2E08951F4}"/>
              </a:ext>
            </a:extLst>
          </p:cNvPr>
          <p:cNvSpPr txBox="1">
            <a:spLocks/>
          </p:cNvSpPr>
          <p:nvPr/>
        </p:nvSpPr>
        <p:spPr bwMode="gray">
          <a:xfrm>
            <a:off x="550863" y="6479403"/>
            <a:ext cx="216545" cy="18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7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809A836-97E3-4CE2-BDD9-F985EF241C3B}" type="slidenum">
              <a:rPr lang="de-DE" smtClean="0"/>
              <a:pPr>
                <a:spcAft>
                  <a:spcPts val="600"/>
                </a:spcAft>
              </a:pPr>
              <a:t>17</a:t>
            </a:fld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D138DF63-F538-E102-958F-F0CD88596D50}"/>
              </a:ext>
            </a:extLst>
          </p:cNvPr>
          <p:cNvGrpSpPr/>
          <p:nvPr/>
        </p:nvGrpSpPr>
        <p:grpSpPr>
          <a:xfrm>
            <a:off x="8894652" y="2372098"/>
            <a:ext cx="2029125" cy="264814"/>
            <a:chOff x="7603934" y="2719427"/>
            <a:chExt cx="2029125" cy="264814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9C49D34C-2098-BCE5-8DC8-A81790D590E0}"/>
                </a:ext>
              </a:extLst>
            </p:cNvPr>
            <p:cNvSpPr/>
            <p:nvPr/>
          </p:nvSpPr>
          <p:spPr>
            <a:xfrm>
              <a:off x="7603934" y="2866067"/>
              <a:ext cx="1876442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ED9F563E-9148-2C9F-5838-70CC7A5A6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368" y="2788542"/>
              <a:ext cx="224691" cy="195699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2FC18F8D-F62B-11C5-7ABD-3A619CA14047}"/>
                </a:ext>
              </a:extLst>
            </p:cNvPr>
            <p:cNvSpPr txBox="1"/>
            <p:nvPr/>
          </p:nvSpPr>
          <p:spPr>
            <a:xfrm>
              <a:off x="7603934" y="2719427"/>
              <a:ext cx="180443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Tennet 380-kV-Einspeisung</a:t>
              </a: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1B81CD36-A9E4-5943-451A-3065E4AF308B}"/>
              </a:ext>
            </a:extLst>
          </p:cNvPr>
          <p:cNvGrpSpPr/>
          <p:nvPr/>
        </p:nvGrpSpPr>
        <p:grpSpPr>
          <a:xfrm>
            <a:off x="6888087" y="2679974"/>
            <a:ext cx="2006565" cy="264814"/>
            <a:chOff x="7770510" y="2719427"/>
            <a:chExt cx="2006565" cy="264814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0A6D4CC2-552E-BA69-17AB-80A0AC63B2F3}"/>
                </a:ext>
              </a:extLst>
            </p:cNvPr>
            <p:cNvSpPr/>
            <p:nvPr/>
          </p:nvSpPr>
          <p:spPr>
            <a:xfrm>
              <a:off x="7770510" y="2866068"/>
              <a:ext cx="1853881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ACA512CD-8126-DC1D-1300-A0ADEADA4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52384" y="2788542"/>
              <a:ext cx="224691" cy="195699"/>
            </a:xfrm>
            <a:prstGeom prst="rect">
              <a:avLst/>
            </a:prstGeom>
          </p:spPr>
        </p:pic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E0D3DF3B-7265-B53F-E1A3-8CE49FE2A9FA}"/>
                </a:ext>
              </a:extLst>
            </p:cNvPr>
            <p:cNvSpPr txBox="1"/>
            <p:nvPr/>
          </p:nvSpPr>
          <p:spPr>
            <a:xfrm>
              <a:off x="7914526" y="2719427"/>
              <a:ext cx="156584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Neubau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A050BD3C-42BA-0BCB-4866-FD6B0958A0C7}"/>
              </a:ext>
            </a:extLst>
          </p:cNvPr>
          <p:cNvGrpSpPr/>
          <p:nvPr/>
        </p:nvGrpSpPr>
        <p:grpSpPr>
          <a:xfrm>
            <a:off x="8378609" y="2987850"/>
            <a:ext cx="2046724" cy="264814"/>
            <a:chOff x="7811710" y="2719427"/>
            <a:chExt cx="2046724" cy="264814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BF4271E9-090C-1F07-988C-27670985FA0D}"/>
                </a:ext>
              </a:extLst>
            </p:cNvPr>
            <p:cNvSpPr/>
            <p:nvPr/>
          </p:nvSpPr>
          <p:spPr>
            <a:xfrm>
              <a:off x="7811710" y="2866067"/>
              <a:ext cx="1884689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F8013C69-BA05-13F8-B446-0617E0DA4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3743" y="2788542"/>
              <a:ext cx="224691" cy="195699"/>
            </a:xfrm>
            <a:prstGeom prst="rect">
              <a:avLst/>
            </a:prstGeom>
          </p:spPr>
        </p:pic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E8CD3303-920C-3D84-A6B6-35A2E6F443F1}"/>
                </a:ext>
              </a:extLst>
            </p:cNvPr>
            <p:cNvSpPr txBox="1"/>
            <p:nvPr/>
          </p:nvSpPr>
          <p:spPr>
            <a:xfrm>
              <a:off x="7905364" y="2719427"/>
              <a:ext cx="164701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Tennet 380-kV-Einspeisung</a:t>
              </a:r>
            </a:p>
          </p:txBody>
        </p:sp>
      </p:grpSp>
      <p:sp>
        <p:nvSpPr>
          <p:cNvPr id="107" name="Textfeld 106">
            <a:extLst>
              <a:ext uri="{FF2B5EF4-FFF2-40B4-BE49-F238E27FC236}">
                <a16:creationId xmlns:a16="http://schemas.microsoft.com/office/drawing/2014/main" id="{475B5346-274E-B748-8C34-DB8A3C4B4B97}"/>
              </a:ext>
            </a:extLst>
          </p:cNvPr>
          <p:cNvSpPr txBox="1"/>
          <p:nvPr/>
        </p:nvSpPr>
        <p:spPr bwMode="gray">
          <a:xfrm>
            <a:off x="550863" y="1350327"/>
            <a:ext cx="10203352" cy="56341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1113"/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Update</a:t>
            </a:r>
            <a:r>
              <a:rPr lang="de-DE" sz="1600" b="1" spc="12" dirty="0">
                <a:solidFill>
                  <a:srgbClr val="002C77"/>
                </a:solidFill>
                <a:latin typeface="ArialMT"/>
                <a:cs typeface="ArialMT"/>
              </a:rPr>
              <a:t> </a:t>
            </a:r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Net</a:t>
            </a:r>
            <a:r>
              <a:rPr lang="de-DE" sz="1600" b="1" spc="4" dirty="0">
                <a:solidFill>
                  <a:srgbClr val="002C77"/>
                </a:solidFill>
                <a:latin typeface="ArialMT"/>
                <a:cs typeface="ArialMT"/>
              </a:rPr>
              <a:t>z</a:t>
            </a:r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p</a:t>
            </a:r>
            <a:r>
              <a:rPr lang="de-DE" sz="1600" b="1" spc="4" dirty="0">
                <a:solidFill>
                  <a:srgbClr val="002C77"/>
                </a:solidFill>
                <a:latin typeface="ArialMT"/>
                <a:cs typeface="ArialMT"/>
              </a:rPr>
              <a:t>l</a:t>
            </a:r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anung</a:t>
            </a:r>
            <a:r>
              <a:rPr lang="de-DE" sz="1600" b="1" spc="7" dirty="0">
                <a:solidFill>
                  <a:srgbClr val="002C77"/>
                </a:solidFill>
                <a:latin typeface="ArialMT"/>
                <a:cs typeface="ArialMT"/>
              </a:rPr>
              <a:t>s</a:t>
            </a:r>
            <a:r>
              <a:rPr lang="de-DE" sz="1600" b="1" spc="4" dirty="0">
                <a:solidFill>
                  <a:srgbClr val="002C77"/>
                </a:solidFill>
                <a:latin typeface="ArialMT"/>
                <a:cs typeface="ArialMT"/>
              </a:rPr>
              <a:t>k</a:t>
            </a:r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onferen</a:t>
            </a:r>
            <a:r>
              <a:rPr lang="de-DE" sz="1600" b="1" spc="4" dirty="0">
                <a:solidFill>
                  <a:srgbClr val="002C77"/>
                </a:solidFill>
                <a:latin typeface="ArialMT"/>
                <a:cs typeface="ArialMT"/>
              </a:rPr>
              <a:t>z</a:t>
            </a:r>
            <a:r>
              <a:rPr lang="de-DE" sz="1600" b="1" spc="-11" dirty="0">
                <a:solidFill>
                  <a:srgbClr val="002C77"/>
                </a:solidFill>
                <a:latin typeface="ArialMT"/>
                <a:cs typeface="ArialMT"/>
              </a:rPr>
              <a:t> </a:t>
            </a:r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F</a:t>
            </a:r>
            <a:r>
              <a:rPr lang="de-DE" sz="1600" b="1" spc="-6" dirty="0">
                <a:solidFill>
                  <a:srgbClr val="002C77"/>
                </a:solidFill>
                <a:latin typeface="ArialMT"/>
                <a:cs typeface="ArialMT"/>
              </a:rPr>
              <a:t>r</a:t>
            </a:r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üh</a:t>
            </a:r>
            <a:r>
              <a:rPr lang="de-DE" sz="1600" b="1" spc="4" dirty="0">
                <a:solidFill>
                  <a:srgbClr val="002C77"/>
                </a:solidFill>
                <a:latin typeface="ArialMT"/>
                <a:cs typeface="ArialMT"/>
              </a:rPr>
              <a:t>j</a:t>
            </a:r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ahr</a:t>
            </a:r>
            <a:r>
              <a:rPr lang="de-DE" sz="1600" b="1" spc="7" dirty="0">
                <a:solidFill>
                  <a:srgbClr val="002C77"/>
                </a:solidFill>
                <a:latin typeface="ArialMT"/>
                <a:cs typeface="ArialMT"/>
              </a:rPr>
              <a:t> </a:t>
            </a:r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2026</a:t>
            </a:r>
          </a:p>
          <a:p>
            <a:pPr marL="11113">
              <a:lnSpc>
                <a:spcPts val="2364"/>
              </a:lnSpc>
              <a:tabLst>
                <a:tab pos="1812925" algn="l"/>
                <a:tab pos="4891088" algn="l"/>
              </a:tabLst>
            </a:pPr>
            <a:r>
              <a:rPr lang="de-DE" sz="1400" spc="-2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U</a:t>
            </a:r>
            <a:r>
              <a:rPr lang="de-DE" sz="1400" spc="19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W</a:t>
            </a:r>
            <a:r>
              <a:rPr lang="de-DE" sz="1400" spc="-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-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U</a:t>
            </a:r>
            <a:r>
              <a:rPr lang="de-DE" sz="1400" spc="-5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s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p</a:t>
            </a:r>
            <a:r>
              <a:rPr lang="de-DE" sz="1400" spc="-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ann</a:t>
            </a:r>
            <a:r>
              <a:rPr lang="de-DE" sz="1400" spc="-14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w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rk, k</a:t>
            </a:r>
            <a:r>
              <a:rPr lang="de-DE" sz="1400" spc="5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o</a:t>
            </a:r>
            <a:r>
              <a:rPr lang="de-DE" sz="1400" spc="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m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p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l</a:t>
            </a:r>
            <a:r>
              <a:rPr lang="de-DE" sz="1400" spc="1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.</a:t>
            </a:r>
            <a:r>
              <a:rPr lang="de-DE" sz="1400" spc="-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-</a:t>
            </a:r>
            <a:r>
              <a:rPr lang="de-DE" sz="1400" spc="-21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 </a:t>
            </a:r>
            <a:r>
              <a:rPr lang="de-DE" sz="1400" spc="2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rn</a:t>
            </a:r>
            <a:r>
              <a:rPr lang="de-DE" sz="1400" spc="4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ue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ru</a:t>
            </a:r>
            <a:r>
              <a:rPr lang="de-DE" sz="1400" spc="-5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n</a:t>
            </a:r>
            <a:r>
              <a:rPr lang="de-DE" sz="1400" spc="-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g</a:t>
            </a:r>
            <a:r>
              <a:rPr lang="de-DE" sz="1400" spc="-3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 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l</a:t>
            </a:r>
            <a:r>
              <a:rPr lang="de-DE" sz="1400" spc="-4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l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r</a:t>
            </a:r>
            <a:r>
              <a:rPr lang="de-DE" sz="1400" spc="-1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 </a:t>
            </a:r>
            <a:r>
              <a:rPr lang="de-DE" sz="1400" spc="2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K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o</a:t>
            </a:r>
            <a:r>
              <a:rPr lang="de-DE" sz="1400" spc="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m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p</a:t>
            </a:r>
            <a:r>
              <a:rPr lang="de-DE" sz="1400" spc="-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o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n</a:t>
            </a:r>
            <a:r>
              <a:rPr lang="de-DE" sz="1400" spc="-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t</a:t>
            </a:r>
            <a:r>
              <a:rPr lang="de-DE" sz="1400" spc="-4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400" spc="-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, </a:t>
            </a:r>
            <a:r>
              <a:rPr lang="de-DE" sz="1400" spc="-76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L</a:t>
            </a:r>
            <a:r>
              <a:rPr lang="de-DE" sz="1400" spc="-29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T</a:t>
            </a:r>
            <a:r>
              <a:rPr lang="de-DE" sz="1400" spc="-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-</a:t>
            </a:r>
            <a:r>
              <a:rPr lang="de-DE" sz="1400" spc="2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rn</a:t>
            </a:r>
            <a:r>
              <a:rPr lang="de-DE" sz="1400" spc="-5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400" spc="-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u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r</a:t>
            </a:r>
            <a:r>
              <a:rPr lang="de-DE" sz="1400" spc="-1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u</a:t>
            </a:r>
            <a:r>
              <a:rPr lang="de-DE" sz="1400" spc="-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ng</a:t>
            </a:r>
            <a:r>
              <a:rPr lang="de-DE" sz="1400" spc="-21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 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Le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itt</a:t>
            </a:r>
            <a:r>
              <a:rPr lang="de-DE" sz="1400" spc="6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c</a:t>
            </a:r>
            <a:r>
              <a:rPr lang="de-DE" sz="1400" spc="3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h</a:t>
            </a:r>
            <a:r>
              <a:rPr lang="de-DE" sz="1400" spc="-7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ik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FF32CB4-6DF7-1AB1-51D0-6C157DF2C6C7}"/>
              </a:ext>
            </a:extLst>
          </p:cNvPr>
          <p:cNvGrpSpPr/>
          <p:nvPr/>
        </p:nvGrpSpPr>
        <p:grpSpPr>
          <a:xfrm>
            <a:off x="6888087" y="3295726"/>
            <a:ext cx="2006565" cy="264814"/>
            <a:chOff x="7770510" y="2719427"/>
            <a:chExt cx="2006565" cy="264814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D0029C55-1F89-E994-3970-D30979CC69F0}"/>
                </a:ext>
              </a:extLst>
            </p:cNvPr>
            <p:cNvSpPr/>
            <p:nvPr/>
          </p:nvSpPr>
          <p:spPr>
            <a:xfrm>
              <a:off x="7770510" y="2866068"/>
              <a:ext cx="1853881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B404EFD2-052E-BB48-1279-095B8621A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52384" y="2788542"/>
              <a:ext cx="224691" cy="195699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3ABD71BF-4E11-A98F-812B-FA0FB70DB1D6}"/>
                </a:ext>
              </a:extLst>
            </p:cNvPr>
            <p:cNvSpPr txBox="1"/>
            <p:nvPr/>
          </p:nvSpPr>
          <p:spPr>
            <a:xfrm>
              <a:off x="7914526" y="2719427"/>
              <a:ext cx="156584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Neubau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0660D4E-024F-2C0D-8664-5E25CBA10D81}"/>
              </a:ext>
            </a:extLst>
          </p:cNvPr>
          <p:cNvGrpSpPr/>
          <p:nvPr/>
        </p:nvGrpSpPr>
        <p:grpSpPr>
          <a:xfrm>
            <a:off x="7375767" y="3603602"/>
            <a:ext cx="2006565" cy="264814"/>
            <a:chOff x="7770510" y="2719427"/>
            <a:chExt cx="2006565" cy="264814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CCA755CA-3E7A-134A-94F1-BB5A1520D977}"/>
                </a:ext>
              </a:extLst>
            </p:cNvPr>
            <p:cNvSpPr/>
            <p:nvPr/>
          </p:nvSpPr>
          <p:spPr>
            <a:xfrm>
              <a:off x="7770510" y="2866068"/>
              <a:ext cx="1853881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4E066C89-A9AF-97A3-1BE5-5FF9A1F69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52384" y="2788542"/>
              <a:ext cx="224691" cy="195699"/>
            </a:xfrm>
            <a:prstGeom prst="rect">
              <a:avLst/>
            </a:prstGeom>
          </p:spPr>
        </p:pic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572D5D53-6D01-795F-F4CA-20EB05C81465}"/>
                </a:ext>
              </a:extLst>
            </p:cNvPr>
            <p:cNvSpPr txBox="1"/>
            <p:nvPr/>
          </p:nvSpPr>
          <p:spPr>
            <a:xfrm>
              <a:off x="7914526" y="2719427"/>
              <a:ext cx="156584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Neubau</a:t>
              </a: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A89C5233-3BB4-A194-5782-87AD7A4A936C}"/>
              </a:ext>
            </a:extLst>
          </p:cNvPr>
          <p:cNvGrpSpPr/>
          <p:nvPr/>
        </p:nvGrpSpPr>
        <p:grpSpPr>
          <a:xfrm>
            <a:off x="7375767" y="3911478"/>
            <a:ext cx="2006565" cy="264814"/>
            <a:chOff x="7770510" y="2719427"/>
            <a:chExt cx="2006565" cy="264814"/>
          </a:xfrm>
        </p:grpSpPr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7706A55C-F82B-2743-F2A7-05EBB7FA7C39}"/>
                </a:ext>
              </a:extLst>
            </p:cNvPr>
            <p:cNvSpPr/>
            <p:nvPr/>
          </p:nvSpPr>
          <p:spPr>
            <a:xfrm>
              <a:off x="7770510" y="2866068"/>
              <a:ext cx="1853881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7808108E-B5F9-BC0C-4A4A-A4EA64A51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52384" y="2788542"/>
              <a:ext cx="224691" cy="195699"/>
            </a:xfrm>
            <a:prstGeom prst="rect">
              <a:avLst/>
            </a:prstGeom>
          </p:spPr>
        </p:pic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DF6AF9ED-902A-F99F-5BF3-68DBFAEAA718}"/>
                </a:ext>
              </a:extLst>
            </p:cNvPr>
            <p:cNvSpPr txBox="1"/>
            <p:nvPr/>
          </p:nvSpPr>
          <p:spPr>
            <a:xfrm>
              <a:off x="7914526" y="2719427"/>
              <a:ext cx="156584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Neubau</a:t>
              </a:r>
            </a:p>
          </p:txBody>
        </p:sp>
      </p:grp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16AEF0B3-6F31-B96C-7DC3-925998A396D3}"/>
              </a:ext>
            </a:extLst>
          </p:cNvPr>
          <p:cNvGrpSpPr/>
          <p:nvPr/>
        </p:nvGrpSpPr>
        <p:grpSpPr>
          <a:xfrm>
            <a:off x="6888087" y="4219354"/>
            <a:ext cx="2006565" cy="264814"/>
            <a:chOff x="7770510" y="2719427"/>
            <a:chExt cx="2006565" cy="264814"/>
          </a:xfrm>
        </p:grpSpPr>
        <p:sp>
          <p:nvSpPr>
            <p:cNvPr id="109" name="Rechteck 108">
              <a:extLst>
                <a:ext uri="{FF2B5EF4-FFF2-40B4-BE49-F238E27FC236}">
                  <a16:creationId xmlns:a16="http://schemas.microsoft.com/office/drawing/2014/main" id="{F157FEF7-8494-C346-F67E-99362B2EBADD}"/>
                </a:ext>
              </a:extLst>
            </p:cNvPr>
            <p:cNvSpPr/>
            <p:nvPr/>
          </p:nvSpPr>
          <p:spPr>
            <a:xfrm>
              <a:off x="7770510" y="2866068"/>
              <a:ext cx="1853881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A0CDE778-4DD5-8931-FAB5-0D4855C71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52384" y="2788542"/>
              <a:ext cx="224691" cy="195699"/>
            </a:xfrm>
            <a:prstGeom prst="rect">
              <a:avLst/>
            </a:prstGeom>
          </p:spPr>
        </p:pic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697956DE-B3D9-39AF-DFDA-539DEFC085B4}"/>
                </a:ext>
              </a:extLst>
            </p:cNvPr>
            <p:cNvSpPr txBox="1"/>
            <p:nvPr/>
          </p:nvSpPr>
          <p:spPr>
            <a:xfrm>
              <a:off x="7914526" y="2719427"/>
              <a:ext cx="156584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Neubau</a:t>
              </a:r>
            </a:p>
          </p:txBody>
        </p:sp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9CC60460-C18E-0325-D829-8B6E040F55C6}"/>
              </a:ext>
            </a:extLst>
          </p:cNvPr>
          <p:cNvGrpSpPr/>
          <p:nvPr/>
        </p:nvGrpSpPr>
        <p:grpSpPr>
          <a:xfrm>
            <a:off x="7887558" y="4527230"/>
            <a:ext cx="2006565" cy="264814"/>
            <a:chOff x="7770510" y="2719427"/>
            <a:chExt cx="2006565" cy="264814"/>
          </a:xfrm>
        </p:grpSpPr>
        <p:sp>
          <p:nvSpPr>
            <p:cNvPr id="113" name="Rechteck 112">
              <a:extLst>
                <a:ext uri="{FF2B5EF4-FFF2-40B4-BE49-F238E27FC236}">
                  <a16:creationId xmlns:a16="http://schemas.microsoft.com/office/drawing/2014/main" id="{9201B1EA-645A-3F27-643E-0C95BC8B4C33}"/>
                </a:ext>
              </a:extLst>
            </p:cNvPr>
            <p:cNvSpPr/>
            <p:nvPr/>
          </p:nvSpPr>
          <p:spPr>
            <a:xfrm>
              <a:off x="7770510" y="2866068"/>
              <a:ext cx="1853881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14" name="Grafik 113">
              <a:extLst>
                <a:ext uri="{FF2B5EF4-FFF2-40B4-BE49-F238E27FC236}">
                  <a16:creationId xmlns:a16="http://schemas.microsoft.com/office/drawing/2014/main" id="{510CAD5E-C688-5773-D06E-DD1E746D9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52384" y="2788542"/>
              <a:ext cx="224691" cy="195699"/>
            </a:xfrm>
            <a:prstGeom prst="rect">
              <a:avLst/>
            </a:prstGeom>
          </p:spPr>
        </p:pic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FD8FB1FD-6843-E0F4-E646-E59F93BE30AC}"/>
                </a:ext>
              </a:extLst>
            </p:cNvPr>
            <p:cNvSpPr txBox="1"/>
            <p:nvPr/>
          </p:nvSpPr>
          <p:spPr>
            <a:xfrm>
              <a:off x="7914526" y="2719427"/>
              <a:ext cx="156584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Neubau</a:t>
              </a:r>
            </a:p>
          </p:txBody>
        </p:sp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252BB88F-0CB2-7FDB-AA1B-959E89E76922}"/>
              </a:ext>
            </a:extLst>
          </p:cNvPr>
          <p:cNvGrpSpPr/>
          <p:nvPr/>
        </p:nvGrpSpPr>
        <p:grpSpPr>
          <a:xfrm>
            <a:off x="8403864" y="4835106"/>
            <a:ext cx="2006565" cy="264814"/>
            <a:chOff x="7770510" y="2719427"/>
            <a:chExt cx="2006565" cy="264814"/>
          </a:xfrm>
        </p:grpSpPr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FC47217A-10BF-9D15-762A-A9ED66CB4E02}"/>
                </a:ext>
              </a:extLst>
            </p:cNvPr>
            <p:cNvSpPr/>
            <p:nvPr/>
          </p:nvSpPr>
          <p:spPr>
            <a:xfrm>
              <a:off x="7770510" y="2866068"/>
              <a:ext cx="1853881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18" name="Grafik 117">
              <a:extLst>
                <a:ext uri="{FF2B5EF4-FFF2-40B4-BE49-F238E27FC236}">
                  <a16:creationId xmlns:a16="http://schemas.microsoft.com/office/drawing/2014/main" id="{9218F379-E96E-6041-1820-DE6A9AD65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52384" y="2788542"/>
              <a:ext cx="224691" cy="195699"/>
            </a:xfrm>
            <a:prstGeom prst="rect">
              <a:avLst/>
            </a:prstGeom>
          </p:spPr>
        </p:pic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C8DB275A-B350-F7E0-46DD-99EC3D1AC395}"/>
                </a:ext>
              </a:extLst>
            </p:cNvPr>
            <p:cNvSpPr txBox="1"/>
            <p:nvPr/>
          </p:nvSpPr>
          <p:spPr>
            <a:xfrm>
              <a:off x="7914526" y="2719427"/>
              <a:ext cx="156584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Neubau</a:t>
              </a:r>
            </a:p>
          </p:txBody>
        </p:sp>
      </p:grp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A2563609-C6F1-F9BE-8BF7-C4130E30E07A}"/>
              </a:ext>
            </a:extLst>
          </p:cNvPr>
          <p:cNvGrpSpPr/>
          <p:nvPr/>
        </p:nvGrpSpPr>
        <p:grpSpPr>
          <a:xfrm>
            <a:off x="7375767" y="5142982"/>
            <a:ext cx="2006565" cy="264814"/>
            <a:chOff x="7770510" y="2719427"/>
            <a:chExt cx="2006565" cy="264814"/>
          </a:xfrm>
        </p:grpSpPr>
        <p:sp>
          <p:nvSpPr>
            <p:cNvPr id="121" name="Rechteck 120">
              <a:extLst>
                <a:ext uri="{FF2B5EF4-FFF2-40B4-BE49-F238E27FC236}">
                  <a16:creationId xmlns:a16="http://schemas.microsoft.com/office/drawing/2014/main" id="{E602100F-E0BC-1C3F-2504-4354B045B93D}"/>
                </a:ext>
              </a:extLst>
            </p:cNvPr>
            <p:cNvSpPr/>
            <p:nvPr/>
          </p:nvSpPr>
          <p:spPr>
            <a:xfrm>
              <a:off x="7770510" y="2866068"/>
              <a:ext cx="1853881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913B3CC1-B3E3-D9A6-E604-75E632D58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52384" y="2788542"/>
              <a:ext cx="224691" cy="195699"/>
            </a:xfrm>
            <a:prstGeom prst="rect">
              <a:avLst/>
            </a:prstGeom>
          </p:spPr>
        </p:pic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B942E1A9-BA92-6689-8B4F-E5A275B0CD23}"/>
                </a:ext>
              </a:extLst>
            </p:cNvPr>
            <p:cNvSpPr txBox="1"/>
            <p:nvPr/>
          </p:nvSpPr>
          <p:spPr>
            <a:xfrm>
              <a:off x="7914526" y="2719427"/>
              <a:ext cx="156584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Neubau</a:t>
              </a:r>
            </a:p>
          </p:txBody>
        </p:sp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55638B84-5A1F-1ECC-4F30-1EF933914210}"/>
              </a:ext>
            </a:extLst>
          </p:cNvPr>
          <p:cNvGrpSpPr/>
          <p:nvPr/>
        </p:nvGrpSpPr>
        <p:grpSpPr>
          <a:xfrm>
            <a:off x="7375767" y="5450858"/>
            <a:ext cx="2006565" cy="264814"/>
            <a:chOff x="7770510" y="2719427"/>
            <a:chExt cx="2006565" cy="264814"/>
          </a:xfrm>
        </p:grpSpPr>
        <p:sp>
          <p:nvSpPr>
            <p:cNvPr id="125" name="Rechteck 124">
              <a:extLst>
                <a:ext uri="{FF2B5EF4-FFF2-40B4-BE49-F238E27FC236}">
                  <a16:creationId xmlns:a16="http://schemas.microsoft.com/office/drawing/2014/main" id="{72793AAF-AC57-0DA4-173B-C4DB0CAEB155}"/>
                </a:ext>
              </a:extLst>
            </p:cNvPr>
            <p:cNvSpPr/>
            <p:nvPr/>
          </p:nvSpPr>
          <p:spPr>
            <a:xfrm>
              <a:off x="7770510" y="2866068"/>
              <a:ext cx="1853881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26" name="Grafik 125">
              <a:extLst>
                <a:ext uri="{FF2B5EF4-FFF2-40B4-BE49-F238E27FC236}">
                  <a16:creationId xmlns:a16="http://schemas.microsoft.com/office/drawing/2014/main" id="{4AE5626E-7976-7D89-33C9-014AF7325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52384" y="2788542"/>
              <a:ext cx="224691" cy="195699"/>
            </a:xfrm>
            <a:prstGeom prst="rect">
              <a:avLst/>
            </a:prstGeom>
          </p:spPr>
        </p:pic>
        <p:sp>
          <p:nvSpPr>
            <p:cNvPr id="127" name="Textfeld 126">
              <a:extLst>
                <a:ext uri="{FF2B5EF4-FFF2-40B4-BE49-F238E27FC236}">
                  <a16:creationId xmlns:a16="http://schemas.microsoft.com/office/drawing/2014/main" id="{299B8617-D895-2880-0F64-5444FED4CCFE}"/>
                </a:ext>
              </a:extLst>
            </p:cNvPr>
            <p:cNvSpPr txBox="1"/>
            <p:nvPr/>
          </p:nvSpPr>
          <p:spPr>
            <a:xfrm>
              <a:off x="7914526" y="2719427"/>
              <a:ext cx="156584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Tennet 380-kV-Einspeisung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3E9BAB8E-184F-4921-2D9D-C20372234D4E}"/>
              </a:ext>
            </a:extLst>
          </p:cNvPr>
          <p:cNvGrpSpPr/>
          <p:nvPr/>
        </p:nvGrpSpPr>
        <p:grpSpPr>
          <a:xfrm>
            <a:off x="3073010" y="6173261"/>
            <a:ext cx="1529513" cy="264814"/>
            <a:chOff x="8103546" y="2719427"/>
            <a:chExt cx="1529513" cy="264814"/>
          </a:xfrm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2D678F74-A061-988B-E68B-D2A3D7B0EF41}"/>
                </a:ext>
              </a:extLst>
            </p:cNvPr>
            <p:cNvSpPr/>
            <p:nvPr/>
          </p:nvSpPr>
          <p:spPr>
            <a:xfrm>
              <a:off x="8103546" y="2866068"/>
              <a:ext cx="1376830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6A21378-3B60-D7B1-4D6B-50476F902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368" y="2788542"/>
              <a:ext cx="224691" cy="195699"/>
            </a:xfrm>
            <a:prstGeom prst="rect">
              <a:avLst/>
            </a:prstGeom>
          </p:spPr>
        </p:pic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B986AB15-EEB3-7224-E70F-AD6A814AB6FC}"/>
                </a:ext>
              </a:extLst>
            </p:cNvPr>
            <p:cNvSpPr txBox="1"/>
            <p:nvPr/>
          </p:nvSpPr>
          <p:spPr>
            <a:xfrm>
              <a:off x="8103546" y="2719427"/>
              <a:ext cx="128747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Zukünftige Planung</a:t>
              </a: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C85F031E-3F14-2591-C6F6-0C19FF1A9AAD}"/>
              </a:ext>
            </a:extLst>
          </p:cNvPr>
          <p:cNvGrpSpPr/>
          <p:nvPr/>
        </p:nvGrpSpPr>
        <p:grpSpPr>
          <a:xfrm>
            <a:off x="1366130" y="6173261"/>
            <a:ext cx="1529513" cy="264814"/>
            <a:chOff x="8103546" y="2719427"/>
            <a:chExt cx="1529513" cy="264814"/>
          </a:xfrm>
        </p:grpSpPr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21947FC8-0F74-6E18-CAF6-E0EC36EB7F71}"/>
                </a:ext>
              </a:extLst>
            </p:cNvPr>
            <p:cNvSpPr/>
            <p:nvPr/>
          </p:nvSpPr>
          <p:spPr>
            <a:xfrm>
              <a:off x="8103546" y="2866068"/>
              <a:ext cx="1376830" cy="72000"/>
            </a:xfrm>
            <a:prstGeom prst="rect">
              <a:avLst/>
            </a:prstGeom>
            <a:solidFill>
              <a:srgbClr val="002B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2355318F-705E-D584-7B1E-4E42B4A98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368" y="2788542"/>
              <a:ext cx="224691" cy="195699"/>
            </a:xfrm>
            <a:prstGeom prst="rect">
              <a:avLst/>
            </a:prstGeom>
          </p:spPr>
        </p:pic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4D46B670-A67E-8EE4-751C-F0FFB2527CDD}"/>
                </a:ext>
              </a:extLst>
            </p:cNvPr>
            <p:cNvSpPr txBox="1"/>
            <p:nvPr/>
          </p:nvSpPr>
          <p:spPr>
            <a:xfrm>
              <a:off x="8103546" y="2719427"/>
              <a:ext cx="128747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900" dirty="0"/>
                <a:t>Aktuelle Planung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4305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DECF218D-30B3-481F-693A-6A425A302A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5479" y="2081048"/>
            <a:ext cx="5616625" cy="367240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3175019-2E10-FF6E-91B8-0B60C7214CF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5298" r="36998"/>
          <a:stretch>
            <a:fillRect/>
          </a:stretch>
        </p:blipFill>
        <p:spPr>
          <a:xfrm>
            <a:off x="873965" y="2255045"/>
            <a:ext cx="6958692" cy="3901325"/>
          </a:xfrm>
          <a:prstGeom prst="rect">
            <a:avLst/>
          </a:prstGeom>
        </p:spPr>
      </p:pic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510B0D06-5139-C208-272E-22E2A18DD5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510B0D06-5139-C208-272E-22E2A18DD5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447D36B-D8E9-4911-9282-951F0D450C9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152637"/>
            <a:ext cx="9217025" cy="900100"/>
          </a:xfrm>
        </p:spPr>
        <p:txBody>
          <a:bodyPr vert="horz"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Lieferantendialog</a:t>
            </a:r>
            <a:br>
              <a:rPr lang="de-DE" dirty="0"/>
            </a:br>
            <a:r>
              <a:rPr lang="de-DE" dirty="0"/>
              <a:t>Strategieziel Stromnetz Frankfurt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560EE5-8642-4442-8EEE-CA5EB84E8F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550863" y="6417332"/>
            <a:ext cx="216545" cy="304143"/>
          </a:xfrm>
        </p:spPr>
        <p:txBody>
          <a:bodyPr/>
          <a:lstStyle/>
          <a:p>
            <a:fld id="{1BA22126-8FA2-480B-B7EE-061A86938C78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E889F9E-177D-70FB-A812-3B58FA57719C}"/>
              </a:ext>
            </a:extLst>
          </p:cNvPr>
          <p:cNvSpPr txBox="1">
            <a:spLocks/>
          </p:cNvSpPr>
          <p:nvPr/>
        </p:nvSpPr>
        <p:spPr bwMode="gray">
          <a:xfrm>
            <a:off x="550863" y="6479403"/>
            <a:ext cx="216545" cy="18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7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809A836-97E3-4CE2-BDD9-F985EF241C3B}" type="slidenum">
              <a:rPr lang="de-DE" smtClean="0"/>
              <a:pPr>
                <a:spcAft>
                  <a:spcPts val="600"/>
                </a:spcAft>
              </a:pPr>
              <a:t>18</a:t>
            </a:fld>
            <a:endParaRPr lang="de-DE"/>
          </a:p>
        </p:txBody>
      </p:sp>
      <p:sp>
        <p:nvSpPr>
          <p:cNvPr id="4" name="Textplatzhalter 1">
            <a:extLst>
              <a:ext uri="{FF2B5EF4-FFF2-40B4-BE49-F238E27FC236}">
                <a16:creationId xmlns:a16="http://schemas.microsoft.com/office/drawing/2014/main" id="{928ED83C-AB10-215F-65D5-7C72266E2345}"/>
              </a:ext>
            </a:extLst>
          </p:cNvPr>
          <p:cNvSpPr txBox="1">
            <a:spLocks/>
          </p:cNvSpPr>
          <p:nvPr/>
        </p:nvSpPr>
        <p:spPr>
          <a:xfrm>
            <a:off x="7701958" y="2492896"/>
            <a:ext cx="4028084" cy="3600400"/>
          </a:xfrm>
          <a:prstGeom prst="rect">
            <a:avLst/>
          </a:prstGeom>
          <a:noFill/>
        </p:spPr>
        <p:txBody>
          <a:bodyPr lIns="0"/>
          <a:lstStyle>
            <a:defPPr>
              <a:defRPr lang="de-DE"/>
            </a:defPPr>
            <a:lvl1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5575" lvl="1" indent="-155575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200" b="1" dirty="0"/>
              <a:t>Kalibrierung des Ausbaupfades ab 2030 unter Berücksichtigung folgender Parameter:</a:t>
            </a:r>
          </a:p>
          <a:p>
            <a:pPr marL="311150" lvl="2" indent="-146050">
              <a:lnSpc>
                <a:spcPct val="114000"/>
              </a:lnSpc>
              <a:spcAft>
                <a:spcPts val="600"/>
              </a:spcAft>
              <a:buFont typeface="Symbol" pitchFamily="2" charset="2"/>
              <a:buChar char="-"/>
            </a:pPr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Bürgerakzeptenz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 und Belastung durch Baustellen</a:t>
            </a:r>
          </a:p>
          <a:p>
            <a:pPr marL="311150" lvl="2" indent="-146050">
              <a:lnSpc>
                <a:spcPct val="114000"/>
              </a:lnSpc>
              <a:spcAft>
                <a:spcPts val="600"/>
              </a:spcAft>
              <a:buFont typeface="Symbol" pitchFamily="2" charset="2"/>
              <a:buChar char="-"/>
            </a:pP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Operative und technische Realisierbarkeit </a:t>
            </a:r>
            <a:br>
              <a:rPr lang="de-DE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(z.B. Genehmigungen, Ressourcenverfügbarkeit)</a:t>
            </a:r>
          </a:p>
          <a:p>
            <a:pPr marL="167150" indent="-146050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200" b="1" dirty="0"/>
              <a:t>Investitionen werden zur Reduktion verschoben</a:t>
            </a:r>
          </a:p>
          <a:p>
            <a:pPr marL="155575" lvl="1" indent="-155575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200" b="1" dirty="0">
                <a:solidFill>
                  <a:srgbClr val="002B76"/>
                </a:solidFill>
              </a:rPr>
              <a:t>Investitionskorridor bis 2040: 150 – 250 Mio. € p.a.</a:t>
            </a:r>
          </a:p>
          <a:p>
            <a:pPr marL="155575" lvl="1" indent="-155575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200" b="1" dirty="0">
                <a:solidFill>
                  <a:srgbClr val="002B76"/>
                </a:solidFill>
              </a:rPr>
              <a:t>Erwartbare Beeinträchtigung der Versorgungsaufgabe:</a:t>
            </a:r>
          </a:p>
          <a:p>
            <a:pPr marL="311150" lvl="2" indent="-146050">
              <a:lnSpc>
                <a:spcPct val="114000"/>
              </a:lnSpc>
              <a:spcAft>
                <a:spcPts val="600"/>
              </a:spcAft>
              <a:buFont typeface="Symbol" pitchFamily="2" charset="2"/>
              <a:buChar char="-"/>
            </a:pP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Anschlüsse: Begehren können vielfach nicht erfüllt werden (d.h. Rechenzentren, Klein- und Großwärmepumpen, Großverbraucher)</a:t>
            </a:r>
          </a:p>
          <a:p>
            <a:pPr marL="311150" lvl="2" indent="-146050">
              <a:lnSpc>
                <a:spcPct val="114000"/>
              </a:lnSpc>
              <a:spcAft>
                <a:spcPts val="600"/>
              </a:spcAft>
              <a:buFont typeface="Symbol" pitchFamily="2" charset="2"/>
              <a:buChar char="-"/>
            </a:pP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Netzqualität: Anstieg Schadenshäufigkeit und Ausfallrisiko</a:t>
            </a:r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43B713D4-C598-44DD-FCA1-834EA9DDA979}"/>
              </a:ext>
            </a:extLst>
          </p:cNvPr>
          <p:cNvSpPr txBox="1">
            <a:spLocks/>
          </p:cNvSpPr>
          <p:nvPr/>
        </p:nvSpPr>
        <p:spPr>
          <a:xfrm>
            <a:off x="550863" y="1647010"/>
            <a:ext cx="2711736" cy="556318"/>
          </a:xfrm>
          <a:prstGeom prst="rect">
            <a:avLst/>
          </a:prstGeom>
          <a:noFill/>
        </p:spPr>
        <p:txBody>
          <a:bodyPr lIns="0"/>
          <a:lstStyle>
            <a:defPPr>
              <a:defRPr lang="de-DE"/>
            </a:defPPr>
            <a:lvl1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14000"/>
              </a:lnSpc>
              <a:spcAft>
                <a:spcPts val="300"/>
              </a:spcAft>
              <a:buNone/>
            </a:pPr>
            <a:r>
              <a:rPr lang="de-DE" sz="1400" b="1" dirty="0"/>
              <a:t>Stromnetz Investitionskorridor </a:t>
            </a:r>
            <a:br>
              <a:rPr lang="de-DE" sz="1400" b="1" dirty="0"/>
            </a:br>
            <a:r>
              <a:rPr lang="de-DE" sz="1400" dirty="0"/>
              <a:t>in Höhe von 150 – 250 Mio.€ p.a.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id="{E8EAD2FD-63FC-A4E6-3D6B-DD346E21A65F}"/>
              </a:ext>
            </a:extLst>
          </p:cNvPr>
          <p:cNvSpPr txBox="1">
            <a:spLocks/>
          </p:cNvSpPr>
          <p:nvPr/>
        </p:nvSpPr>
        <p:spPr>
          <a:xfrm>
            <a:off x="2164592" y="2842829"/>
            <a:ext cx="1296220" cy="695467"/>
          </a:xfrm>
          <a:prstGeom prst="rect">
            <a:avLst/>
          </a:prstGeom>
          <a:noFill/>
        </p:spPr>
        <p:txBody>
          <a:bodyPr lIns="0"/>
          <a:lstStyle>
            <a:defPPr>
              <a:defRPr lang="de-DE"/>
            </a:defPPr>
            <a:lvl1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14000"/>
              </a:lnSpc>
              <a:spcAft>
                <a:spcPts val="300"/>
              </a:spcAft>
              <a:buNone/>
            </a:pPr>
            <a:r>
              <a:rPr lang="de-DE" sz="1050" b="1" dirty="0">
                <a:solidFill>
                  <a:schemeClr val="bg1">
                    <a:lumMod val="50000"/>
                  </a:schemeClr>
                </a:solidFill>
              </a:rPr>
              <a:t>Ausbaupfad</a:t>
            </a:r>
            <a:r>
              <a:rPr lang="de-DE" sz="1050" b="1" baseline="30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de-DE" sz="105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50" dirty="0">
                <a:solidFill>
                  <a:schemeClr val="bg1">
                    <a:lumMod val="50000"/>
                  </a:schemeClr>
                </a:solidFill>
              </a:rPr>
              <a:t>aus netztechnischen Anforderungen</a:t>
            </a:r>
          </a:p>
        </p:txBody>
      </p:sp>
      <p:sp>
        <p:nvSpPr>
          <p:cNvPr id="8" name="Textplatzhalter 1">
            <a:extLst>
              <a:ext uri="{FF2B5EF4-FFF2-40B4-BE49-F238E27FC236}">
                <a16:creationId xmlns:a16="http://schemas.microsoft.com/office/drawing/2014/main" id="{1B658CBA-1006-3A02-82A2-566B47A8D24D}"/>
              </a:ext>
            </a:extLst>
          </p:cNvPr>
          <p:cNvSpPr txBox="1">
            <a:spLocks/>
          </p:cNvSpPr>
          <p:nvPr/>
        </p:nvSpPr>
        <p:spPr>
          <a:xfrm>
            <a:off x="1634260" y="5169952"/>
            <a:ext cx="2358430" cy="695467"/>
          </a:xfrm>
          <a:prstGeom prst="rect">
            <a:avLst/>
          </a:prstGeom>
          <a:noFill/>
        </p:spPr>
        <p:txBody>
          <a:bodyPr lIns="0"/>
          <a:lstStyle>
            <a:defPPr>
              <a:defRPr lang="de-DE"/>
            </a:defPPr>
            <a:lvl1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14000"/>
              </a:lnSpc>
              <a:spcAft>
                <a:spcPts val="300"/>
              </a:spcAft>
              <a:buNone/>
            </a:pPr>
            <a:r>
              <a:rPr lang="de-DE" sz="1050" b="1" dirty="0">
                <a:solidFill>
                  <a:schemeClr val="bg1">
                    <a:lumMod val="50000"/>
                  </a:schemeClr>
                </a:solidFill>
              </a:rPr>
              <a:t>Investitionen 2019: 52 Mio. €</a:t>
            </a:r>
          </a:p>
          <a:p>
            <a:pPr marL="0" lvl="1" indent="0">
              <a:lnSpc>
                <a:spcPct val="114000"/>
              </a:lnSpc>
              <a:spcAft>
                <a:spcPts val="300"/>
              </a:spcAft>
              <a:buNone/>
            </a:pPr>
            <a:r>
              <a:rPr lang="de-DE" sz="1050" b="1" dirty="0">
                <a:solidFill>
                  <a:schemeClr val="bg1">
                    <a:lumMod val="50000"/>
                  </a:schemeClr>
                </a:solidFill>
              </a:rPr>
              <a:t>Investitionen 2024: 133 Mio. €</a:t>
            </a:r>
            <a:endParaRPr lang="de-DE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platzhalter 1">
            <a:extLst>
              <a:ext uri="{FF2B5EF4-FFF2-40B4-BE49-F238E27FC236}">
                <a16:creationId xmlns:a16="http://schemas.microsoft.com/office/drawing/2014/main" id="{F9F7C05B-ECDF-CBAA-BA8D-1F3B1626FE01}"/>
              </a:ext>
            </a:extLst>
          </p:cNvPr>
          <p:cNvSpPr txBox="1">
            <a:spLocks/>
          </p:cNvSpPr>
          <p:nvPr/>
        </p:nvSpPr>
        <p:spPr>
          <a:xfrm>
            <a:off x="3387861" y="2739394"/>
            <a:ext cx="1800201" cy="695467"/>
          </a:xfrm>
          <a:prstGeom prst="rect">
            <a:avLst/>
          </a:prstGeom>
          <a:noFill/>
        </p:spPr>
        <p:txBody>
          <a:bodyPr lIns="0"/>
          <a:lstStyle>
            <a:defPPr>
              <a:defRPr lang="de-DE"/>
            </a:defPPr>
            <a:lvl1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lnSpc>
                <a:spcPct val="100000"/>
              </a:lnSpc>
              <a:spcAft>
                <a:spcPts val="300"/>
              </a:spcAft>
              <a:buNone/>
            </a:pPr>
            <a:r>
              <a:rPr lang="de-DE" sz="900" dirty="0" err="1">
                <a:solidFill>
                  <a:schemeClr val="accent5"/>
                </a:solidFill>
              </a:rPr>
              <a:t>Peakjahre</a:t>
            </a:r>
            <a:r>
              <a:rPr lang="de-DE" sz="900" dirty="0">
                <a:solidFill>
                  <a:schemeClr val="accent5"/>
                </a:solidFill>
              </a:rPr>
              <a:t> ab 2030 sind aus verschiedenen Gründen </a:t>
            </a:r>
            <a:br>
              <a:rPr lang="de-DE" sz="900" dirty="0">
                <a:solidFill>
                  <a:schemeClr val="accent5"/>
                </a:solidFill>
              </a:rPr>
            </a:br>
            <a:r>
              <a:rPr lang="de-DE" sz="900" dirty="0">
                <a:solidFill>
                  <a:schemeClr val="accent5"/>
                </a:solidFill>
              </a:rPr>
              <a:t>nicht realistisch </a:t>
            </a:r>
            <a:br>
              <a:rPr lang="de-DE" sz="900" dirty="0">
                <a:solidFill>
                  <a:schemeClr val="accent5"/>
                </a:solidFill>
              </a:rPr>
            </a:br>
            <a:r>
              <a:rPr lang="de-DE" sz="900" dirty="0">
                <a:solidFill>
                  <a:schemeClr val="accent5"/>
                </a:solidFill>
              </a:rPr>
              <a:t>darstellbar</a:t>
            </a:r>
          </a:p>
        </p:txBody>
      </p:sp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A2219CA6-06DF-1358-A0AB-D0808A45C31A}"/>
              </a:ext>
            </a:extLst>
          </p:cNvPr>
          <p:cNvSpPr txBox="1">
            <a:spLocks/>
          </p:cNvSpPr>
          <p:nvPr/>
        </p:nvSpPr>
        <p:spPr>
          <a:xfrm>
            <a:off x="4230314" y="4139939"/>
            <a:ext cx="1800201" cy="245366"/>
          </a:xfrm>
          <a:prstGeom prst="rect">
            <a:avLst/>
          </a:prstGeom>
          <a:noFill/>
        </p:spPr>
        <p:txBody>
          <a:bodyPr lIns="0"/>
          <a:lstStyle>
            <a:defPPr>
              <a:defRPr lang="de-DE"/>
            </a:defPPr>
            <a:lvl1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14000"/>
              </a:lnSpc>
              <a:spcAft>
                <a:spcPts val="300"/>
              </a:spcAft>
              <a:buNone/>
            </a:pPr>
            <a:r>
              <a:rPr lang="de-DE" sz="1050" b="1" dirty="0">
                <a:solidFill>
                  <a:srgbClr val="002B76"/>
                </a:solidFill>
              </a:rPr>
              <a:t>Investitionskorridor</a:t>
            </a:r>
            <a:endParaRPr lang="de-DE" sz="1050" dirty="0">
              <a:solidFill>
                <a:srgbClr val="002B76"/>
              </a:solidFill>
            </a:endParaRPr>
          </a:p>
        </p:txBody>
      </p: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2127E199-6370-9660-902C-70AC7BE181D7}"/>
              </a:ext>
            </a:extLst>
          </p:cNvPr>
          <p:cNvCxnSpPr>
            <a:cxnSpLocks/>
          </p:cNvCxnSpPr>
          <p:nvPr/>
        </p:nvCxnSpPr>
        <p:spPr>
          <a:xfrm>
            <a:off x="2164592" y="3434861"/>
            <a:ext cx="12962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104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5150DB4-3C91-203F-B70B-81222ECD1E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85" r="22797"/>
          <a:stretch>
            <a:fillRect/>
          </a:stretch>
        </p:blipFill>
        <p:spPr>
          <a:xfrm>
            <a:off x="0" y="3033447"/>
            <a:ext cx="12192000" cy="3157249"/>
          </a:xfrm>
          <a:prstGeom prst="rect">
            <a:avLst/>
          </a:prstGeom>
        </p:spPr>
      </p:pic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510B0D06-5139-C208-272E-22E2A18DD5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510B0D06-5139-C208-272E-22E2A18DD5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447D36B-D8E9-4911-9282-951F0D450C9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152637"/>
            <a:ext cx="10675226" cy="900100"/>
          </a:xfrm>
        </p:spPr>
        <p:txBody>
          <a:bodyPr vert="horz"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Lieferantendialog</a:t>
            </a:r>
            <a:br>
              <a:rPr lang="de-DE" dirty="0"/>
            </a:br>
            <a:r>
              <a:rPr lang="de-DE" dirty="0"/>
              <a:t>Hochbau – Leistungsumfang und Herausforderungen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560EE5-8642-4442-8EEE-CA5EB84E8F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550863" y="6417332"/>
            <a:ext cx="216545" cy="304143"/>
          </a:xfrm>
        </p:spPr>
        <p:txBody>
          <a:bodyPr/>
          <a:lstStyle/>
          <a:p>
            <a:fld id="{1BA22126-8FA2-480B-B7EE-061A86938C78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E889F9E-177D-70FB-A812-3B58FA57719C}"/>
              </a:ext>
            </a:extLst>
          </p:cNvPr>
          <p:cNvSpPr txBox="1">
            <a:spLocks/>
          </p:cNvSpPr>
          <p:nvPr/>
        </p:nvSpPr>
        <p:spPr bwMode="gray">
          <a:xfrm>
            <a:off x="550863" y="6479403"/>
            <a:ext cx="216545" cy="18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7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809A836-97E3-4CE2-BDD9-F985EF241C3B}" type="slidenum">
              <a:rPr lang="de-DE" smtClean="0"/>
              <a:pPr>
                <a:spcAft>
                  <a:spcPts val="600"/>
                </a:spcAft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316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8EBE04B-DE40-C8C7-38C3-D6E5D9965C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67" r="10296" b="4933"/>
          <a:stretch>
            <a:fillRect/>
          </a:stretch>
        </p:blipFill>
        <p:spPr>
          <a:xfrm>
            <a:off x="0" y="502920"/>
            <a:ext cx="12192000" cy="6016751"/>
          </a:xfrm>
          <a:prstGeom prst="rect">
            <a:avLst/>
          </a:prstGeom>
        </p:spPr>
      </p:pic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510B0D06-5139-C208-272E-22E2A18DD5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510B0D06-5139-C208-272E-22E2A18DD5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447D36B-D8E9-4911-9282-951F0D450C9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152637"/>
            <a:ext cx="9217025" cy="900100"/>
          </a:xfrm>
        </p:spPr>
        <p:txBody>
          <a:bodyPr vert="horz"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Lieferantendialog</a:t>
            </a:r>
            <a:br>
              <a:rPr lang="de-DE" dirty="0"/>
            </a:br>
            <a:r>
              <a:rPr lang="de-DE" dirty="0"/>
              <a:t>Unsere Referenten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560EE5-8642-4442-8EEE-CA5EB84E8F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550863" y="6417332"/>
            <a:ext cx="216545" cy="304143"/>
          </a:xfrm>
        </p:spPr>
        <p:txBody>
          <a:bodyPr/>
          <a:lstStyle/>
          <a:p>
            <a:fld id="{1BA22126-8FA2-480B-B7EE-061A86938C7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E889F9E-177D-70FB-A812-3B58FA57719C}"/>
              </a:ext>
            </a:extLst>
          </p:cNvPr>
          <p:cNvSpPr txBox="1">
            <a:spLocks/>
          </p:cNvSpPr>
          <p:nvPr/>
        </p:nvSpPr>
        <p:spPr bwMode="gray">
          <a:xfrm>
            <a:off x="550863" y="6479403"/>
            <a:ext cx="216545" cy="18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7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809A836-97E3-4CE2-BDD9-F985EF241C3B}" type="slidenum">
              <a:rPr lang="de-DE" smtClean="0"/>
              <a:pPr>
                <a:spcAft>
                  <a:spcPts val="600"/>
                </a:spcAft>
              </a:pPr>
              <a:t>2</a:t>
            </a:fld>
            <a:endParaRPr lang="de-DE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AE52DBE-DCE1-06C1-D536-3717530C7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680" y="3007289"/>
            <a:ext cx="252028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b="1" dirty="0">
                <a:solidFill>
                  <a:srgbClr val="002B76"/>
                </a:solidFill>
              </a:rPr>
              <a:t>Christoffer Hagner </a:t>
            </a:r>
            <a:r>
              <a:rPr lang="de-DE" sz="1400" dirty="0"/>
              <a:t>Zentraleinkauf, Abteilungsleiter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119C28-5E65-A8FE-C78F-72C082FEAE65}"/>
              </a:ext>
            </a:extLst>
          </p:cNvPr>
          <p:cNvSpPr/>
          <p:nvPr/>
        </p:nvSpPr>
        <p:spPr>
          <a:xfrm>
            <a:off x="8580485" y="1656440"/>
            <a:ext cx="1260000" cy="12600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EC185C1-D89C-B240-2D59-8EE72F3A69A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14547" y="1565591"/>
            <a:ext cx="1260000" cy="1260000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CC9EC7BF-AE5C-444B-4D5A-0AB05865FE5E}"/>
              </a:ext>
            </a:extLst>
          </p:cNvPr>
          <p:cNvGrpSpPr/>
          <p:nvPr/>
        </p:nvGrpSpPr>
        <p:grpSpPr>
          <a:xfrm>
            <a:off x="6432663" y="2042644"/>
            <a:ext cx="1425938" cy="1350849"/>
            <a:chOff x="9890502" y="1749650"/>
            <a:chExt cx="1425938" cy="135084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FC2D4DD-97A5-2D4B-88BD-126519473BFA}"/>
                </a:ext>
              </a:extLst>
            </p:cNvPr>
            <p:cNvSpPr/>
            <p:nvPr/>
          </p:nvSpPr>
          <p:spPr>
            <a:xfrm>
              <a:off x="10056440" y="1840499"/>
              <a:ext cx="1260000" cy="1260000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48D031CF-B637-EAC3-219F-70BD3D82D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890502" y="1749650"/>
              <a:ext cx="1260000" cy="1260000"/>
            </a:xfrm>
            <a:prstGeom prst="ellipse">
              <a:avLst/>
            </a:prstGeom>
            <a:ln>
              <a:noFill/>
            </a:ln>
            <a:effectLst>
              <a:softEdge rad="0"/>
            </a:effectLst>
          </p:spPr>
        </p:pic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D7C3905-1935-2350-C4A3-2667830811FA}"/>
              </a:ext>
            </a:extLst>
          </p:cNvPr>
          <p:cNvGrpSpPr/>
          <p:nvPr/>
        </p:nvGrpSpPr>
        <p:grpSpPr>
          <a:xfrm>
            <a:off x="4450779" y="1565591"/>
            <a:ext cx="1425938" cy="1350849"/>
            <a:chOff x="7579789" y="1749650"/>
            <a:chExt cx="1425938" cy="135084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286CEEA-3A63-A4CC-33BC-95B151F4DF3C}"/>
                </a:ext>
              </a:extLst>
            </p:cNvPr>
            <p:cNvSpPr/>
            <p:nvPr/>
          </p:nvSpPr>
          <p:spPr>
            <a:xfrm>
              <a:off x="7745727" y="1840499"/>
              <a:ext cx="1260000" cy="1260000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F115A118-AFDF-7039-0E56-F9F4D3CF1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579789" y="1749650"/>
              <a:ext cx="1260000" cy="1260000"/>
            </a:xfrm>
            <a:prstGeom prst="ellipse">
              <a:avLst/>
            </a:prstGeom>
            <a:ln>
              <a:noFill/>
            </a:ln>
            <a:effectLst>
              <a:softEdge rad="0"/>
            </a:effectLst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367F19F0-ED84-EC5E-BA3A-33DB050F056B}"/>
              </a:ext>
            </a:extLst>
          </p:cNvPr>
          <p:cNvGrpSpPr/>
          <p:nvPr/>
        </p:nvGrpSpPr>
        <p:grpSpPr>
          <a:xfrm>
            <a:off x="2468895" y="2042644"/>
            <a:ext cx="1425938" cy="1350849"/>
            <a:chOff x="9890502" y="1749650"/>
            <a:chExt cx="1425938" cy="135084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CC28ADB-3320-5C13-D801-89D9994A5D00}"/>
                </a:ext>
              </a:extLst>
            </p:cNvPr>
            <p:cNvSpPr/>
            <p:nvPr/>
          </p:nvSpPr>
          <p:spPr>
            <a:xfrm>
              <a:off x="10056440" y="1840499"/>
              <a:ext cx="1260000" cy="1260000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0EA14324-9B3B-2C63-09FC-2EF89E6D6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890502" y="1749650"/>
              <a:ext cx="1260000" cy="1260000"/>
            </a:xfrm>
            <a:prstGeom prst="ellipse">
              <a:avLst/>
            </a:prstGeom>
            <a:ln>
              <a:noFill/>
            </a:ln>
            <a:effectLst>
              <a:softEdge rad="0"/>
            </a:effectLst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7BCC5D02-7036-FB5B-7014-9F45D3296C1A}"/>
              </a:ext>
            </a:extLst>
          </p:cNvPr>
          <p:cNvGrpSpPr/>
          <p:nvPr/>
        </p:nvGrpSpPr>
        <p:grpSpPr>
          <a:xfrm>
            <a:off x="522491" y="1565591"/>
            <a:ext cx="1425938" cy="1350849"/>
            <a:chOff x="7579789" y="1749650"/>
            <a:chExt cx="1425938" cy="135084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A0C87A6-CE3B-7C29-1077-25186CCFC204}"/>
                </a:ext>
              </a:extLst>
            </p:cNvPr>
            <p:cNvSpPr/>
            <p:nvPr/>
          </p:nvSpPr>
          <p:spPr>
            <a:xfrm>
              <a:off x="7745727" y="1840499"/>
              <a:ext cx="1260000" cy="1260000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1FEEE564-5804-6F2E-6969-81DFDCA68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579789" y="1749650"/>
              <a:ext cx="1260000" cy="1260000"/>
            </a:xfrm>
            <a:prstGeom prst="ellipse">
              <a:avLst/>
            </a:prstGeom>
            <a:ln>
              <a:noFill/>
            </a:ln>
            <a:effectLst>
              <a:softEdge rad="0"/>
            </a:effectLst>
          </p:spPr>
        </p:pic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B96321C2-29ED-4AFA-C329-6C0B005D8C5B}"/>
              </a:ext>
            </a:extLst>
          </p:cNvPr>
          <p:cNvGrpSpPr/>
          <p:nvPr/>
        </p:nvGrpSpPr>
        <p:grpSpPr>
          <a:xfrm>
            <a:off x="10276669" y="2042644"/>
            <a:ext cx="1442801" cy="1350849"/>
            <a:chOff x="10379569" y="1565591"/>
            <a:chExt cx="1442801" cy="135084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99FF4E7-56E6-0E17-A376-ECD8CE324ADE}"/>
                </a:ext>
              </a:extLst>
            </p:cNvPr>
            <p:cNvSpPr/>
            <p:nvPr/>
          </p:nvSpPr>
          <p:spPr>
            <a:xfrm>
              <a:off x="10562370" y="1656440"/>
              <a:ext cx="1260000" cy="1260000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5F4E9EBA-C016-D73F-3B1A-ED4F806C7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379569" y="1565591"/>
              <a:ext cx="1263600" cy="1263600"/>
            </a:xfrm>
            <a:prstGeom prst="ellipse">
              <a:avLst/>
            </a:prstGeom>
            <a:ln>
              <a:noFill/>
            </a:ln>
            <a:effectLst>
              <a:softEdge rad="0"/>
            </a:effectLst>
          </p:spPr>
        </p:pic>
      </p:grpSp>
      <p:sp>
        <p:nvSpPr>
          <p:cNvPr id="29" name="Rectangle 2">
            <a:extLst>
              <a:ext uri="{FF2B5EF4-FFF2-40B4-BE49-F238E27FC236}">
                <a16:creationId xmlns:a16="http://schemas.microsoft.com/office/drawing/2014/main" id="{EEED25CE-4269-02AF-65C4-56FB571D7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842" y="3484342"/>
            <a:ext cx="252028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b="1" dirty="0">
                <a:solidFill>
                  <a:srgbClr val="002B76"/>
                </a:solidFill>
              </a:rPr>
              <a:t>Jan Moulden </a:t>
            </a:r>
            <a:r>
              <a:rPr lang="de-DE" sz="1400" dirty="0"/>
              <a:t>Hochspannungsnetz, Abteilungsleiter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8A017D4C-E34E-A085-DF23-9CCA73538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0364" y="3007289"/>
            <a:ext cx="252028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b="1" dirty="0">
                <a:solidFill>
                  <a:srgbClr val="002B76"/>
                </a:solidFill>
              </a:rPr>
              <a:t>Dr. Ing. Max Reinhard</a:t>
            </a:r>
          </a:p>
          <a:p>
            <a:pPr algn="ctr"/>
            <a:r>
              <a:rPr lang="de-DE" sz="1400" dirty="0"/>
              <a:t>E-Netze, </a:t>
            </a:r>
          </a:p>
          <a:p>
            <a:pPr algn="ctr"/>
            <a:r>
              <a:rPr lang="de-DE" sz="1400" dirty="0"/>
              <a:t>Bereichsleiter</a:t>
            </a: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B628305-EAAA-E341-2C11-6F0540D1F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886" y="3484342"/>
            <a:ext cx="25202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b="1" dirty="0">
                <a:solidFill>
                  <a:srgbClr val="002B76"/>
                </a:solidFill>
              </a:rPr>
              <a:t>Michael Scholz</a:t>
            </a:r>
          </a:p>
          <a:p>
            <a:pPr algn="ctr"/>
            <a:r>
              <a:rPr lang="de-DE" sz="1400" dirty="0"/>
              <a:t>Asset Management Immobilien und Bau, Bereichsleiter</a:t>
            </a: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FB8513C0-EA8E-905A-ED84-3A34B3C0E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5408" y="3007289"/>
            <a:ext cx="25202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b="1" dirty="0">
                <a:solidFill>
                  <a:srgbClr val="002B76"/>
                </a:solidFill>
              </a:rPr>
              <a:t>Claudia Matzel</a:t>
            </a:r>
          </a:p>
          <a:p>
            <a:pPr algn="ctr"/>
            <a:r>
              <a:rPr lang="de-DE" sz="1400" dirty="0"/>
              <a:t>Strategischer Einkauf, </a:t>
            </a:r>
            <a:br>
              <a:rPr lang="de-DE" sz="1400" dirty="0"/>
            </a:br>
            <a:r>
              <a:rPr lang="de-DE" sz="1400" dirty="0"/>
              <a:t>Senior strategische Einkäuferin</a:t>
            </a: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B78A95FD-FB55-345D-4F6B-3A7D342BF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7929" y="3484342"/>
            <a:ext cx="252028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b="1" dirty="0">
                <a:solidFill>
                  <a:srgbClr val="002B76"/>
                </a:solidFill>
              </a:rPr>
              <a:t>Sabir Sulejmanov </a:t>
            </a:r>
            <a:r>
              <a:rPr lang="de-DE" sz="1400" dirty="0"/>
              <a:t>Strategischer Einkauf, Experte Einkauf</a:t>
            </a:r>
          </a:p>
        </p:txBody>
      </p:sp>
    </p:spTree>
    <p:extLst>
      <p:ext uri="{BB962C8B-B14F-4D97-AF65-F5344CB8AC3E}">
        <p14:creationId xmlns:p14="http://schemas.microsoft.com/office/powerpoint/2010/main" val="238311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510B0D06-5139-C208-272E-22E2A18DD5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510B0D06-5139-C208-272E-22E2A18DD5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447D36B-D8E9-4911-9282-951F0D450C9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152637"/>
            <a:ext cx="9217025" cy="900100"/>
          </a:xfrm>
        </p:spPr>
        <p:txBody>
          <a:bodyPr vert="horz"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Lieferantendialog</a:t>
            </a:r>
            <a:br>
              <a:rPr lang="de-DE" dirty="0"/>
            </a:br>
            <a:r>
              <a:rPr lang="de-DE" dirty="0"/>
              <a:t>Hochbau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560EE5-8642-4442-8EEE-CA5EB84E8F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550863" y="6417332"/>
            <a:ext cx="216545" cy="304143"/>
          </a:xfrm>
        </p:spPr>
        <p:txBody>
          <a:bodyPr/>
          <a:lstStyle/>
          <a:p>
            <a:fld id="{1BA22126-8FA2-480B-B7EE-061A86938C78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E889F9E-177D-70FB-A812-3B58FA57719C}"/>
              </a:ext>
            </a:extLst>
          </p:cNvPr>
          <p:cNvSpPr txBox="1">
            <a:spLocks/>
          </p:cNvSpPr>
          <p:nvPr/>
        </p:nvSpPr>
        <p:spPr bwMode="gray">
          <a:xfrm>
            <a:off x="550863" y="6479403"/>
            <a:ext cx="216545" cy="18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7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809A836-97E3-4CE2-BDD9-F985EF241C3B}" type="slidenum">
              <a:rPr lang="de-DE" smtClean="0"/>
              <a:pPr>
                <a:spcAft>
                  <a:spcPts val="600"/>
                </a:spcAft>
              </a:pPr>
              <a:t>20</a:t>
            </a:fld>
            <a:endParaRPr lang="de-DE"/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48C290C-037F-C5DC-0E4E-08D087CF95C3}"/>
              </a:ext>
            </a:extLst>
          </p:cNvPr>
          <p:cNvGrpSpPr/>
          <p:nvPr/>
        </p:nvGrpSpPr>
        <p:grpSpPr>
          <a:xfrm>
            <a:off x="10416480" y="39988"/>
            <a:ext cx="1476000" cy="468000"/>
            <a:chOff x="10416480" y="39988"/>
            <a:chExt cx="1476000" cy="468000"/>
          </a:xfrm>
        </p:grpSpPr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0644023F-1981-7728-0B26-8BBA4E7F7EC8}"/>
                </a:ext>
              </a:extLst>
            </p:cNvPr>
            <p:cNvSpPr/>
            <p:nvPr/>
          </p:nvSpPr>
          <p:spPr>
            <a:xfrm>
              <a:off x="10416480" y="39988"/>
              <a:ext cx="1476000" cy="468000"/>
            </a:xfrm>
            <a:prstGeom prst="rect">
              <a:avLst/>
            </a:prstGeom>
            <a:solidFill>
              <a:srgbClr val="002B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23A18561-F9ED-D39E-1F59-8E66034A60CF}"/>
                </a:ext>
              </a:extLst>
            </p:cNvPr>
            <p:cNvPicPr>
              <a:picLocks noChangeAspect="1"/>
            </p:cNvPicPr>
            <p:nvPr/>
          </p:nvPicPr>
          <p:blipFill>
            <a:blip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501491" y="79039"/>
              <a:ext cx="1260000" cy="390138"/>
            </a:xfrm>
            <a:prstGeom prst="rect">
              <a:avLst/>
            </a:prstGeom>
          </p:spPr>
        </p:pic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24521A55-7BEC-3480-A3B4-FC4B64FF773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792" y="2408005"/>
            <a:ext cx="6697349" cy="390059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2EA8BEF-B18C-57B2-3B09-294A8E3D18D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59" y="1349706"/>
            <a:ext cx="5001763" cy="2790099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4115EBE-5B78-36C3-3481-469174C61ED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5536" y="1052738"/>
            <a:ext cx="4608512" cy="542666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AA57A6E-5A13-AF43-88A6-51029FE0DEC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091" y="1243012"/>
            <a:ext cx="7772400" cy="437197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A4EC974-C158-4D1C-320B-3A16EEA5AFC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592" y="1924486"/>
            <a:ext cx="7772400" cy="437197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05188BA-8739-28B3-7FF3-9082A038687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09"/>
          <a:stretch>
            <a:fillRect/>
          </a:stretch>
        </p:blipFill>
        <p:spPr>
          <a:xfrm>
            <a:off x="2621123" y="1031768"/>
            <a:ext cx="7772400" cy="458321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FB86E9F-DEBD-55FE-6AE6-F907103B2F7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899976" y="2033776"/>
            <a:ext cx="4817100" cy="364329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ED06D83-42DB-6C91-98F1-84191CC4494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5063" y="1868285"/>
            <a:ext cx="5796212" cy="404367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82346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3C74DA4-C71E-7DDD-9E3E-3A9B68994A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07726" y="3033447"/>
            <a:ext cx="18004016" cy="3157249"/>
          </a:xfrm>
          <a:prstGeom prst="rect">
            <a:avLst/>
          </a:prstGeom>
        </p:spPr>
      </p:pic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510B0D06-5139-C208-272E-22E2A18DD5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510B0D06-5139-C208-272E-22E2A18DD5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447D36B-D8E9-4911-9282-951F0D450C9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152637"/>
            <a:ext cx="9217025" cy="900100"/>
          </a:xfrm>
        </p:spPr>
        <p:txBody>
          <a:bodyPr vert="horz"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Lieferantendialog</a:t>
            </a:r>
            <a:br>
              <a:rPr lang="de-DE" dirty="0"/>
            </a:br>
            <a:r>
              <a:rPr lang="de-DE" dirty="0"/>
              <a:t>Herausforderungen im Hochbau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560EE5-8642-4442-8EEE-CA5EB84E8F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550863" y="6417332"/>
            <a:ext cx="216545" cy="304143"/>
          </a:xfrm>
        </p:spPr>
        <p:txBody>
          <a:bodyPr/>
          <a:lstStyle/>
          <a:p>
            <a:fld id="{1BA22126-8FA2-480B-B7EE-061A86938C7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E889F9E-177D-70FB-A812-3B58FA57719C}"/>
              </a:ext>
            </a:extLst>
          </p:cNvPr>
          <p:cNvSpPr txBox="1">
            <a:spLocks/>
          </p:cNvSpPr>
          <p:nvPr/>
        </p:nvSpPr>
        <p:spPr bwMode="gray">
          <a:xfrm>
            <a:off x="550863" y="6479403"/>
            <a:ext cx="216545" cy="18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7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809A836-97E3-4CE2-BDD9-F985EF241C3B}" type="slidenum">
              <a:rPr lang="de-DE" smtClean="0"/>
              <a:pPr>
                <a:spcAft>
                  <a:spcPts val="600"/>
                </a:spcAft>
              </a:pPr>
              <a:t>21</a:t>
            </a:fld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1F23CCF-47AB-BFDA-521C-6405F832E280}"/>
              </a:ext>
            </a:extLst>
          </p:cNvPr>
          <p:cNvSpPr txBox="1"/>
          <p:nvPr/>
        </p:nvSpPr>
        <p:spPr bwMode="gray">
          <a:xfrm>
            <a:off x="5879976" y="1817815"/>
            <a:ext cx="3456384" cy="78656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r>
              <a:rPr lang="de-DE" sz="2400" b="1" dirty="0">
                <a:solidFill>
                  <a:srgbClr val="002B77"/>
                </a:solidFill>
                <a:latin typeface="+mj-lt"/>
              </a:rPr>
              <a:t>beengte</a:t>
            </a:r>
          </a:p>
          <a:p>
            <a:pPr>
              <a:lnSpc>
                <a:spcPct val="90000"/>
              </a:lnSpc>
              <a:buClr>
                <a:schemeClr val="bg2"/>
              </a:buClr>
            </a:pPr>
            <a:r>
              <a:rPr lang="de-DE" sz="2400" b="1" dirty="0">
                <a:solidFill>
                  <a:srgbClr val="002B77"/>
                </a:solidFill>
                <a:latin typeface="+mj-lt"/>
              </a:rPr>
              <a:t> Arbeitsverhältnisse </a:t>
            </a:r>
            <a:endParaRPr lang="de-DE" sz="2400" i="0" dirty="0">
              <a:latin typeface="+mj-lt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1B2C28B-01CA-B01E-3B3F-9D7AB5B6E92F}"/>
              </a:ext>
            </a:extLst>
          </p:cNvPr>
          <p:cNvSpPr txBox="1"/>
          <p:nvPr/>
        </p:nvSpPr>
        <p:spPr bwMode="gray">
          <a:xfrm>
            <a:off x="6532142" y="4001824"/>
            <a:ext cx="3592211" cy="85244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90000"/>
              </a:lnSpc>
              <a:buClr>
                <a:schemeClr val="bg2"/>
              </a:buClr>
            </a:pPr>
            <a:r>
              <a:rPr lang="de-DE" sz="2400" b="1" dirty="0">
                <a:solidFill>
                  <a:srgbClr val="002B77"/>
                </a:solidFill>
                <a:latin typeface="+mj-lt"/>
              </a:rPr>
              <a:t>zusätzliche</a:t>
            </a:r>
          </a:p>
          <a:p>
            <a:pPr>
              <a:lnSpc>
                <a:spcPct val="90000"/>
              </a:lnSpc>
              <a:buClr>
                <a:schemeClr val="bg2"/>
              </a:buClr>
            </a:pPr>
            <a:r>
              <a:rPr lang="de-DE" sz="2400" b="1" dirty="0">
                <a:solidFill>
                  <a:srgbClr val="002B77"/>
                </a:solidFill>
                <a:latin typeface="+mj-lt"/>
              </a:rPr>
              <a:t>    Schutzmaßnahmen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BCCA971-C020-2853-5901-9A227C72C161}"/>
              </a:ext>
            </a:extLst>
          </p:cNvPr>
          <p:cNvSpPr txBox="1"/>
          <p:nvPr/>
        </p:nvSpPr>
        <p:spPr bwMode="gray">
          <a:xfrm>
            <a:off x="8328247" y="2876695"/>
            <a:ext cx="3770063" cy="85244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r>
              <a:rPr lang="de-DE" sz="2400" b="1" dirty="0">
                <a:solidFill>
                  <a:srgbClr val="002B77"/>
                </a:solidFill>
                <a:latin typeface="+mj-lt"/>
              </a:rPr>
              <a:t>temporäre</a:t>
            </a:r>
          </a:p>
          <a:p>
            <a:pPr>
              <a:lnSpc>
                <a:spcPct val="90000"/>
              </a:lnSpc>
              <a:buClr>
                <a:schemeClr val="bg2"/>
              </a:buClr>
            </a:pPr>
            <a:r>
              <a:rPr lang="de-DE" sz="2400" b="1" dirty="0">
                <a:solidFill>
                  <a:srgbClr val="002B77"/>
                </a:solidFill>
                <a:latin typeface="+mj-lt"/>
              </a:rPr>
              <a:t>Zugangsverhinderung</a:t>
            </a:r>
            <a:endParaRPr lang="de-DE" sz="2400" i="0" dirty="0">
              <a:latin typeface="+mj-lt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896C3CF-BA44-33AE-80E2-EC4A4730342A}"/>
              </a:ext>
            </a:extLst>
          </p:cNvPr>
          <p:cNvSpPr txBox="1"/>
          <p:nvPr/>
        </p:nvSpPr>
        <p:spPr bwMode="gray">
          <a:xfrm>
            <a:off x="1104709" y="1757373"/>
            <a:ext cx="4389648" cy="85244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buClr>
                <a:schemeClr val="bg2"/>
              </a:buClr>
            </a:pPr>
            <a:r>
              <a:rPr lang="de-DE" sz="2400" b="1" dirty="0">
                <a:solidFill>
                  <a:srgbClr val="002B77"/>
                </a:solidFill>
                <a:latin typeface="+mj-lt"/>
              </a:rPr>
              <a:t>Umbau im Bestand</a:t>
            </a:r>
            <a:endParaRPr lang="de-DE" sz="2400" i="0" dirty="0">
              <a:latin typeface="+mj-lt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4E4FE6E-E8AA-11FC-B2CA-97EC43310BC8}"/>
              </a:ext>
            </a:extLst>
          </p:cNvPr>
          <p:cNvSpPr txBox="1"/>
          <p:nvPr/>
        </p:nvSpPr>
        <p:spPr bwMode="gray">
          <a:xfrm>
            <a:off x="2496241" y="2684348"/>
            <a:ext cx="3268052" cy="85244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90000"/>
              </a:lnSpc>
              <a:buClr>
                <a:schemeClr val="bg2"/>
              </a:buClr>
            </a:pPr>
            <a:r>
              <a:rPr lang="de-DE" sz="2400" b="1" dirty="0">
                <a:solidFill>
                  <a:srgbClr val="002B77"/>
                </a:solidFill>
                <a:latin typeface="+mj-lt"/>
              </a:rPr>
              <a:t>schwierige</a:t>
            </a:r>
          </a:p>
          <a:p>
            <a:pPr algn="r">
              <a:lnSpc>
                <a:spcPct val="90000"/>
              </a:lnSpc>
              <a:buClr>
                <a:schemeClr val="bg2"/>
              </a:buClr>
            </a:pPr>
            <a:r>
              <a:rPr lang="de-DE" sz="2400" b="1" dirty="0">
                <a:solidFill>
                  <a:srgbClr val="002B77"/>
                </a:solidFill>
                <a:latin typeface="+mj-lt"/>
              </a:rPr>
              <a:t>Zugangssituationen</a:t>
            </a:r>
          </a:p>
        </p:txBody>
      </p:sp>
    </p:spTree>
    <p:extLst>
      <p:ext uri="{BB962C8B-B14F-4D97-AF65-F5344CB8AC3E}">
        <p14:creationId xmlns:p14="http://schemas.microsoft.com/office/powerpoint/2010/main" val="1273626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5150DB4-3C91-203F-B70B-81222ECD1E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85" r="22797"/>
          <a:stretch>
            <a:fillRect/>
          </a:stretch>
        </p:blipFill>
        <p:spPr>
          <a:xfrm>
            <a:off x="0" y="3033447"/>
            <a:ext cx="12192000" cy="3157249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C7BB303-6084-CEAA-7382-0752E83FF55D}"/>
              </a:ext>
            </a:extLst>
          </p:cNvPr>
          <p:cNvGrpSpPr/>
          <p:nvPr/>
        </p:nvGrpSpPr>
        <p:grpSpPr>
          <a:xfrm>
            <a:off x="4654416" y="1027850"/>
            <a:ext cx="3027184" cy="3051659"/>
            <a:chOff x="4079776" y="1297658"/>
            <a:chExt cx="3027184" cy="3051659"/>
          </a:xfrm>
        </p:grpSpPr>
        <p:sp>
          <p:nvSpPr>
            <p:cNvPr id="8" name="Freihandform 7">
              <a:extLst>
                <a:ext uri="{FF2B5EF4-FFF2-40B4-BE49-F238E27FC236}">
                  <a16:creationId xmlns:a16="http://schemas.microsoft.com/office/drawing/2014/main" id="{170F5D82-54E7-ED89-3773-C13677D4D214}"/>
                </a:ext>
              </a:extLst>
            </p:cNvPr>
            <p:cNvSpPr/>
            <p:nvPr/>
          </p:nvSpPr>
          <p:spPr>
            <a:xfrm>
              <a:off x="5388201" y="1297658"/>
              <a:ext cx="410218" cy="390205"/>
            </a:xfrm>
            <a:custGeom>
              <a:avLst/>
              <a:gdLst>
                <a:gd name="connsiteX0" fmla="*/ 170879 w 341661"/>
                <a:gd name="connsiteY0" fmla="*/ 0 h 324992"/>
                <a:gd name="connsiteX1" fmla="*/ 211169 w 341661"/>
                <a:gd name="connsiteY1" fmla="*/ 124111 h 324992"/>
                <a:gd name="connsiteX2" fmla="*/ 341662 w 341661"/>
                <a:gd name="connsiteY2" fmla="*/ 124111 h 324992"/>
                <a:gd name="connsiteX3" fmla="*/ 236125 w 341661"/>
                <a:gd name="connsiteY3" fmla="*/ 200882 h 324992"/>
                <a:gd name="connsiteX4" fmla="*/ 276415 w 341661"/>
                <a:gd name="connsiteY4" fmla="*/ 324993 h 324992"/>
                <a:gd name="connsiteX5" fmla="*/ 170879 w 341661"/>
                <a:gd name="connsiteY5" fmla="*/ 248221 h 324992"/>
                <a:gd name="connsiteX6" fmla="*/ 65342 w 341661"/>
                <a:gd name="connsiteY6" fmla="*/ 324993 h 324992"/>
                <a:gd name="connsiteX7" fmla="*/ 105632 w 341661"/>
                <a:gd name="connsiteY7" fmla="*/ 200882 h 324992"/>
                <a:gd name="connsiteX8" fmla="*/ 0 w 341661"/>
                <a:gd name="connsiteY8" fmla="*/ 124111 h 324992"/>
                <a:gd name="connsiteX9" fmla="*/ 130588 w 341661"/>
                <a:gd name="connsiteY9" fmla="*/ 124111 h 324992"/>
                <a:gd name="connsiteX10" fmla="*/ 170879 w 341661"/>
                <a:gd name="connsiteY10" fmla="*/ 0 h 324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661" h="324992">
                  <a:moveTo>
                    <a:pt x="170879" y="0"/>
                  </a:moveTo>
                  <a:lnTo>
                    <a:pt x="211169" y="124111"/>
                  </a:lnTo>
                  <a:lnTo>
                    <a:pt x="341662" y="124111"/>
                  </a:lnTo>
                  <a:lnTo>
                    <a:pt x="236125" y="200882"/>
                  </a:lnTo>
                  <a:lnTo>
                    <a:pt x="276415" y="324993"/>
                  </a:lnTo>
                  <a:lnTo>
                    <a:pt x="170879" y="248221"/>
                  </a:lnTo>
                  <a:lnTo>
                    <a:pt x="65342" y="324993"/>
                  </a:lnTo>
                  <a:lnTo>
                    <a:pt x="105632" y="200882"/>
                  </a:lnTo>
                  <a:lnTo>
                    <a:pt x="0" y="124111"/>
                  </a:lnTo>
                  <a:lnTo>
                    <a:pt x="130588" y="124111"/>
                  </a:lnTo>
                  <a:lnTo>
                    <a:pt x="170879" y="0"/>
                  </a:lnTo>
                  <a:close/>
                </a:path>
              </a:pathLst>
            </a:custGeom>
            <a:solidFill>
              <a:srgbClr val="FFD117">
                <a:alpha val="50275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 8">
              <a:extLst>
                <a:ext uri="{FF2B5EF4-FFF2-40B4-BE49-F238E27FC236}">
                  <a16:creationId xmlns:a16="http://schemas.microsoft.com/office/drawing/2014/main" id="{74A92536-FF91-F1D9-C63C-0D2F8EEBC1F3}"/>
                </a:ext>
              </a:extLst>
            </p:cNvPr>
            <p:cNvSpPr/>
            <p:nvPr/>
          </p:nvSpPr>
          <p:spPr>
            <a:xfrm>
              <a:off x="4739192" y="1478581"/>
              <a:ext cx="410218" cy="390091"/>
            </a:xfrm>
            <a:custGeom>
              <a:avLst/>
              <a:gdLst>
                <a:gd name="connsiteX0" fmla="*/ 170783 w 341661"/>
                <a:gd name="connsiteY0" fmla="*/ 0 h 324897"/>
                <a:gd name="connsiteX1" fmla="*/ 211169 w 341661"/>
                <a:gd name="connsiteY1" fmla="*/ 124111 h 324897"/>
                <a:gd name="connsiteX2" fmla="*/ 341662 w 341661"/>
                <a:gd name="connsiteY2" fmla="*/ 124111 h 324897"/>
                <a:gd name="connsiteX3" fmla="*/ 236125 w 341661"/>
                <a:gd name="connsiteY3" fmla="*/ 200787 h 324897"/>
                <a:gd name="connsiteX4" fmla="*/ 276416 w 341661"/>
                <a:gd name="connsiteY4" fmla="*/ 324898 h 324897"/>
                <a:gd name="connsiteX5" fmla="*/ 170783 w 341661"/>
                <a:gd name="connsiteY5" fmla="*/ 248221 h 324897"/>
                <a:gd name="connsiteX6" fmla="*/ 65246 w 341661"/>
                <a:gd name="connsiteY6" fmla="*/ 324898 h 324897"/>
                <a:gd name="connsiteX7" fmla="*/ 105537 w 341661"/>
                <a:gd name="connsiteY7" fmla="*/ 200787 h 324897"/>
                <a:gd name="connsiteX8" fmla="*/ 0 w 341661"/>
                <a:gd name="connsiteY8" fmla="*/ 124111 h 324897"/>
                <a:gd name="connsiteX9" fmla="*/ 130492 w 341661"/>
                <a:gd name="connsiteY9" fmla="*/ 124111 h 324897"/>
                <a:gd name="connsiteX10" fmla="*/ 170783 w 341661"/>
                <a:gd name="connsiteY10" fmla="*/ 0 h 3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661" h="324897">
                  <a:moveTo>
                    <a:pt x="170783" y="0"/>
                  </a:moveTo>
                  <a:lnTo>
                    <a:pt x="211169" y="124111"/>
                  </a:lnTo>
                  <a:lnTo>
                    <a:pt x="341662" y="124111"/>
                  </a:lnTo>
                  <a:lnTo>
                    <a:pt x="236125" y="200787"/>
                  </a:lnTo>
                  <a:lnTo>
                    <a:pt x="276416" y="324898"/>
                  </a:lnTo>
                  <a:lnTo>
                    <a:pt x="170783" y="248221"/>
                  </a:lnTo>
                  <a:lnTo>
                    <a:pt x="65246" y="324898"/>
                  </a:lnTo>
                  <a:lnTo>
                    <a:pt x="105537" y="200787"/>
                  </a:lnTo>
                  <a:lnTo>
                    <a:pt x="0" y="124111"/>
                  </a:lnTo>
                  <a:lnTo>
                    <a:pt x="130492" y="124111"/>
                  </a:lnTo>
                  <a:lnTo>
                    <a:pt x="170783" y="0"/>
                  </a:lnTo>
                  <a:close/>
                </a:path>
              </a:pathLst>
            </a:custGeom>
            <a:solidFill>
              <a:srgbClr val="FFD117">
                <a:alpha val="50275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 10">
              <a:extLst>
                <a:ext uri="{FF2B5EF4-FFF2-40B4-BE49-F238E27FC236}">
                  <a16:creationId xmlns:a16="http://schemas.microsoft.com/office/drawing/2014/main" id="{DF6E791C-E069-600A-0DFD-60F966503E7F}"/>
                </a:ext>
              </a:extLst>
            </p:cNvPr>
            <p:cNvSpPr/>
            <p:nvPr/>
          </p:nvSpPr>
          <p:spPr>
            <a:xfrm>
              <a:off x="4258068" y="1950212"/>
              <a:ext cx="410105" cy="390205"/>
            </a:xfrm>
            <a:custGeom>
              <a:avLst/>
              <a:gdLst>
                <a:gd name="connsiteX0" fmla="*/ 170783 w 341566"/>
                <a:gd name="connsiteY0" fmla="*/ 0 h 324992"/>
                <a:gd name="connsiteX1" fmla="*/ 211074 w 341566"/>
                <a:gd name="connsiteY1" fmla="*/ 124111 h 324992"/>
                <a:gd name="connsiteX2" fmla="*/ 341567 w 341566"/>
                <a:gd name="connsiteY2" fmla="*/ 124111 h 324992"/>
                <a:gd name="connsiteX3" fmla="*/ 236029 w 341566"/>
                <a:gd name="connsiteY3" fmla="*/ 200882 h 324992"/>
                <a:gd name="connsiteX4" fmla="*/ 276320 w 341566"/>
                <a:gd name="connsiteY4" fmla="*/ 324993 h 324992"/>
                <a:gd name="connsiteX5" fmla="*/ 170783 w 341566"/>
                <a:gd name="connsiteY5" fmla="*/ 248221 h 324992"/>
                <a:gd name="connsiteX6" fmla="*/ 65246 w 341566"/>
                <a:gd name="connsiteY6" fmla="*/ 324993 h 324992"/>
                <a:gd name="connsiteX7" fmla="*/ 105537 w 341566"/>
                <a:gd name="connsiteY7" fmla="*/ 200882 h 324992"/>
                <a:gd name="connsiteX8" fmla="*/ 0 w 341566"/>
                <a:gd name="connsiteY8" fmla="*/ 124111 h 324992"/>
                <a:gd name="connsiteX9" fmla="*/ 130492 w 341566"/>
                <a:gd name="connsiteY9" fmla="*/ 124111 h 324992"/>
                <a:gd name="connsiteX10" fmla="*/ 170783 w 341566"/>
                <a:gd name="connsiteY10" fmla="*/ 0 h 324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66" h="324992">
                  <a:moveTo>
                    <a:pt x="170783" y="0"/>
                  </a:moveTo>
                  <a:lnTo>
                    <a:pt x="211074" y="124111"/>
                  </a:lnTo>
                  <a:lnTo>
                    <a:pt x="341567" y="124111"/>
                  </a:lnTo>
                  <a:lnTo>
                    <a:pt x="236029" y="200882"/>
                  </a:lnTo>
                  <a:lnTo>
                    <a:pt x="276320" y="324993"/>
                  </a:lnTo>
                  <a:lnTo>
                    <a:pt x="170783" y="248221"/>
                  </a:lnTo>
                  <a:lnTo>
                    <a:pt x="65246" y="324993"/>
                  </a:lnTo>
                  <a:lnTo>
                    <a:pt x="105537" y="200882"/>
                  </a:lnTo>
                  <a:lnTo>
                    <a:pt x="0" y="124111"/>
                  </a:lnTo>
                  <a:lnTo>
                    <a:pt x="130492" y="124111"/>
                  </a:lnTo>
                  <a:lnTo>
                    <a:pt x="170783" y="0"/>
                  </a:lnTo>
                  <a:close/>
                </a:path>
              </a:pathLst>
            </a:custGeom>
            <a:solidFill>
              <a:srgbClr val="FFD117">
                <a:alpha val="50275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 12">
              <a:extLst>
                <a:ext uri="{FF2B5EF4-FFF2-40B4-BE49-F238E27FC236}">
                  <a16:creationId xmlns:a16="http://schemas.microsoft.com/office/drawing/2014/main" id="{57A33627-2D46-D28C-D0B3-333B0036F0C6}"/>
                </a:ext>
              </a:extLst>
            </p:cNvPr>
            <p:cNvSpPr/>
            <p:nvPr/>
          </p:nvSpPr>
          <p:spPr>
            <a:xfrm>
              <a:off x="4079776" y="2615575"/>
              <a:ext cx="410218" cy="390205"/>
            </a:xfrm>
            <a:custGeom>
              <a:avLst/>
              <a:gdLst>
                <a:gd name="connsiteX0" fmla="*/ 170783 w 341661"/>
                <a:gd name="connsiteY0" fmla="*/ 0 h 324992"/>
                <a:gd name="connsiteX1" fmla="*/ 211074 w 341661"/>
                <a:gd name="connsiteY1" fmla="*/ 124111 h 324992"/>
                <a:gd name="connsiteX2" fmla="*/ 341662 w 341661"/>
                <a:gd name="connsiteY2" fmla="*/ 124111 h 324992"/>
                <a:gd name="connsiteX3" fmla="*/ 236029 w 341661"/>
                <a:gd name="connsiteY3" fmla="*/ 200882 h 324992"/>
                <a:gd name="connsiteX4" fmla="*/ 276320 w 341661"/>
                <a:gd name="connsiteY4" fmla="*/ 324993 h 324992"/>
                <a:gd name="connsiteX5" fmla="*/ 170783 w 341661"/>
                <a:gd name="connsiteY5" fmla="*/ 248221 h 324992"/>
                <a:gd name="connsiteX6" fmla="*/ 65246 w 341661"/>
                <a:gd name="connsiteY6" fmla="*/ 324898 h 324992"/>
                <a:gd name="connsiteX7" fmla="*/ 105537 w 341661"/>
                <a:gd name="connsiteY7" fmla="*/ 200787 h 324992"/>
                <a:gd name="connsiteX8" fmla="*/ 0 w 341661"/>
                <a:gd name="connsiteY8" fmla="*/ 124111 h 324992"/>
                <a:gd name="connsiteX9" fmla="*/ 130493 w 341661"/>
                <a:gd name="connsiteY9" fmla="*/ 124111 h 324992"/>
                <a:gd name="connsiteX10" fmla="*/ 170783 w 341661"/>
                <a:gd name="connsiteY10" fmla="*/ 0 h 324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661" h="324992">
                  <a:moveTo>
                    <a:pt x="170783" y="0"/>
                  </a:moveTo>
                  <a:lnTo>
                    <a:pt x="211074" y="124111"/>
                  </a:lnTo>
                  <a:lnTo>
                    <a:pt x="341662" y="124111"/>
                  </a:lnTo>
                  <a:lnTo>
                    <a:pt x="236029" y="200882"/>
                  </a:lnTo>
                  <a:lnTo>
                    <a:pt x="276320" y="324993"/>
                  </a:lnTo>
                  <a:lnTo>
                    <a:pt x="170783" y="248221"/>
                  </a:lnTo>
                  <a:lnTo>
                    <a:pt x="65246" y="324898"/>
                  </a:lnTo>
                  <a:lnTo>
                    <a:pt x="105537" y="200787"/>
                  </a:lnTo>
                  <a:lnTo>
                    <a:pt x="0" y="124111"/>
                  </a:lnTo>
                  <a:lnTo>
                    <a:pt x="130493" y="124111"/>
                  </a:lnTo>
                  <a:lnTo>
                    <a:pt x="170783" y="0"/>
                  </a:lnTo>
                  <a:close/>
                </a:path>
              </a:pathLst>
            </a:custGeom>
            <a:solidFill>
              <a:srgbClr val="FFD117">
                <a:alpha val="50275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 13">
              <a:extLst>
                <a:ext uri="{FF2B5EF4-FFF2-40B4-BE49-F238E27FC236}">
                  <a16:creationId xmlns:a16="http://schemas.microsoft.com/office/drawing/2014/main" id="{3DD3C398-EA6C-0684-5D42-E8E1B3A5FEA8}"/>
                </a:ext>
              </a:extLst>
            </p:cNvPr>
            <p:cNvSpPr/>
            <p:nvPr/>
          </p:nvSpPr>
          <p:spPr>
            <a:xfrm>
              <a:off x="4260583" y="3264700"/>
              <a:ext cx="410218" cy="390091"/>
            </a:xfrm>
            <a:custGeom>
              <a:avLst/>
              <a:gdLst>
                <a:gd name="connsiteX0" fmla="*/ 170878 w 341661"/>
                <a:gd name="connsiteY0" fmla="*/ 0 h 324897"/>
                <a:gd name="connsiteX1" fmla="*/ 211169 w 341661"/>
                <a:gd name="connsiteY1" fmla="*/ 124111 h 324897"/>
                <a:gd name="connsiteX2" fmla="*/ 341662 w 341661"/>
                <a:gd name="connsiteY2" fmla="*/ 124111 h 324897"/>
                <a:gd name="connsiteX3" fmla="*/ 236125 w 341661"/>
                <a:gd name="connsiteY3" fmla="*/ 200787 h 324897"/>
                <a:gd name="connsiteX4" fmla="*/ 276415 w 341661"/>
                <a:gd name="connsiteY4" fmla="*/ 324898 h 324897"/>
                <a:gd name="connsiteX5" fmla="*/ 170878 w 341661"/>
                <a:gd name="connsiteY5" fmla="*/ 248222 h 324897"/>
                <a:gd name="connsiteX6" fmla="*/ 65246 w 341661"/>
                <a:gd name="connsiteY6" fmla="*/ 324898 h 324897"/>
                <a:gd name="connsiteX7" fmla="*/ 105632 w 341661"/>
                <a:gd name="connsiteY7" fmla="*/ 200787 h 324897"/>
                <a:gd name="connsiteX8" fmla="*/ 0 w 341661"/>
                <a:gd name="connsiteY8" fmla="*/ 124111 h 324897"/>
                <a:gd name="connsiteX9" fmla="*/ 130492 w 341661"/>
                <a:gd name="connsiteY9" fmla="*/ 124111 h 324897"/>
                <a:gd name="connsiteX10" fmla="*/ 170878 w 341661"/>
                <a:gd name="connsiteY10" fmla="*/ 0 h 3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661" h="324897">
                  <a:moveTo>
                    <a:pt x="170878" y="0"/>
                  </a:moveTo>
                  <a:lnTo>
                    <a:pt x="211169" y="124111"/>
                  </a:lnTo>
                  <a:lnTo>
                    <a:pt x="341662" y="124111"/>
                  </a:lnTo>
                  <a:lnTo>
                    <a:pt x="236125" y="200787"/>
                  </a:lnTo>
                  <a:lnTo>
                    <a:pt x="276415" y="324898"/>
                  </a:lnTo>
                  <a:lnTo>
                    <a:pt x="170878" y="248222"/>
                  </a:lnTo>
                  <a:lnTo>
                    <a:pt x="65246" y="324898"/>
                  </a:lnTo>
                  <a:lnTo>
                    <a:pt x="105632" y="200787"/>
                  </a:lnTo>
                  <a:lnTo>
                    <a:pt x="0" y="124111"/>
                  </a:lnTo>
                  <a:lnTo>
                    <a:pt x="130492" y="124111"/>
                  </a:lnTo>
                  <a:lnTo>
                    <a:pt x="170878" y="0"/>
                  </a:lnTo>
                  <a:close/>
                </a:path>
              </a:pathLst>
            </a:custGeom>
            <a:solidFill>
              <a:srgbClr val="FFD117">
                <a:alpha val="50275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 14">
              <a:extLst>
                <a:ext uri="{FF2B5EF4-FFF2-40B4-BE49-F238E27FC236}">
                  <a16:creationId xmlns:a16="http://schemas.microsoft.com/office/drawing/2014/main" id="{96DC9CEE-484D-4EF9-0B95-F8134BD9C1A0}"/>
                </a:ext>
              </a:extLst>
            </p:cNvPr>
            <p:cNvSpPr/>
            <p:nvPr/>
          </p:nvSpPr>
          <p:spPr>
            <a:xfrm>
              <a:off x="4732215" y="3745824"/>
              <a:ext cx="410218" cy="390205"/>
            </a:xfrm>
            <a:custGeom>
              <a:avLst/>
              <a:gdLst>
                <a:gd name="connsiteX0" fmla="*/ 170879 w 341661"/>
                <a:gd name="connsiteY0" fmla="*/ 0 h 324992"/>
                <a:gd name="connsiteX1" fmla="*/ 211169 w 341661"/>
                <a:gd name="connsiteY1" fmla="*/ 124111 h 324992"/>
                <a:gd name="connsiteX2" fmla="*/ 341662 w 341661"/>
                <a:gd name="connsiteY2" fmla="*/ 124111 h 324992"/>
                <a:gd name="connsiteX3" fmla="*/ 236125 w 341661"/>
                <a:gd name="connsiteY3" fmla="*/ 200882 h 324992"/>
                <a:gd name="connsiteX4" fmla="*/ 276416 w 341661"/>
                <a:gd name="connsiteY4" fmla="*/ 324993 h 324992"/>
                <a:gd name="connsiteX5" fmla="*/ 170879 w 341661"/>
                <a:gd name="connsiteY5" fmla="*/ 248221 h 324992"/>
                <a:gd name="connsiteX6" fmla="*/ 65342 w 341661"/>
                <a:gd name="connsiteY6" fmla="*/ 324993 h 324992"/>
                <a:gd name="connsiteX7" fmla="*/ 105632 w 341661"/>
                <a:gd name="connsiteY7" fmla="*/ 200882 h 324992"/>
                <a:gd name="connsiteX8" fmla="*/ 0 w 341661"/>
                <a:gd name="connsiteY8" fmla="*/ 124111 h 324992"/>
                <a:gd name="connsiteX9" fmla="*/ 130588 w 341661"/>
                <a:gd name="connsiteY9" fmla="*/ 124111 h 324992"/>
                <a:gd name="connsiteX10" fmla="*/ 170879 w 341661"/>
                <a:gd name="connsiteY10" fmla="*/ 0 h 324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661" h="324992">
                  <a:moveTo>
                    <a:pt x="170879" y="0"/>
                  </a:moveTo>
                  <a:lnTo>
                    <a:pt x="211169" y="124111"/>
                  </a:lnTo>
                  <a:lnTo>
                    <a:pt x="341662" y="124111"/>
                  </a:lnTo>
                  <a:lnTo>
                    <a:pt x="236125" y="200882"/>
                  </a:lnTo>
                  <a:lnTo>
                    <a:pt x="276416" y="324993"/>
                  </a:lnTo>
                  <a:lnTo>
                    <a:pt x="170879" y="248221"/>
                  </a:lnTo>
                  <a:lnTo>
                    <a:pt x="65342" y="324993"/>
                  </a:lnTo>
                  <a:lnTo>
                    <a:pt x="105632" y="200882"/>
                  </a:lnTo>
                  <a:lnTo>
                    <a:pt x="0" y="124111"/>
                  </a:lnTo>
                  <a:lnTo>
                    <a:pt x="130588" y="124111"/>
                  </a:lnTo>
                  <a:lnTo>
                    <a:pt x="170879" y="0"/>
                  </a:lnTo>
                  <a:close/>
                </a:path>
              </a:pathLst>
            </a:custGeom>
            <a:solidFill>
              <a:srgbClr val="FFD117">
                <a:alpha val="50275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 15">
              <a:extLst>
                <a:ext uri="{FF2B5EF4-FFF2-40B4-BE49-F238E27FC236}">
                  <a16:creationId xmlns:a16="http://schemas.microsoft.com/office/drawing/2014/main" id="{F47F8EC8-02DE-FCE0-B45D-3E4676DDD8D3}"/>
                </a:ext>
              </a:extLst>
            </p:cNvPr>
            <p:cNvSpPr/>
            <p:nvPr/>
          </p:nvSpPr>
          <p:spPr>
            <a:xfrm>
              <a:off x="5388201" y="3959111"/>
              <a:ext cx="410334" cy="390206"/>
            </a:xfrm>
            <a:custGeom>
              <a:avLst/>
              <a:gdLst>
                <a:gd name="connsiteX0" fmla="*/ 170879 w 341757"/>
                <a:gd name="connsiteY0" fmla="*/ 0 h 324993"/>
                <a:gd name="connsiteX1" fmla="*/ 211169 w 341757"/>
                <a:gd name="connsiteY1" fmla="*/ 124111 h 324993"/>
                <a:gd name="connsiteX2" fmla="*/ 341757 w 341757"/>
                <a:gd name="connsiteY2" fmla="*/ 124111 h 324993"/>
                <a:gd name="connsiteX3" fmla="*/ 236125 w 341757"/>
                <a:gd name="connsiteY3" fmla="*/ 200883 h 324993"/>
                <a:gd name="connsiteX4" fmla="*/ 276415 w 341757"/>
                <a:gd name="connsiteY4" fmla="*/ 324993 h 324993"/>
                <a:gd name="connsiteX5" fmla="*/ 170879 w 341757"/>
                <a:gd name="connsiteY5" fmla="*/ 248221 h 324993"/>
                <a:gd name="connsiteX6" fmla="*/ 65342 w 341757"/>
                <a:gd name="connsiteY6" fmla="*/ 324993 h 324993"/>
                <a:gd name="connsiteX7" fmla="*/ 105632 w 341757"/>
                <a:gd name="connsiteY7" fmla="*/ 200787 h 324993"/>
                <a:gd name="connsiteX8" fmla="*/ 0 w 341757"/>
                <a:gd name="connsiteY8" fmla="*/ 124111 h 324993"/>
                <a:gd name="connsiteX9" fmla="*/ 130588 w 341757"/>
                <a:gd name="connsiteY9" fmla="*/ 124111 h 324993"/>
                <a:gd name="connsiteX10" fmla="*/ 170879 w 341757"/>
                <a:gd name="connsiteY10" fmla="*/ 0 h 32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757" h="324993">
                  <a:moveTo>
                    <a:pt x="170879" y="0"/>
                  </a:moveTo>
                  <a:lnTo>
                    <a:pt x="211169" y="124111"/>
                  </a:lnTo>
                  <a:lnTo>
                    <a:pt x="341757" y="124111"/>
                  </a:lnTo>
                  <a:lnTo>
                    <a:pt x="236125" y="200883"/>
                  </a:lnTo>
                  <a:lnTo>
                    <a:pt x="276415" y="324993"/>
                  </a:lnTo>
                  <a:lnTo>
                    <a:pt x="170879" y="248221"/>
                  </a:lnTo>
                  <a:lnTo>
                    <a:pt x="65342" y="324993"/>
                  </a:lnTo>
                  <a:lnTo>
                    <a:pt x="105632" y="200787"/>
                  </a:lnTo>
                  <a:lnTo>
                    <a:pt x="0" y="124111"/>
                  </a:lnTo>
                  <a:lnTo>
                    <a:pt x="130588" y="124111"/>
                  </a:lnTo>
                  <a:lnTo>
                    <a:pt x="170879" y="0"/>
                  </a:lnTo>
                  <a:close/>
                </a:path>
              </a:pathLst>
            </a:custGeom>
            <a:solidFill>
              <a:srgbClr val="FFD117">
                <a:alpha val="50275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 16">
              <a:extLst>
                <a:ext uri="{FF2B5EF4-FFF2-40B4-BE49-F238E27FC236}">
                  <a16:creationId xmlns:a16="http://schemas.microsoft.com/office/drawing/2014/main" id="{E5F3DB27-FC1B-B263-54D7-D0C650F764C1}"/>
                </a:ext>
              </a:extLst>
            </p:cNvPr>
            <p:cNvSpPr/>
            <p:nvPr/>
          </p:nvSpPr>
          <p:spPr>
            <a:xfrm>
              <a:off x="6044187" y="3745824"/>
              <a:ext cx="410218" cy="390205"/>
            </a:xfrm>
            <a:custGeom>
              <a:avLst/>
              <a:gdLst>
                <a:gd name="connsiteX0" fmla="*/ 170878 w 341661"/>
                <a:gd name="connsiteY0" fmla="*/ 0 h 324992"/>
                <a:gd name="connsiteX1" fmla="*/ 211169 w 341661"/>
                <a:gd name="connsiteY1" fmla="*/ 124111 h 324992"/>
                <a:gd name="connsiteX2" fmla="*/ 341662 w 341661"/>
                <a:gd name="connsiteY2" fmla="*/ 124111 h 324992"/>
                <a:gd name="connsiteX3" fmla="*/ 236125 w 341661"/>
                <a:gd name="connsiteY3" fmla="*/ 200787 h 324992"/>
                <a:gd name="connsiteX4" fmla="*/ 276415 w 341661"/>
                <a:gd name="connsiteY4" fmla="*/ 324993 h 324992"/>
                <a:gd name="connsiteX5" fmla="*/ 170878 w 341661"/>
                <a:gd name="connsiteY5" fmla="*/ 248221 h 324992"/>
                <a:gd name="connsiteX6" fmla="*/ 65341 w 341661"/>
                <a:gd name="connsiteY6" fmla="*/ 324898 h 324992"/>
                <a:gd name="connsiteX7" fmla="*/ 105632 w 341661"/>
                <a:gd name="connsiteY7" fmla="*/ 200787 h 324992"/>
                <a:gd name="connsiteX8" fmla="*/ 0 w 341661"/>
                <a:gd name="connsiteY8" fmla="*/ 124111 h 324992"/>
                <a:gd name="connsiteX9" fmla="*/ 130492 w 341661"/>
                <a:gd name="connsiteY9" fmla="*/ 124111 h 324992"/>
                <a:gd name="connsiteX10" fmla="*/ 170878 w 341661"/>
                <a:gd name="connsiteY10" fmla="*/ 0 h 324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661" h="324992">
                  <a:moveTo>
                    <a:pt x="170878" y="0"/>
                  </a:moveTo>
                  <a:lnTo>
                    <a:pt x="211169" y="124111"/>
                  </a:lnTo>
                  <a:lnTo>
                    <a:pt x="341662" y="124111"/>
                  </a:lnTo>
                  <a:lnTo>
                    <a:pt x="236125" y="200787"/>
                  </a:lnTo>
                  <a:lnTo>
                    <a:pt x="276415" y="324993"/>
                  </a:lnTo>
                  <a:lnTo>
                    <a:pt x="170878" y="248221"/>
                  </a:lnTo>
                  <a:lnTo>
                    <a:pt x="65341" y="324898"/>
                  </a:lnTo>
                  <a:lnTo>
                    <a:pt x="105632" y="200787"/>
                  </a:lnTo>
                  <a:lnTo>
                    <a:pt x="0" y="124111"/>
                  </a:lnTo>
                  <a:lnTo>
                    <a:pt x="130492" y="124111"/>
                  </a:lnTo>
                  <a:lnTo>
                    <a:pt x="170878" y="0"/>
                  </a:lnTo>
                  <a:close/>
                </a:path>
              </a:pathLst>
            </a:custGeom>
            <a:solidFill>
              <a:srgbClr val="FFD117">
                <a:alpha val="50275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 17">
              <a:extLst>
                <a:ext uri="{FF2B5EF4-FFF2-40B4-BE49-F238E27FC236}">
                  <a16:creationId xmlns:a16="http://schemas.microsoft.com/office/drawing/2014/main" id="{3D691F9C-EE7F-EC0B-9998-AE42EFD86D05}"/>
                </a:ext>
              </a:extLst>
            </p:cNvPr>
            <p:cNvSpPr/>
            <p:nvPr/>
          </p:nvSpPr>
          <p:spPr>
            <a:xfrm>
              <a:off x="6515933" y="3264700"/>
              <a:ext cx="410218" cy="390091"/>
            </a:xfrm>
            <a:custGeom>
              <a:avLst/>
              <a:gdLst>
                <a:gd name="connsiteX0" fmla="*/ 170783 w 341661"/>
                <a:gd name="connsiteY0" fmla="*/ 0 h 324897"/>
                <a:gd name="connsiteX1" fmla="*/ 211169 w 341661"/>
                <a:gd name="connsiteY1" fmla="*/ 124111 h 324897"/>
                <a:gd name="connsiteX2" fmla="*/ 341662 w 341661"/>
                <a:gd name="connsiteY2" fmla="*/ 124111 h 324897"/>
                <a:gd name="connsiteX3" fmla="*/ 236029 w 341661"/>
                <a:gd name="connsiteY3" fmla="*/ 200787 h 324897"/>
                <a:gd name="connsiteX4" fmla="*/ 276415 w 341661"/>
                <a:gd name="connsiteY4" fmla="*/ 324898 h 324897"/>
                <a:gd name="connsiteX5" fmla="*/ 170783 w 341661"/>
                <a:gd name="connsiteY5" fmla="*/ 248222 h 324897"/>
                <a:gd name="connsiteX6" fmla="*/ 65246 w 341661"/>
                <a:gd name="connsiteY6" fmla="*/ 324898 h 324897"/>
                <a:gd name="connsiteX7" fmla="*/ 105537 w 341661"/>
                <a:gd name="connsiteY7" fmla="*/ 200787 h 324897"/>
                <a:gd name="connsiteX8" fmla="*/ 0 w 341661"/>
                <a:gd name="connsiteY8" fmla="*/ 124111 h 324897"/>
                <a:gd name="connsiteX9" fmla="*/ 130492 w 341661"/>
                <a:gd name="connsiteY9" fmla="*/ 124111 h 324897"/>
                <a:gd name="connsiteX10" fmla="*/ 170783 w 341661"/>
                <a:gd name="connsiteY10" fmla="*/ 0 h 3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661" h="324897">
                  <a:moveTo>
                    <a:pt x="170783" y="0"/>
                  </a:moveTo>
                  <a:lnTo>
                    <a:pt x="211169" y="124111"/>
                  </a:lnTo>
                  <a:lnTo>
                    <a:pt x="341662" y="124111"/>
                  </a:lnTo>
                  <a:lnTo>
                    <a:pt x="236029" y="200787"/>
                  </a:lnTo>
                  <a:lnTo>
                    <a:pt x="276415" y="324898"/>
                  </a:lnTo>
                  <a:lnTo>
                    <a:pt x="170783" y="248222"/>
                  </a:lnTo>
                  <a:lnTo>
                    <a:pt x="65246" y="324898"/>
                  </a:lnTo>
                  <a:lnTo>
                    <a:pt x="105537" y="200787"/>
                  </a:lnTo>
                  <a:lnTo>
                    <a:pt x="0" y="124111"/>
                  </a:lnTo>
                  <a:lnTo>
                    <a:pt x="130492" y="124111"/>
                  </a:lnTo>
                  <a:lnTo>
                    <a:pt x="170783" y="0"/>
                  </a:lnTo>
                  <a:close/>
                </a:path>
              </a:pathLst>
            </a:custGeom>
            <a:solidFill>
              <a:srgbClr val="FFD117">
                <a:alpha val="50275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 18">
              <a:extLst>
                <a:ext uri="{FF2B5EF4-FFF2-40B4-BE49-F238E27FC236}">
                  <a16:creationId xmlns:a16="http://schemas.microsoft.com/office/drawing/2014/main" id="{543D2F49-0ED8-0696-87DD-EA2716C4D604}"/>
                </a:ext>
              </a:extLst>
            </p:cNvPr>
            <p:cNvSpPr/>
            <p:nvPr/>
          </p:nvSpPr>
          <p:spPr>
            <a:xfrm>
              <a:off x="6696742" y="2615575"/>
              <a:ext cx="410218" cy="390205"/>
            </a:xfrm>
            <a:custGeom>
              <a:avLst/>
              <a:gdLst>
                <a:gd name="connsiteX0" fmla="*/ 170879 w 341661"/>
                <a:gd name="connsiteY0" fmla="*/ 0 h 324992"/>
                <a:gd name="connsiteX1" fmla="*/ 211169 w 341661"/>
                <a:gd name="connsiteY1" fmla="*/ 124111 h 324992"/>
                <a:gd name="connsiteX2" fmla="*/ 341662 w 341661"/>
                <a:gd name="connsiteY2" fmla="*/ 124111 h 324992"/>
                <a:gd name="connsiteX3" fmla="*/ 236125 w 341661"/>
                <a:gd name="connsiteY3" fmla="*/ 200882 h 324992"/>
                <a:gd name="connsiteX4" fmla="*/ 276415 w 341661"/>
                <a:gd name="connsiteY4" fmla="*/ 324993 h 324992"/>
                <a:gd name="connsiteX5" fmla="*/ 170879 w 341661"/>
                <a:gd name="connsiteY5" fmla="*/ 248221 h 324992"/>
                <a:gd name="connsiteX6" fmla="*/ 65341 w 341661"/>
                <a:gd name="connsiteY6" fmla="*/ 324898 h 324992"/>
                <a:gd name="connsiteX7" fmla="*/ 105632 w 341661"/>
                <a:gd name="connsiteY7" fmla="*/ 200787 h 324992"/>
                <a:gd name="connsiteX8" fmla="*/ 0 w 341661"/>
                <a:gd name="connsiteY8" fmla="*/ 124111 h 324992"/>
                <a:gd name="connsiteX9" fmla="*/ 130492 w 341661"/>
                <a:gd name="connsiteY9" fmla="*/ 124111 h 324992"/>
                <a:gd name="connsiteX10" fmla="*/ 170879 w 341661"/>
                <a:gd name="connsiteY10" fmla="*/ 0 h 324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661" h="324992">
                  <a:moveTo>
                    <a:pt x="170879" y="0"/>
                  </a:moveTo>
                  <a:lnTo>
                    <a:pt x="211169" y="124111"/>
                  </a:lnTo>
                  <a:lnTo>
                    <a:pt x="341662" y="124111"/>
                  </a:lnTo>
                  <a:lnTo>
                    <a:pt x="236125" y="200882"/>
                  </a:lnTo>
                  <a:lnTo>
                    <a:pt x="276415" y="324993"/>
                  </a:lnTo>
                  <a:lnTo>
                    <a:pt x="170879" y="248221"/>
                  </a:lnTo>
                  <a:lnTo>
                    <a:pt x="65341" y="324898"/>
                  </a:lnTo>
                  <a:lnTo>
                    <a:pt x="105632" y="200787"/>
                  </a:lnTo>
                  <a:lnTo>
                    <a:pt x="0" y="124111"/>
                  </a:lnTo>
                  <a:lnTo>
                    <a:pt x="130492" y="124111"/>
                  </a:lnTo>
                  <a:lnTo>
                    <a:pt x="170879" y="0"/>
                  </a:lnTo>
                  <a:close/>
                </a:path>
              </a:pathLst>
            </a:custGeom>
            <a:solidFill>
              <a:srgbClr val="FFD117">
                <a:alpha val="50275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 19">
              <a:extLst>
                <a:ext uri="{FF2B5EF4-FFF2-40B4-BE49-F238E27FC236}">
                  <a16:creationId xmlns:a16="http://schemas.microsoft.com/office/drawing/2014/main" id="{E121397E-2F71-E7D3-1305-F10AF6FEA527}"/>
                </a:ext>
              </a:extLst>
            </p:cNvPr>
            <p:cNvSpPr/>
            <p:nvPr/>
          </p:nvSpPr>
          <p:spPr>
            <a:xfrm>
              <a:off x="6518450" y="1950212"/>
              <a:ext cx="410218" cy="390205"/>
            </a:xfrm>
            <a:custGeom>
              <a:avLst/>
              <a:gdLst>
                <a:gd name="connsiteX0" fmla="*/ 170878 w 341661"/>
                <a:gd name="connsiteY0" fmla="*/ 0 h 324992"/>
                <a:gd name="connsiteX1" fmla="*/ 211169 w 341661"/>
                <a:gd name="connsiteY1" fmla="*/ 124111 h 324992"/>
                <a:gd name="connsiteX2" fmla="*/ 341662 w 341661"/>
                <a:gd name="connsiteY2" fmla="*/ 124111 h 324992"/>
                <a:gd name="connsiteX3" fmla="*/ 236125 w 341661"/>
                <a:gd name="connsiteY3" fmla="*/ 200787 h 324992"/>
                <a:gd name="connsiteX4" fmla="*/ 276415 w 341661"/>
                <a:gd name="connsiteY4" fmla="*/ 324993 h 324992"/>
                <a:gd name="connsiteX5" fmla="*/ 170878 w 341661"/>
                <a:gd name="connsiteY5" fmla="*/ 248221 h 324992"/>
                <a:gd name="connsiteX6" fmla="*/ 65341 w 341661"/>
                <a:gd name="connsiteY6" fmla="*/ 324993 h 324992"/>
                <a:gd name="connsiteX7" fmla="*/ 105632 w 341661"/>
                <a:gd name="connsiteY7" fmla="*/ 200787 h 324992"/>
                <a:gd name="connsiteX8" fmla="*/ 0 w 341661"/>
                <a:gd name="connsiteY8" fmla="*/ 124111 h 324992"/>
                <a:gd name="connsiteX9" fmla="*/ 130492 w 341661"/>
                <a:gd name="connsiteY9" fmla="*/ 124111 h 324992"/>
                <a:gd name="connsiteX10" fmla="*/ 170878 w 341661"/>
                <a:gd name="connsiteY10" fmla="*/ 0 h 324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661" h="324992">
                  <a:moveTo>
                    <a:pt x="170878" y="0"/>
                  </a:moveTo>
                  <a:lnTo>
                    <a:pt x="211169" y="124111"/>
                  </a:lnTo>
                  <a:lnTo>
                    <a:pt x="341662" y="124111"/>
                  </a:lnTo>
                  <a:lnTo>
                    <a:pt x="236125" y="200787"/>
                  </a:lnTo>
                  <a:lnTo>
                    <a:pt x="276415" y="324993"/>
                  </a:lnTo>
                  <a:lnTo>
                    <a:pt x="170878" y="248221"/>
                  </a:lnTo>
                  <a:lnTo>
                    <a:pt x="65341" y="324993"/>
                  </a:lnTo>
                  <a:lnTo>
                    <a:pt x="105632" y="200787"/>
                  </a:lnTo>
                  <a:lnTo>
                    <a:pt x="0" y="124111"/>
                  </a:lnTo>
                  <a:lnTo>
                    <a:pt x="130492" y="124111"/>
                  </a:lnTo>
                  <a:lnTo>
                    <a:pt x="170878" y="0"/>
                  </a:lnTo>
                  <a:close/>
                </a:path>
              </a:pathLst>
            </a:custGeom>
            <a:solidFill>
              <a:srgbClr val="FFD117">
                <a:alpha val="50275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 20">
              <a:extLst>
                <a:ext uri="{FF2B5EF4-FFF2-40B4-BE49-F238E27FC236}">
                  <a16:creationId xmlns:a16="http://schemas.microsoft.com/office/drawing/2014/main" id="{7E9A6650-5D96-AF3D-D5B5-E9DBA8FAC127}"/>
                </a:ext>
              </a:extLst>
            </p:cNvPr>
            <p:cNvSpPr/>
            <p:nvPr/>
          </p:nvSpPr>
          <p:spPr>
            <a:xfrm>
              <a:off x="6037324" y="1478581"/>
              <a:ext cx="410218" cy="390091"/>
            </a:xfrm>
            <a:custGeom>
              <a:avLst/>
              <a:gdLst>
                <a:gd name="connsiteX0" fmla="*/ 170783 w 341661"/>
                <a:gd name="connsiteY0" fmla="*/ 0 h 324897"/>
                <a:gd name="connsiteX1" fmla="*/ 211169 w 341661"/>
                <a:gd name="connsiteY1" fmla="*/ 124111 h 324897"/>
                <a:gd name="connsiteX2" fmla="*/ 341662 w 341661"/>
                <a:gd name="connsiteY2" fmla="*/ 124111 h 324897"/>
                <a:gd name="connsiteX3" fmla="*/ 236125 w 341661"/>
                <a:gd name="connsiteY3" fmla="*/ 200787 h 324897"/>
                <a:gd name="connsiteX4" fmla="*/ 276415 w 341661"/>
                <a:gd name="connsiteY4" fmla="*/ 324898 h 324897"/>
                <a:gd name="connsiteX5" fmla="*/ 170879 w 341661"/>
                <a:gd name="connsiteY5" fmla="*/ 248221 h 324897"/>
                <a:gd name="connsiteX6" fmla="*/ 65246 w 341661"/>
                <a:gd name="connsiteY6" fmla="*/ 324898 h 324897"/>
                <a:gd name="connsiteX7" fmla="*/ 105537 w 341661"/>
                <a:gd name="connsiteY7" fmla="*/ 200787 h 324897"/>
                <a:gd name="connsiteX8" fmla="*/ 0 w 341661"/>
                <a:gd name="connsiteY8" fmla="*/ 124111 h 324897"/>
                <a:gd name="connsiteX9" fmla="*/ 130492 w 341661"/>
                <a:gd name="connsiteY9" fmla="*/ 124111 h 324897"/>
                <a:gd name="connsiteX10" fmla="*/ 170783 w 341661"/>
                <a:gd name="connsiteY10" fmla="*/ 0 h 3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661" h="324897">
                  <a:moveTo>
                    <a:pt x="170783" y="0"/>
                  </a:moveTo>
                  <a:lnTo>
                    <a:pt x="211169" y="124111"/>
                  </a:lnTo>
                  <a:lnTo>
                    <a:pt x="341662" y="124111"/>
                  </a:lnTo>
                  <a:lnTo>
                    <a:pt x="236125" y="200787"/>
                  </a:lnTo>
                  <a:lnTo>
                    <a:pt x="276415" y="324898"/>
                  </a:lnTo>
                  <a:lnTo>
                    <a:pt x="170879" y="248221"/>
                  </a:lnTo>
                  <a:lnTo>
                    <a:pt x="65246" y="324898"/>
                  </a:lnTo>
                  <a:lnTo>
                    <a:pt x="105537" y="200787"/>
                  </a:lnTo>
                  <a:lnTo>
                    <a:pt x="0" y="124111"/>
                  </a:lnTo>
                  <a:lnTo>
                    <a:pt x="130492" y="124111"/>
                  </a:lnTo>
                  <a:lnTo>
                    <a:pt x="170783" y="0"/>
                  </a:lnTo>
                  <a:close/>
                </a:path>
              </a:pathLst>
            </a:custGeom>
            <a:solidFill>
              <a:srgbClr val="FFD117">
                <a:alpha val="50275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510B0D06-5139-C208-272E-22E2A18DD5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510B0D06-5139-C208-272E-22E2A18DD5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447D36B-D8E9-4911-9282-951F0D450C9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152637"/>
            <a:ext cx="9217025" cy="900100"/>
          </a:xfrm>
        </p:spPr>
        <p:txBody>
          <a:bodyPr vert="horz"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Lieferantendialog</a:t>
            </a:r>
            <a:br>
              <a:rPr lang="de-DE" dirty="0"/>
            </a:br>
            <a:r>
              <a:rPr lang="de-DE" dirty="0"/>
              <a:t>Einkauf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560EE5-8642-4442-8EEE-CA5EB84E8F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550863" y="6417332"/>
            <a:ext cx="216545" cy="304143"/>
          </a:xfrm>
        </p:spPr>
        <p:txBody>
          <a:bodyPr/>
          <a:lstStyle/>
          <a:p>
            <a:fld id="{1BA22126-8FA2-480B-B7EE-061A86938C7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E889F9E-177D-70FB-A812-3B58FA57719C}"/>
              </a:ext>
            </a:extLst>
          </p:cNvPr>
          <p:cNvSpPr txBox="1">
            <a:spLocks/>
          </p:cNvSpPr>
          <p:nvPr/>
        </p:nvSpPr>
        <p:spPr bwMode="gray">
          <a:xfrm>
            <a:off x="550863" y="6479403"/>
            <a:ext cx="216545" cy="18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7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809A836-97E3-4CE2-BDD9-F985EF241C3B}" type="slidenum">
              <a:rPr lang="de-DE" smtClean="0"/>
              <a:pPr>
                <a:spcAft>
                  <a:spcPts val="600"/>
                </a:spcAft>
              </a:pPr>
              <a:t>22</a:t>
            </a:fld>
            <a:endParaRPr lang="de-DE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C34643E5-DF06-A75A-79AA-D4AAE31CFD8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8920" y="1959499"/>
            <a:ext cx="2206724" cy="3751431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07864FDC-A20D-C374-A11A-EC636837A94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5899" t="17114" r="10147" b="12883"/>
          <a:stretch>
            <a:fillRect/>
          </a:stretch>
        </p:blipFill>
        <p:spPr>
          <a:xfrm>
            <a:off x="6301445" y="2994892"/>
            <a:ext cx="2350092" cy="155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77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5150DB4-3C91-203F-B70B-81222ECD1E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85" r="22797"/>
          <a:stretch>
            <a:fillRect/>
          </a:stretch>
        </p:blipFill>
        <p:spPr>
          <a:xfrm>
            <a:off x="0" y="3033447"/>
            <a:ext cx="12192000" cy="3157249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C7BB303-6084-CEAA-7382-0752E83FF55D}"/>
              </a:ext>
            </a:extLst>
          </p:cNvPr>
          <p:cNvGrpSpPr/>
          <p:nvPr/>
        </p:nvGrpSpPr>
        <p:grpSpPr>
          <a:xfrm>
            <a:off x="8379714" y="1425977"/>
            <a:ext cx="3027184" cy="3051659"/>
            <a:chOff x="4079776" y="1297658"/>
            <a:chExt cx="3027184" cy="3051659"/>
          </a:xfrm>
        </p:grpSpPr>
        <p:sp>
          <p:nvSpPr>
            <p:cNvPr id="8" name="Freihandform 7">
              <a:extLst>
                <a:ext uri="{FF2B5EF4-FFF2-40B4-BE49-F238E27FC236}">
                  <a16:creationId xmlns:a16="http://schemas.microsoft.com/office/drawing/2014/main" id="{170F5D82-54E7-ED89-3773-C13677D4D214}"/>
                </a:ext>
              </a:extLst>
            </p:cNvPr>
            <p:cNvSpPr/>
            <p:nvPr/>
          </p:nvSpPr>
          <p:spPr>
            <a:xfrm>
              <a:off x="5388201" y="1297658"/>
              <a:ext cx="410218" cy="390205"/>
            </a:xfrm>
            <a:custGeom>
              <a:avLst/>
              <a:gdLst>
                <a:gd name="connsiteX0" fmla="*/ 170879 w 341661"/>
                <a:gd name="connsiteY0" fmla="*/ 0 h 324992"/>
                <a:gd name="connsiteX1" fmla="*/ 211169 w 341661"/>
                <a:gd name="connsiteY1" fmla="*/ 124111 h 324992"/>
                <a:gd name="connsiteX2" fmla="*/ 341662 w 341661"/>
                <a:gd name="connsiteY2" fmla="*/ 124111 h 324992"/>
                <a:gd name="connsiteX3" fmla="*/ 236125 w 341661"/>
                <a:gd name="connsiteY3" fmla="*/ 200882 h 324992"/>
                <a:gd name="connsiteX4" fmla="*/ 276415 w 341661"/>
                <a:gd name="connsiteY4" fmla="*/ 324993 h 324992"/>
                <a:gd name="connsiteX5" fmla="*/ 170879 w 341661"/>
                <a:gd name="connsiteY5" fmla="*/ 248221 h 324992"/>
                <a:gd name="connsiteX6" fmla="*/ 65342 w 341661"/>
                <a:gd name="connsiteY6" fmla="*/ 324993 h 324992"/>
                <a:gd name="connsiteX7" fmla="*/ 105632 w 341661"/>
                <a:gd name="connsiteY7" fmla="*/ 200882 h 324992"/>
                <a:gd name="connsiteX8" fmla="*/ 0 w 341661"/>
                <a:gd name="connsiteY8" fmla="*/ 124111 h 324992"/>
                <a:gd name="connsiteX9" fmla="*/ 130588 w 341661"/>
                <a:gd name="connsiteY9" fmla="*/ 124111 h 324992"/>
                <a:gd name="connsiteX10" fmla="*/ 170879 w 341661"/>
                <a:gd name="connsiteY10" fmla="*/ 0 h 324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661" h="324992">
                  <a:moveTo>
                    <a:pt x="170879" y="0"/>
                  </a:moveTo>
                  <a:lnTo>
                    <a:pt x="211169" y="124111"/>
                  </a:lnTo>
                  <a:lnTo>
                    <a:pt x="341662" y="124111"/>
                  </a:lnTo>
                  <a:lnTo>
                    <a:pt x="236125" y="200882"/>
                  </a:lnTo>
                  <a:lnTo>
                    <a:pt x="276415" y="324993"/>
                  </a:lnTo>
                  <a:lnTo>
                    <a:pt x="170879" y="248221"/>
                  </a:lnTo>
                  <a:lnTo>
                    <a:pt x="65342" y="324993"/>
                  </a:lnTo>
                  <a:lnTo>
                    <a:pt x="105632" y="200882"/>
                  </a:lnTo>
                  <a:lnTo>
                    <a:pt x="0" y="124111"/>
                  </a:lnTo>
                  <a:lnTo>
                    <a:pt x="130588" y="124111"/>
                  </a:lnTo>
                  <a:lnTo>
                    <a:pt x="170879" y="0"/>
                  </a:lnTo>
                  <a:close/>
                </a:path>
              </a:pathLst>
            </a:custGeom>
            <a:solidFill>
              <a:srgbClr val="FFD117">
                <a:alpha val="50275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 8">
              <a:extLst>
                <a:ext uri="{FF2B5EF4-FFF2-40B4-BE49-F238E27FC236}">
                  <a16:creationId xmlns:a16="http://schemas.microsoft.com/office/drawing/2014/main" id="{74A92536-FF91-F1D9-C63C-0D2F8EEBC1F3}"/>
                </a:ext>
              </a:extLst>
            </p:cNvPr>
            <p:cNvSpPr/>
            <p:nvPr/>
          </p:nvSpPr>
          <p:spPr>
            <a:xfrm>
              <a:off x="4739192" y="1478581"/>
              <a:ext cx="410218" cy="390091"/>
            </a:xfrm>
            <a:custGeom>
              <a:avLst/>
              <a:gdLst>
                <a:gd name="connsiteX0" fmla="*/ 170783 w 341661"/>
                <a:gd name="connsiteY0" fmla="*/ 0 h 324897"/>
                <a:gd name="connsiteX1" fmla="*/ 211169 w 341661"/>
                <a:gd name="connsiteY1" fmla="*/ 124111 h 324897"/>
                <a:gd name="connsiteX2" fmla="*/ 341662 w 341661"/>
                <a:gd name="connsiteY2" fmla="*/ 124111 h 324897"/>
                <a:gd name="connsiteX3" fmla="*/ 236125 w 341661"/>
                <a:gd name="connsiteY3" fmla="*/ 200787 h 324897"/>
                <a:gd name="connsiteX4" fmla="*/ 276416 w 341661"/>
                <a:gd name="connsiteY4" fmla="*/ 324898 h 324897"/>
                <a:gd name="connsiteX5" fmla="*/ 170783 w 341661"/>
                <a:gd name="connsiteY5" fmla="*/ 248221 h 324897"/>
                <a:gd name="connsiteX6" fmla="*/ 65246 w 341661"/>
                <a:gd name="connsiteY6" fmla="*/ 324898 h 324897"/>
                <a:gd name="connsiteX7" fmla="*/ 105537 w 341661"/>
                <a:gd name="connsiteY7" fmla="*/ 200787 h 324897"/>
                <a:gd name="connsiteX8" fmla="*/ 0 w 341661"/>
                <a:gd name="connsiteY8" fmla="*/ 124111 h 324897"/>
                <a:gd name="connsiteX9" fmla="*/ 130492 w 341661"/>
                <a:gd name="connsiteY9" fmla="*/ 124111 h 324897"/>
                <a:gd name="connsiteX10" fmla="*/ 170783 w 341661"/>
                <a:gd name="connsiteY10" fmla="*/ 0 h 3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661" h="324897">
                  <a:moveTo>
                    <a:pt x="170783" y="0"/>
                  </a:moveTo>
                  <a:lnTo>
                    <a:pt x="211169" y="124111"/>
                  </a:lnTo>
                  <a:lnTo>
                    <a:pt x="341662" y="124111"/>
                  </a:lnTo>
                  <a:lnTo>
                    <a:pt x="236125" y="200787"/>
                  </a:lnTo>
                  <a:lnTo>
                    <a:pt x="276416" y="324898"/>
                  </a:lnTo>
                  <a:lnTo>
                    <a:pt x="170783" y="248221"/>
                  </a:lnTo>
                  <a:lnTo>
                    <a:pt x="65246" y="324898"/>
                  </a:lnTo>
                  <a:lnTo>
                    <a:pt x="105537" y="200787"/>
                  </a:lnTo>
                  <a:lnTo>
                    <a:pt x="0" y="124111"/>
                  </a:lnTo>
                  <a:lnTo>
                    <a:pt x="130492" y="124111"/>
                  </a:lnTo>
                  <a:lnTo>
                    <a:pt x="170783" y="0"/>
                  </a:lnTo>
                  <a:close/>
                </a:path>
              </a:pathLst>
            </a:custGeom>
            <a:solidFill>
              <a:srgbClr val="FFD117">
                <a:alpha val="50275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 10">
              <a:extLst>
                <a:ext uri="{FF2B5EF4-FFF2-40B4-BE49-F238E27FC236}">
                  <a16:creationId xmlns:a16="http://schemas.microsoft.com/office/drawing/2014/main" id="{DF6E791C-E069-600A-0DFD-60F966503E7F}"/>
                </a:ext>
              </a:extLst>
            </p:cNvPr>
            <p:cNvSpPr/>
            <p:nvPr/>
          </p:nvSpPr>
          <p:spPr>
            <a:xfrm>
              <a:off x="4258068" y="1950212"/>
              <a:ext cx="410105" cy="390205"/>
            </a:xfrm>
            <a:custGeom>
              <a:avLst/>
              <a:gdLst>
                <a:gd name="connsiteX0" fmla="*/ 170783 w 341566"/>
                <a:gd name="connsiteY0" fmla="*/ 0 h 324992"/>
                <a:gd name="connsiteX1" fmla="*/ 211074 w 341566"/>
                <a:gd name="connsiteY1" fmla="*/ 124111 h 324992"/>
                <a:gd name="connsiteX2" fmla="*/ 341567 w 341566"/>
                <a:gd name="connsiteY2" fmla="*/ 124111 h 324992"/>
                <a:gd name="connsiteX3" fmla="*/ 236029 w 341566"/>
                <a:gd name="connsiteY3" fmla="*/ 200882 h 324992"/>
                <a:gd name="connsiteX4" fmla="*/ 276320 w 341566"/>
                <a:gd name="connsiteY4" fmla="*/ 324993 h 324992"/>
                <a:gd name="connsiteX5" fmla="*/ 170783 w 341566"/>
                <a:gd name="connsiteY5" fmla="*/ 248221 h 324992"/>
                <a:gd name="connsiteX6" fmla="*/ 65246 w 341566"/>
                <a:gd name="connsiteY6" fmla="*/ 324993 h 324992"/>
                <a:gd name="connsiteX7" fmla="*/ 105537 w 341566"/>
                <a:gd name="connsiteY7" fmla="*/ 200882 h 324992"/>
                <a:gd name="connsiteX8" fmla="*/ 0 w 341566"/>
                <a:gd name="connsiteY8" fmla="*/ 124111 h 324992"/>
                <a:gd name="connsiteX9" fmla="*/ 130492 w 341566"/>
                <a:gd name="connsiteY9" fmla="*/ 124111 h 324992"/>
                <a:gd name="connsiteX10" fmla="*/ 170783 w 341566"/>
                <a:gd name="connsiteY10" fmla="*/ 0 h 324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66" h="324992">
                  <a:moveTo>
                    <a:pt x="170783" y="0"/>
                  </a:moveTo>
                  <a:lnTo>
                    <a:pt x="211074" y="124111"/>
                  </a:lnTo>
                  <a:lnTo>
                    <a:pt x="341567" y="124111"/>
                  </a:lnTo>
                  <a:lnTo>
                    <a:pt x="236029" y="200882"/>
                  </a:lnTo>
                  <a:lnTo>
                    <a:pt x="276320" y="324993"/>
                  </a:lnTo>
                  <a:lnTo>
                    <a:pt x="170783" y="248221"/>
                  </a:lnTo>
                  <a:lnTo>
                    <a:pt x="65246" y="324993"/>
                  </a:lnTo>
                  <a:lnTo>
                    <a:pt x="105537" y="200882"/>
                  </a:lnTo>
                  <a:lnTo>
                    <a:pt x="0" y="124111"/>
                  </a:lnTo>
                  <a:lnTo>
                    <a:pt x="130492" y="124111"/>
                  </a:lnTo>
                  <a:lnTo>
                    <a:pt x="170783" y="0"/>
                  </a:lnTo>
                  <a:close/>
                </a:path>
              </a:pathLst>
            </a:custGeom>
            <a:solidFill>
              <a:srgbClr val="FFD117">
                <a:alpha val="50275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 12">
              <a:extLst>
                <a:ext uri="{FF2B5EF4-FFF2-40B4-BE49-F238E27FC236}">
                  <a16:creationId xmlns:a16="http://schemas.microsoft.com/office/drawing/2014/main" id="{57A33627-2D46-D28C-D0B3-333B0036F0C6}"/>
                </a:ext>
              </a:extLst>
            </p:cNvPr>
            <p:cNvSpPr/>
            <p:nvPr/>
          </p:nvSpPr>
          <p:spPr>
            <a:xfrm>
              <a:off x="4079776" y="2615575"/>
              <a:ext cx="410218" cy="390205"/>
            </a:xfrm>
            <a:custGeom>
              <a:avLst/>
              <a:gdLst>
                <a:gd name="connsiteX0" fmla="*/ 170783 w 341661"/>
                <a:gd name="connsiteY0" fmla="*/ 0 h 324992"/>
                <a:gd name="connsiteX1" fmla="*/ 211074 w 341661"/>
                <a:gd name="connsiteY1" fmla="*/ 124111 h 324992"/>
                <a:gd name="connsiteX2" fmla="*/ 341662 w 341661"/>
                <a:gd name="connsiteY2" fmla="*/ 124111 h 324992"/>
                <a:gd name="connsiteX3" fmla="*/ 236029 w 341661"/>
                <a:gd name="connsiteY3" fmla="*/ 200882 h 324992"/>
                <a:gd name="connsiteX4" fmla="*/ 276320 w 341661"/>
                <a:gd name="connsiteY4" fmla="*/ 324993 h 324992"/>
                <a:gd name="connsiteX5" fmla="*/ 170783 w 341661"/>
                <a:gd name="connsiteY5" fmla="*/ 248221 h 324992"/>
                <a:gd name="connsiteX6" fmla="*/ 65246 w 341661"/>
                <a:gd name="connsiteY6" fmla="*/ 324898 h 324992"/>
                <a:gd name="connsiteX7" fmla="*/ 105537 w 341661"/>
                <a:gd name="connsiteY7" fmla="*/ 200787 h 324992"/>
                <a:gd name="connsiteX8" fmla="*/ 0 w 341661"/>
                <a:gd name="connsiteY8" fmla="*/ 124111 h 324992"/>
                <a:gd name="connsiteX9" fmla="*/ 130493 w 341661"/>
                <a:gd name="connsiteY9" fmla="*/ 124111 h 324992"/>
                <a:gd name="connsiteX10" fmla="*/ 170783 w 341661"/>
                <a:gd name="connsiteY10" fmla="*/ 0 h 324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661" h="324992">
                  <a:moveTo>
                    <a:pt x="170783" y="0"/>
                  </a:moveTo>
                  <a:lnTo>
                    <a:pt x="211074" y="124111"/>
                  </a:lnTo>
                  <a:lnTo>
                    <a:pt x="341662" y="124111"/>
                  </a:lnTo>
                  <a:lnTo>
                    <a:pt x="236029" y="200882"/>
                  </a:lnTo>
                  <a:lnTo>
                    <a:pt x="276320" y="324993"/>
                  </a:lnTo>
                  <a:lnTo>
                    <a:pt x="170783" y="248221"/>
                  </a:lnTo>
                  <a:lnTo>
                    <a:pt x="65246" y="324898"/>
                  </a:lnTo>
                  <a:lnTo>
                    <a:pt x="105537" y="200787"/>
                  </a:lnTo>
                  <a:lnTo>
                    <a:pt x="0" y="124111"/>
                  </a:lnTo>
                  <a:lnTo>
                    <a:pt x="130493" y="124111"/>
                  </a:lnTo>
                  <a:lnTo>
                    <a:pt x="170783" y="0"/>
                  </a:lnTo>
                  <a:close/>
                </a:path>
              </a:pathLst>
            </a:custGeom>
            <a:solidFill>
              <a:srgbClr val="FFD117">
                <a:alpha val="50275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 13">
              <a:extLst>
                <a:ext uri="{FF2B5EF4-FFF2-40B4-BE49-F238E27FC236}">
                  <a16:creationId xmlns:a16="http://schemas.microsoft.com/office/drawing/2014/main" id="{3DD3C398-EA6C-0684-5D42-E8E1B3A5FEA8}"/>
                </a:ext>
              </a:extLst>
            </p:cNvPr>
            <p:cNvSpPr/>
            <p:nvPr/>
          </p:nvSpPr>
          <p:spPr>
            <a:xfrm>
              <a:off x="4260583" y="3264700"/>
              <a:ext cx="410218" cy="390091"/>
            </a:xfrm>
            <a:custGeom>
              <a:avLst/>
              <a:gdLst>
                <a:gd name="connsiteX0" fmla="*/ 170878 w 341661"/>
                <a:gd name="connsiteY0" fmla="*/ 0 h 324897"/>
                <a:gd name="connsiteX1" fmla="*/ 211169 w 341661"/>
                <a:gd name="connsiteY1" fmla="*/ 124111 h 324897"/>
                <a:gd name="connsiteX2" fmla="*/ 341662 w 341661"/>
                <a:gd name="connsiteY2" fmla="*/ 124111 h 324897"/>
                <a:gd name="connsiteX3" fmla="*/ 236125 w 341661"/>
                <a:gd name="connsiteY3" fmla="*/ 200787 h 324897"/>
                <a:gd name="connsiteX4" fmla="*/ 276415 w 341661"/>
                <a:gd name="connsiteY4" fmla="*/ 324898 h 324897"/>
                <a:gd name="connsiteX5" fmla="*/ 170878 w 341661"/>
                <a:gd name="connsiteY5" fmla="*/ 248222 h 324897"/>
                <a:gd name="connsiteX6" fmla="*/ 65246 w 341661"/>
                <a:gd name="connsiteY6" fmla="*/ 324898 h 324897"/>
                <a:gd name="connsiteX7" fmla="*/ 105632 w 341661"/>
                <a:gd name="connsiteY7" fmla="*/ 200787 h 324897"/>
                <a:gd name="connsiteX8" fmla="*/ 0 w 341661"/>
                <a:gd name="connsiteY8" fmla="*/ 124111 h 324897"/>
                <a:gd name="connsiteX9" fmla="*/ 130492 w 341661"/>
                <a:gd name="connsiteY9" fmla="*/ 124111 h 324897"/>
                <a:gd name="connsiteX10" fmla="*/ 170878 w 341661"/>
                <a:gd name="connsiteY10" fmla="*/ 0 h 3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661" h="324897">
                  <a:moveTo>
                    <a:pt x="170878" y="0"/>
                  </a:moveTo>
                  <a:lnTo>
                    <a:pt x="211169" y="124111"/>
                  </a:lnTo>
                  <a:lnTo>
                    <a:pt x="341662" y="124111"/>
                  </a:lnTo>
                  <a:lnTo>
                    <a:pt x="236125" y="200787"/>
                  </a:lnTo>
                  <a:lnTo>
                    <a:pt x="276415" y="324898"/>
                  </a:lnTo>
                  <a:lnTo>
                    <a:pt x="170878" y="248222"/>
                  </a:lnTo>
                  <a:lnTo>
                    <a:pt x="65246" y="324898"/>
                  </a:lnTo>
                  <a:lnTo>
                    <a:pt x="105632" y="200787"/>
                  </a:lnTo>
                  <a:lnTo>
                    <a:pt x="0" y="124111"/>
                  </a:lnTo>
                  <a:lnTo>
                    <a:pt x="130492" y="124111"/>
                  </a:lnTo>
                  <a:lnTo>
                    <a:pt x="170878" y="0"/>
                  </a:lnTo>
                  <a:close/>
                </a:path>
              </a:pathLst>
            </a:custGeom>
            <a:solidFill>
              <a:srgbClr val="FFD117">
                <a:alpha val="50275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 14">
              <a:extLst>
                <a:ext uri="{FF2B5EF4-FFF2-40B4-BE49-F238E27FC236}">
                  <a16:creationId xmlns:a16="http://schemas.microsoft.com/office/drawing/2014/main" id="{96DC9CEE-484D-4EF9-0B95-F8134BD9C1A0}"/>
                </a:ext>
              </a:extLst>
            </p:cNvPr>
            <p:cNvSpPr/>
            <p:nvPr/>
          </p:nvSpPr>
          <p:spPr>
            <a:xfrm>
              <a:off x="4732215" y="3745824"/>
              <a:ext cx="410218" cy="390205"/>
            </a:xfrm>
            <a:custGeom>
              <a:avLst/>
              <a:gdLst>
                <a:gd name="connsiteX0" fmla="*/ 170879 w 341661"/>
                <a:gd name="connsiteY0" fmla="*/ 0 h 324992"/>
                <a:gd name="connsiteX1" fmla="*/ 211169 w 341661"/>
                <a:gd name="connsiteY1" fmla="*/ 124111 h 324992"/>
                <a:gd name="connsiteX2" fmla="*/ 341662 w 341661"/>
                <a:gd name="connsiteY2" fmla="*/ 124111 h 324992"/>
                <a:gd name="connsiteX3" fmla="*/ 236125 w 341661"/>
                <a:gd name="connsiteY3" fmla="*/ 200882 h 324992"/>
                <a:gd name="connsiteX4" fmla="*/ 276416 w 341661"/>
                <a:gd name="connsiteY4" fmla="*/ 324993 h 324992"/>
                <a:gd name="connsiteX5" fmla="*/ 170879 w 341661"/>
                <a:gd name="connsiteY5" fmla="*/ 248221 h 324992"/>
                <a:gd name="connsiteX6" fmla="*/ 65342 w 341661"/>
                <a:gd name="connsiteY6" fmla="*/ 324993 h 324992"/>
                <a:gd name="connsiteX7" fmla="*/ 105632 w 341661"/>
                <a:gd name="connsiteY7" fmla="*/ 200882 h 324992"/>
                <a:gd name="connsiteX8" fmla="*/ 0 w 341661"/>
                <a:gd name="connsiteY8" fmla="*/ 124111 h 324992"/>
                <a:gd name="connsiteX9" fmla="*/ 130588 w 341661"/>
                <a:gd name="connsiteY9" fmla="*/ 124111 h 324992"/>
                <a:gd name="connsiteX10" fmla="*/ 170879 w 341661"/>
                <a:gd name="connsiteY10" fmla="*/ 0 h 324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661" h="324992">
                  <a:moveTo>
                    <a:pt x="170879" y="0"/>
                  </a:moveTo>
                  <a:lnTo>
                    <a:pt x="211169" y="124111"/>
                  </a:lnTo>
                  <a:lnTo>
                    <a:pt x="341662" y="124111"/>
                  </a:lnTo>
                  <a:lnTo>
                    <a:pt x="236125" y="200882"/>
                  </a:lnTo>
                  <a:lnTo>
                    <a:pt x="276416" y="324993"/>
                  </a:lnTo>
                  <a:lnTo>
                    <a:pt x="170879" y="248221"/>
                  </a:lnTo>
                  <a:lnTo>
                    <a:pt x="65342" y="324993"/>
                  </a:lnTo>
                  <a:lnTo>
                    <a:pt x="105632" y="200882"/>
                  </a:lnTo>
                  <a:lnTo>
                    <a:pt x="0" y="124111"/>
                  </a:lnTo>
                  <a:lnTo>
                    <a:pt x="130588" y="124111"/>
                  </a:lnTo>
                  <a:lnTo>
                    <a:pt x="170879" y="0"/>
                  </a:lnTo>
                  <a:close/>
                </a:path>
              </a:pathLst>
            </a:custGeom>
            <a:solidFill>
              <a:srgbClr val="FFD117">
                <a:alpha val="50275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 15">
              <a:extLst>
                <a:ext uri="{FF2B5EF4-FFF2-40B4-BE49-F238E27FC236}">
                  <a16:creationId xmlns:a16="http://schemas.microsoft.com/office/drawing/2014/main" id="{F47F8EC8-02DE-FCE0-B45D-3E4676DDD8D3}"/>
                </a:ext>
              </a:extLst>
            </p:cNvPr>
            <p:cNvSpPr/>
            <p:nvPr/>
          </p:nvSpPr>
          <p:spPr>
            <a:xfrm>
              <a:off x="5388201" y="3959111"/>
              <a:ext cx="410334" cy="390206"/>
            </a:xfrm>
            <a:custGeom>
              <a:avLst/>
              <a:gdLst>
                <a:gd name="connsiteX0" fmla="*/ 170879 w 341757"/>
                <a:gd name="connsiteY0" fmla="*/ 0 h 324993"/>
                <a:gd name="connsiteX1" fmla="*/ 211169 w 341757"/>
                <a:gd name="connsiteY1" fmla="*/ 124111 h 324993"/>
                <a:gd name="connsiteX2" fmla="*/ 341757 w 341757"/>
                <a:gd name="connsiteY2" fmla="*/ 124111 h 324993"/>
                <a:gd name="connsiteX3" fmla="*/ 236125 w 341757"/>
                <a:gd name="connsiteY3" fmla="*/ 200883 h 324993"/>
                <a:gd name="connsiteX4" fmla="*/ 276415 w 341757"/>
                <a:gd name="connsiteY4" fmla="*/ 324993 h 324993"/>
                <a:gd name="connsiteX5" fmla="*/ 170879 w 341757"/>
                <a:gd name="connsiteY5" fmla="*/ 248221 h 324993"/>
                <a:gd name="connsiteX6" fmla="*/ 65342 w 341757"/>
                <a:gd name="connsiteY6" fmla="*/ 324993 h 324993"/>
                <a:gd name="connsiteX7" fmla="*/ 105632 w 341757"/>
                <a:gd name="connsiteY7" fmla="*/ 200787 h 324993"/>
                <a:gd name="connsiteX8" fmla="*/ 0 w 341757"/>
                <a:gd name="connsiteY8" fmla="*/ 124111 h 324993"/>
                <a:gd name="connsiteX9" fmla="*/ 130588 w 341757"/>
                <a:gd name="connsiteY9" fmla="*/ 124111 h 324993"/>
                <a:gd name="connsiteX10" fmla="*/ 170879 w 341757"/>
                <a:gd name="connsiteY10" fmla="*/ 0 h 32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757" h="324993">
                  <a:moveTo>
                    <a:pt x="170879" y="0"/>
                  </a:moveTo>
                  <a:lnTo>
                    <a:pt x="211169" y="124111"/>
                  </a:lnTo>
                  <a:lnTo>
                    <a:pt x="341757" y="124111"/>
                  </a:lnTo>
                  <a:lnTo>
                    <a:pt x="236125" y="200883"/>
                  </a:lnTo>
                  <a:lnTo>
                    <a:pt x="276415" y="324993"/>
                  </a:lnTo>
                  <a:lnTo>
                    <a:pt x="170879" y="248221"/>
                  </a:lnTo>
                  <a:lnTo>
                    <a:pt x="65342" y="324993"/>
                  </a:lnTo>
                  <a:lnTo>
                    <a:pt x="105632" y="200787"/>
                  </a:lnTo>
                  <a:lnTo>
                    <a:pt x="0" y="124111"/>
                  </a:lnTo>
                  <a:lnTo>
                    <a:pt x="130588" y="124111"/>
                  </a:lnTo>
                  <a:lnTo>
                    <a:pt x="170879" y="0"/>
                  </a:lnTo>
                  <a:close/>
                </a:path>
              </a:pathLst>
            </a:custGeom>
            <a:solidFill>
              <a:srgbClr val="FFD117">
                <a:alpha val="50275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 16">
              <a:extLst>
                <a:ext uri="{FF2B5EF4-FFF2-40B4-BE49-F238E27FC236}">
                  <a16:creationId xmlns:a16="http://schemas.microsoft.com/office/drawing/2014/main" id="{E5F3DB27-FC1B-B263-54D7-D0C650F764C1}"/>
                </a:ext>
              </a:extLst>
            </p:cNvPr>
            <p:cNvSpPr/>
            <p:nvPr/>
          </p:nvSpPr>
          <p:spPr>
            <a:xfrm>
              <a:off x="6044187" y="3745824"/>
              <a:ext cx="410218" cy="390205"/>
            </a:xfrm>
            <a:custGeom>
              <a:avLst/>
              <a:gdLst>
                <a:gd name="connsiteX0" fmla="*/ 170878 w 341661"/>
                <a:gd name="connsiteY0" fmla="*/ 0 h 324992"/>
                <a:gd name="connsiteX1" fmla="*/ 211169 w 341661"/>
                <a:gd name="connsiteY1" fmla="*/ 124111 h 324992"/>
                <a:gd name="connsiteX2" fmla="*/ 341662 w 341661"/>
                <a:gd name="connsiteY2" fmla="*/ 124111 h 324992"/>
                <a:gd name="connsiteX3" fmla="*/ 236125 w 341661"/>
                <a:gd name="connsiteY3" fmla="*/ 200787 h 324992"/>
                <a:gd name="connsiteX4" fmla="*/ 276415 w 341661"/>
                <a:gd name="connsiteY4" fmla="*/ 324993 h 324992"/>
                <a:gd name="connsiteX5" fmla="*/ 170878 w 341661"/>
                <a:gd name="connsiteY5" fmla="*/ 248221 h 324992"/>
                <a:gd name="connsiteX6" fmla="*/ 65341 w 341661"/>
                <a:gd name="connsiteY6" fmla="*/ 324898 h 324992"/>
                <a:gd name="connsiteX7" fmla="*/ 105632 w 341661"/>
                <a:gd name="connsiteY7" fmla="*/ 200787 h 324992"/>
                <a:gd name="connsiteX8" fmla="*/ 0 w 341661"/>
                <a:gd name="connsiteY8" fmla="*/ 124111 h 324992"/>
                <a:gd name="connsiteX9" fmla="*/ 130492 w 341661"/>
                <a:gd name="connsiteY9" fmla="*/ 124111 h 324992"/>
                <a:gd name="connsiteX10" fmla="*/ 170878 w 341661"/>
                <a:gd name="connsiteY10" fmla="*/ 0 h 324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661" h="324992">
                  <a:moveTo>
                    <a:pt x="170878" y="0"/>
                  </a:moveTo>
                  <a:lnTo>
                    <a:pt x="211169" y="124111"/>
                  </a:lnTo>
                  <a:lnTo>
                    <a:pt x="341662" y="124111"/>
                  </a:lnTo>
                  <a:lnTo>
                    <a:pt x="236125" y="200787"/>
                  </a:lnTo>
                  <a:lnTo>
                    <a:pt x="276415" y="324993"/>
                  </a:lnTo>
                  <a:lnTo>
                    <a:pt x="170878" y="248221"/>
                  </a:lnTo>
                  <a:lnTo>
                    <a:pt x="65341" y="324898"/>
                  </a:lnTo>
                  <a:lnTo>
                    <a:pt x="105632" y="200787"/>
                  </a:lnTo>
                  <a:lnTo>
                    <a:pt x="0" y="124111"/>
                  </a:lnTo>
                  <a:lnTo>
                    <a:pt x="130492" y="124111"/>
                  </a:lnTo>
                  <a:lnTo>
                    <a:pt x="170878" y="0"/>
                  </a:lnTo>
                  <a:close/>
                </a:path>
              </a:pathLst>
            </a:custGeom>
            <a:solidFill>
              <a:srgbClr val="FFD117">
                <a:alpha val="50275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 17">
              <a:extLst>
                <a:ext uri="{FF2B5EF4-FFF2-40B4-BE49-F238E27FC236}">
                  <a16:creationId xmlns:a16="http://schemas.microsoft.com/office/drawing/2014/main" id="{3D691F9C-EE7F-EC0B-9998-AE42EFD86D05}"/>
                </a:ext>
              </a:extLst>
            </p:cNvPr>
            <p:cNvSpPr/>
            <p:nvPr/>
          </p:nvSpPr>
          <p:spPr>
            <a:xfrm>
              <a:off x="6515933" y="3264700"/>
              <a:ext cx="410218" cy="390091"/>
            </a:xfrm>
            <a:custGeom>
              <a:avLst/>
              <a:gdLst>
                <a:gd name="connsiteX0" fmla="*/ 170783 w 341661"/>
                <a:gd name="connsiteY0" fmla="*/ 0 h 324897"/>
                <a:gd name="connsiteX1" fmla="*/ 211169 w 341661"/>
                <a:gd name="connsiteY1" fmla="*/ 124111 h 324897"/>
                <a:gd name="connsiteX2" fmla="*/ 341662 w 341661"/>
                <a:gd name="connsiteY2" fmla="*/ 124111 h 324897"/>
                <a:gd name="connsiteX3" fmla="*/ 236029 w 341661"/>
                <a:gd name="connsiteY3" fmla="*/ 200787 h 324897"/>
                <a:gd name="connsiteX4" fmla="*/ 276415 w 341661"/>
                <a:gd name="connsiteY4" fmla="*/ 324898 h 324897"/>
                <a:gd name="connsiteX5" fmla="*/ 170783 w 341661"/>
                <a:gd name="connsiteY5" fmla="*/ 248222 h 324897"/>
                <a:gd name="connsiteX6" fmla="*/ 65246 w 341661"/>
                <a:gd name="connsiteY6" fmla="*/ 324898 h 324897"/>
                <a:gd name="connsiteX7" fmla="*/ 105537 w 341661"/>
                <a:gd name="connsiteY7" fmla="*/ 200787 h 324897"/>
                <a:gd name="connsiteX8" fmla="*/ 0 w 341661"/>
                <a:gd name="connsiteY8" fmla="*/ 124111 h 324897"/>
                <a:gd name="connsiteX9" fmla="*/ 130492 w 341661"/>
                <a:gd name="connsiteY9" fmla="*/ 124111 h 324897"/>
                <a:gd name="connsiteX10" fmla="*/ 170783 w 341661"/>
                <a:gd name="connsiteY10" fmla="*/ 0 h 3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661" h="324897">
                  <a:moveTo>
                    <a:pt x="170783" y="0"/>
                  </a:moveTo>
                  <a:lnTo>
                    <a:pt x="211169" y="124111"/>
                  </a:lnTo>
                  <a:lnTo>
                    <a:pt x="341662" y="124111"/>
                  </a:lnTo>
                  <a:lnTo>
                    <a:pt x="236029" y="200787"/>
                  </a:lnTo>
                  <a:lnTo>
                    <a:pt x="276415" y="324898"/>
                  </a:lnTo>
                  <a:lnTo>
                    <a:pt x="170783" y="248222"/>
                  </a:lnTo>
                  <a:lnTo>
                    <a:pt x="65246" y="324898"/>
                  </a:lnTo>
                  <a:lnTo>
                    <a:pt x="105537" y="200787"/>
                  </a:lnTo>
                  <a:lnTo>
                    <a:pt x="0" y="124111"/>
                  </a:lnTo>
                  <a:lnTo>
                    <a:pt x="130492" y="124111"/>
                  </a:lnTo>
                  <a:lnTo>
                    <a:pt x="170783" y="0"/>
                  </a:lnTo>
                  <a:close/>
                </a:path>
              </a:pathLst>
            </a:custGeom>
            <a:solidFill>
              <a:srgbClr val="FFD117">
                <a:alpha val="50275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 18">
              <a:extLst>
                <a:ext uri="{FF2B5EF4-FFF2-40B4-BE49-F238E27FC236}">
                  <a16:creationId xmlns:a16="http://schemas.microsoft.com/office/drawing/2014/main" id="{543D2F49-0ED8-0696-87DD-EA2716C4D604}"/>
                </a:ext>
              </a:extLst>
            </p:cNvPr>
            <p:cNvSpPr/>
            <p:nvPr/>
          </p:nvSpPr>
          <p:spPr>
            <a:xfrm>
              <a:off x="6696742" y="2615575"/>
              <a:ext cx="410218" cy="390205"/>
            </a:xfrm>
            <a:custGeom>
              <a:avLst/>
              <a:gdLst>
                <a:gd name="connsiteX0" fmla="*/ 170879 w 341661"/>
                <a:gd name="connsiteY0" fmla="*/ 0 h 324992"/>
                <a:gd name="connsiteX1" fmla="*/ 211169 w 341661"/>
                <a:gd name="connsiteY1" fmla="*/ 124111 h 324992"/>
                <a:gd name="connsiteX2" fmla="*/ 341662 w 341661"/>
                <a:gd name="connsiteY2" fmla="*/ 124111 h 324992"/>
                <a:gd name="connsiteX3" fmla="*/ 236125 w 341661"/>
                <a:gd name="connsiteY3" fmla="*/ 200882 h 324992"/>
                <a:gd name="connsiteX4" fmla="*/ 276415 w 341661"/>
                <a:gd name="connsiteY4" fmla="*/ 324993 h 324992"/>
                <a:gd name="connsiteX5" fmla="*/ 170879 w 341661"/>
                <a:gd name="connsiteY5" fmla="*/ 248221 h 324992"/>
                <a:gd name="connsiteX6" fmla="*/ 65341 w 341661"/>
                <a:gd name="connsiteY6" fmla="*/ 324898 h 324992"/>
                <a:gd name="connsiteX7" fmla="*/ 105632 w 341661"/>
                <a:gd name="connsiteY7" fmla="*/ 200787 h 324992"/>
                <a:gd name="connsiteX8" fmla="*/ 0 w 341661"/>
                <a:gd name="connsiteY8" fmla="*/ 124111 h 324992"/>
                <a:gd name="connsiteX9" fmla="*/ 130492 w 341661"/>
                <a:gd name="connsiteY9" fmla="*/ 124111 h 324992"/>
                <a:gd name="connsiteX10" fmla="*/ 170879 w 341661"/>
                <a:gd name="connsiteY10" fmla="*/ 0 h 324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661" h="324992">
                  <a:moveTo>
                    <a:pt x="170879" y="0"/>
                  </a:moveTo>
                  <a:lnTo>
                    <a:pt x="211169" y="124111"/>
                  </a:lnTo>
                  <a:lnTo>
                    <a:pt x="341662" y="124111"/>
                  </a:lnTo>
                  <a:lnTo>
                    <a:pt x="236125" y="200882"/>
                  </a:lnTo>
                  <a:lnTo>
                    <a:pt x="276415" y="324993"/>
                  </a:lnTo>
                  <a:lnTo>
                    <a:pt x="170879" y="248221"/>
                  </a:lnTo>
                  <a:lnTo>
                    <a:pt x="65341" y="324898"/>
                  </a:lnTo>
                  <a:lnTo>
                    <a:pt x="105632" y="200787"/>
                  </a:lnTo>
                  <a:lnTo>
                    <a:pt x="0" y="124111"/>
                  </a:lnTo>
                  <a:lnTo>
                    <a:pt x="130492" y="124111"/>
                  </a:lnTo>
                  <a:lnTo>
                    <a:pt x="170879" y="0"/>
                  </a:lnTo>
                  <a:close/>
                </a:path>
              </a:pathLst>
            </a:custGeom>
            <a:solidFill>
              <a:srgbClr val="FFD117">
                <a:alpha val="50275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 19">
              <a:extLst>
                <a:ext uri="{FF2B5EF4-FFF2-40B4-BE49-F238E27FC236}">
                  <a16:creationId xmlns:a16="http://schemas.microsoft.com/office/drawing/2014/main" id="{E121397E-2F71-E7D3-1305-F10AF6FEA527}"/>
                </a:ext>
              </a:extLst>
            </p:cNvPr>
            <p:cNvSpPr/>
            <p:nvPr/>
          </p:nvSpPr>
          <p:spPr>
            <a:xfrm>
              <a:off x="6518450" y="1950212"/>
              <a:ext cx="410218" cy="390205"/>
            </a:xfrm>
            <a:custGeom>
              <a:avLst/>
              <a:gdLst>
                <a:gd name="connsiteX0" fmla="*/ 170878 w 341661"/>
                <a:gd name="connsiteY0" fmla="*/ 0 h 324992"/>
                <a:gd name="connsiteX1" fmla="*/ 211169 w 341661"/>
                <a:gd name="connsiteY1" fmla="*/ 124111 h 324992"/>
                <a:gd name="connsiteX2" fmla="*/ 341662 w 341661"/>
                <a:gd name="connsiteY2" fmla="*/ 124111 h 324992"/>
                <a:gd name="connsiteX3" fmla="*/ 236125 w 341661"/>
                <a:gd name="connsiteY3" fmla="*/ 200787 h 324992"/>
                <a:gd name="connsiteX4" fmla="*/ 276415 w 341661"/>
                <a:gd name="connsiteY4" fmla="*/ 324993 h 324992"/>
                <a:gd name="connsiteX5" fmla="*/ 170878 w 341661"/>
                <a:gd name="connsiteY5" fmla="*/ 248221 h 324992"/>
                <a:gd name="connsiteX6" fmla="*/ 65341 w 341661"/>
                <a:gd name="connsiteY6" fmla="*/ 324993 h 324992"/>
                <a:gd name="connsiteX7" fmla="*/ 105632 w 341661"/>
                <a:gd name="connsiteY7" fmla="*/ 200787 h 324992"/>
                <a:gd name="connsiteX8" fmla="*/ 0 w 341661"/>
                <a:gd name="connsiteY8" fmla="*/ 124111 h 324992"/>
                <a:gd name="connsiteX9" fmla="*/ 130492 w 341661"/>
                <a:gd name="connsiteY9" fmla="*/ 124111 h 324992"/>
                <a:gd name="connsiteX10" fmla="*/ 170878 w 341661"/>
                <a:gd name="connsiteY10" fmla="*/ 0 h 324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661" h="324992">
                  <a:moveTo>
                    <a:pt x="170878" y="0"/>
                  </a:moveTo>
                  <a:lnTo>
                    <a:pt x="211169" y="124111"/>
                  </a:lnTo>
                  <a:lnTo>
                    <a:pt x="341662" y="124111"/>
                  </a:lnTo>
                  <a:lnTo>
                    <a:pt x="236125" y="200787"/>
                  </a:lnTo>
                  <a:lnTo>
                    <a:pt x="276415" y="324993"/>
                  </a:lnTo>
                  <a:lnTo>
                    <a:pt x="170878" y="248221"/>
                  </a:lnTo>
                  <a:lnTo>
                    <a:pt x="65341" y="324993"/>
                  </a:lnTo>
                  <a:lnTo>
                    <a:pt x="105632" y="200787"/>
                  </a:lnTo>
                  <a:lnTo>
                    <a:pt x="0" y="124111"/>
                  </a:lnTo>
                  <a:lnTo>
                    <a:pt x="130492" y="124111"/>
                  </a:lnTo>
                  <a:lnTo>
                    <a:pt x="170878" y="0"/>
                  </a:lnTo>
                  <a:close/>
                </a:path>
              </a:pathLst>
            </a:custGeom>
            <a:solidFill>
              <a:srgbClr val="FFD117">
                <a:alpha val="50275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 20">
              <a:extLst>
                <a:ext uri="{FF2B5EF4-FFF2-40B4-BE49-F238E27FC236}">
                  <a16:creationId xmlns:a16="http://schemas.microsoft.com/office/drawing/2014/main" id="{7E9A6650-5D96-AF3D-D5B5-E9DBA8FAC127}"/>
                </a:ext>
              </a:extLst>
            </p:cNvPr>
            <p:cNvSpPr/>
            <p:nvPr/>
          </p:nvSpPr>
          <p:spPr>
            <a:xfrm>
              <a:off x="6037324" y="1478581"/>
              <a:ext cx="410218" cy="390091"/>
            </a:xfrm>
            <a:custGeom>
              <a:avLst/>
              <a:gdLst>
                <a:gd name="connsiteX0" fmla="*/ 170783 w 341661"/>
                <a:gd name="connsiteY0" fmla="*/ 0 h 324897"/>
                <a:gd name="connsiteX1" fmla="*/ 211169 w 341661"/>
                <a:gd name="connsiteY1" fmla="*/ 124111 h 324897"/>
                <a:gd name="connsiteX2" fmla="*/ 341662 w 341661"/>
                <a:gd name="connsiteY2" fmla="*/ 124111 h 324897"/>
                <a:gd name="connsiteX3" fmla="*/ 236125 w 341661"/>
                <a:gd name="connsiteY3" fmla="*/ 200787 h 324897"/>
                <a:gd name="connsiteX4" fmla="*/ 276415 w 341661"/>
                <a:gd name="connsiteY4" fmla="*/ 324898 h 324897"/>
                <a:gd name="connsiteX5" fmla="*/ 170879 w 341661"/>
                <a:gd name="connsiteY5" fmla="*/ 248221 h 324897"/>
                <a:gd name="connsiteX6" fmla="*/ 65246 w 341661"/>
                <a:gd name="connsiteY6" fmla="*/ 324898 h 324897"/>
                <a:gd name="connsiteX7" fmla="*/ 105537 w 341661"/>
                <a:gd name="connsiteY7" fmla="*/ 200787 h 324897"/>
                <a:gd name="connsiteX8" fmla="*/ 0 w 341661"/>
                <a:gd name="connsiteY8" fmla="*/ 124111 h 324897"/>
                <a:gd name="connsiteX9" fmla="*/ 130492 w 341661"/>
                <a:gd name="connsiteY9" fmla="*/ 124111 h 324897"/>
                <a:gd name="connsiteX10" fmla="*/ 170783 w 341661"/>
                <a:gd name="connsiteY10" fmla="*/ 0 h 3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661" h="324897">
                  <a:moveTo>
                    <a:pt x="170783" y="0"/>
                  </a:moveTo>
                  <a:lnTo>
                    <a:pt x="211169" y="124111"/>
                  </a:lnTo>
                  <a:lnTo>
                    <a:pt x="341662" y="124111"/>
                  </a:lnTo>
                  <a:lnTo>
                    <a:pt x="236125" y="200787"/>
                  </a:lnTo>
                  <a:lnTo>
                    <a:pt x="276415" y="324898"/>
                  </a:lnTo>
                  <a:lnTo>
                    <a:pt x="170879" y="248221"/>
                  </a:lnTo>
                  <a:lnTo>
                    <a:pt x="65246" y="324898"/>
                  </a:lnTo>
                  <a:lnTo>
                    <a:pt x="105537" y="200787"/>
                  </a:lnTo>
                  <a:lnTo>
                    <a:pt x="0" y="124111"/>
                  </a:lnTo>
                  <a:lnTo>
                    <a:pt x="130492" y="124111"/>
                  </a:lnTo>
                  <a:lnTo>
                    <a:pt x="170783" y="0"/>
                  </a:lnTo>
                  <a:close/>
                </a:path>
              </a:pathLst>
            </a:custGeom>
            <a:solidFill>
              <a:srgbClr val="FFD117">
                <a:alpha val="50275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510B0D06-5139-C208-272E-22E2A18DD5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510B0D06-5139-C208-272E-22E2A18DD5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447D36B-D8E9-4911-9282-951F0D450C9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152637"/>
            <a:ext cx="9217025" cy="900100"/>
          </a:xfrm>
        </p:spPr>
        <p:txBody>
          <a:bodyPr vert="horz"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Lieferantendialog</a:t>
            </a:r>
            <a:br>
              <a:rPr lang="de-DE" dirty="0"/>
            </a:br>
            <a:r>
              <a:rPr lang="de-DE" dirty="0"/>
              <a:t>Einkauf – Wie machen wir es heute?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560EE5-8642-4442-8EEE-CA5EB84E8F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550863" y="6417332"/>
            <a:ext cx="216545" cy="304143"/>
          </a:xfrm>
        </p:spPr>
        <p:txBody>
          <a:bodyPr/>
          <a:lstStyle/>
          <a:p>
            <a:fld id="{1BA22126-8FA2-480B-B7EE-061A86938C78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E889F9E-177D-70FB-A812-3B58FA57719C}"/>
              </a:ext>
            </a:extLst>
          </p:cNvPr>
          <p:cNvSpPr txBox="1">
            <a:spLocks/>
          </p:cNvSpPr>
          <p:nvPr/>
        </p:nvSpPr>
        <p:spPr bwMode="gray">
          <a:xfrm>
            <a:off x="550863" y="6479403"/>
            <a:ext cx="216545" cy="18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7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809A836-97E3-4CE2-BDD9-F985EF241C3B}" type="slidenum">
              <a:rPr lang="de-DE" smtClean="0"/>
              <a:pPr>
                <a:spcAft>
                  <a:spcPts val="600"/>
                </a:spcAft>
              </a:pPr>
              <a:t>23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FB6E9A-F618-0502-9890-9BA4332D4DD3}"/>
              </a:ext>
            </a:extLst>
          </p:cNvPr>
          <p:cNvSpPr txBox="1"/>
          <p:nvPr/>
        </p:nvSpPr>
        <p:spPr>
          <a:xfrm>
            <a:off x="3359696" y="1990647"/>
            <a:ext cx="8016552" cy="1922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>
              <a:lnSpc>
                <a:spcPct val="114000"/>
              </a:lnSpc>
              <a:spcAft>
                <a:spcPts val="300"/>
              </a:spcAft>
              <a:tabLst>
                <a:tab pos="2301875" algn="l"/>
              </a:tabLst>
            </a:pPr>
            <a:r>
              <a:rPr lang="de-DE" sz="1600" b="1" dirty="0">
                <a:solidFill>
                  <a:schemeClr val="accent1"/>
                </a:solidFill>
              </a:rPr>
              <a:t>Machbarkeitsstudie:</a:t>
            </a:r>
            <a:r>
              <a:rPr lang="de-DE" sz="1600" dirty="0">
                <a:solidFill>
                  <a:srgbClr val="000000"/>
                </a:solidFill>
              </a:rPr>
              <a:t>  	Ausschreibung und Vergabe</a:t>
            </a:r>
          </a:p>
          <a:p>
            <a:pPr fontAlgn="b">
              <a:lnSpc>
                <a:spcPct val="114000"/>
              </a:lnSpc>
              <a:spcAft>
                <a:spcPts val="300"/>
              </a:spcAft>
              <a:tabLst>
                <a:tab pos="2301875" algn="l"/>
              </a:tabLst>
            </a:pPr>
            <a:r>
              <a:rPr lang="de-DE" sz="1600" b="1" dirty="0">
                <a:solidFill>
                  <a:schemeClr val="accent1"/>
                </a:solidFill>
              </a:rPr>
              <a:t>Planung:</a:t>
            </a:r>
            <a:r>
              <a:rPr lang="de-DE" sz="1600" dirty="0">
                <a:solidFill>
                  <a:srgbClr val="000000"/>
                </a:solidFill>
              </a:rPr>
              <a:t>	mehrere Ausschreibungen und Vergaben, ggf. EU-weit</a:t>
            </a:r>
            <a:endParaRPr lang="de-DE" sz="1600" dirty="0"/>
          </a:p>
          <a:p>
            <a:pPr fontAlgn="b">
              <a:lnSpc>
                <a:spcPct val="114000"/>
              </a:lnSpc>
              <a:spcAft>
                <a:spcPts val="300"/>
              </a:spcAft>
              <a:tabLst>
                <a:tab pos="2301875" algn="l"/>
              </a:tabLst>
            </a:pPr>
            <a:r>
              <a:rPr lang="de-DE" sz="1600" b="1" dirty="0">
                <a:solidFill>
                  <a:schemeClr val="accent1"/>
                </a:solidFill>
              </a:rPr>
              <a:t>Bauausführung:</a:t>
            </a:r>
            <a:r>
              <a:rPr lang="de-DE" sz="1600" dirty="0">
                <a:solidFill>
                  <a:srgbClr val="000000"/>
                </a:solidFill>
              </a:rPr>
              <a:t>  	mehrere Ausschreibungen und Vergaben, ggf. EU-weit</a:t>
            </a:r>
            <a:endParaRPr lang="de-DE" sz="1600" dirty="0"/>
          </a:p>
          <a:p>
            <a:pPr fontAlgn="b">
              <a:lnSpc>
                <a:spcPct val="114000"/>
              </a:lnSpc>
              <a:spcAft>
                <a:spcPts val="300"/>
              </a:spcAft>
              <a:tabLst>
                <a:tab pos="2301875" algn="l"/>
              </a:tabLst>
            </a:pPr>
            <a:r>
              <a:rPr lang="de-DE" sz="1600" b="1" dirty="0">
                <a:solidFill>
                  <a:schemeClr val="accent1"/>
                </a:solidFill>
              </a:rPr>
              <a:t>Anlagetechnik:</a:t>
            </a:r>
            <a:r>
              <a:rPr lang="de-DE" sz="1600" dirty="0">
                <a:solidFill>
                  <a:srgbClr val="000000"/>
                </a:solidFill>
              </a:rPr>
              <a:t> 	mehrere Ausschreibungen und Vergaben, ggf. EU-weit</a:t>
            </a:r>
          </a:p>
          <a:p>
            <a:pPr fontAlgn="b">
              <a:lnSpc>
                <a:spcPct val="114000"/>
              </a:lnSpc>
              <a:spcAft>
                <a:spcPts val="300"/>
              </a:spcAft>
              <a:tabLst>
                <a:tab pos="2301875" algn="l"/>
              </a:tabLst>
            </a:pPr>
            <a:r>
              <a:rPr lang="de-DE" sz="1600" b="1" dirty="0">
                <a:solidFill>
                  <a:schemeClr val="accent1"/>
                </a:solidFill>
              </a:rPr>
              <a:t>Bauüberwachung:</a:t>
            </a:r>
            <a:r>
              <a:rPr lang="de-DE" sz="1600" dirty="0">
                <a:solidFill>
                  <a:srgbClr val="000000"/>
                </a:solidFill>
              </a:rPr>
              <a:t> 	mehrere Ausschreibungen und Vergaben, ggf. EU-weit</a:t>
            </a:r>
          </a:p>
          <a:p>
            <a:pPr fontAlgn="b">
              <a:lnSpc>
                <a:spcPct val="114000"/>
              </a:lnSpc>
              <a:spcAft>
                <a:spcPts val="300"/>
              </a:spcAft>
              <a:tabLst>
                <a:tab pos="2301875" algn="l"/>
              </a:tabLst>
            </a:pPr>
            <a:r>
              <a:rPr lang="de-DE" sz="1600" b="1" dirty="0">
                <a:solidFill>
                  <a:schemeClr val="accent1"/>
                </a:solidFill>
              </a:rPr>
              <a:t>Elektroinstallation:</a:t>
            </a:r>
            <a:r>
              <a:rPr lang="de-DE" sz="1600" dirty="0">
                <a:solidFill>
                  <a:srgbClr val="000000"/>
                </a:solidFill>
              </a:rPr>
              <a:t> 	Ausschreibung und Vergabe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2A63B7D-38A0-A5F3-1FA2-A922FD2A3E33}"/>
              </a:ext>
            </a:extLst>
          </p:cNvPr>
          <p:cNvSpPr txBox="1"/>
          <p:nvPr/>
        </p:nvSpPr>
        <p:spPr bwMode="gray">
          <a:xfrm>
            <a:off x="550863" y="1350327"/>
            <a:ext cx="10203352" cy="56341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1113"/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Ausschreibung erfolgt in Einzelausschreibungen über viele Gewerke</a:t>
            </a:r>
            <a:endParaRPr lang="de-DE" sz="1400" dirty="0">
              <a:solidFill>
                <a:schemeClr val="bg1">
                  <a:lumMod val="50000"/>
                </a:schemeClr>
              </a:solidFill>
              <a:latin typeface="ArialMT"/>
              <a:cs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354887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F7B3157-10E4-791B-5DBB-13BFC9E6E6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85" r="22797"/>
          <a:stretch>
            <a:fillRect/>
          </a:stretch>
        </p:blipFill>
        <p:spPr>
          <a:xfrm>
            <a:off x="0" y="3033447"/>
            <a:ext cx="12192000" cy="3157249"/>
          </a:xfrm>
          <a:prstGeom prst="rect">
            <a:avLst/>
          </a:prstGeom>
        </p:spPr>
      </p:pic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510B0D06-5139-C208-272E-22E2A18DD5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510B0D06-5139-C208-272E-22E2A18DD5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447D36B-D8E9-4911-9282-951F0D450C9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152637"/>
            <a:ext cx="9217025" cy="900100"/>
          </a:xfrm>
        </p:spPr>
        <p:txBody>
          <a:bodyPr vert="horz"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Lieferantendialog</a:t>
            </a:r>
            <a:br>
              <a:rPr lang="de-DE" dirty="0"/>
            </a:br>
            <a:r>
              <a:rPr lang="de-DE" dirty="0"/>
              <a:t>Einkauf – Wie möchten wir in Zukunft arbeiten?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560EE5-8642-4442-8EEE-CA5EB84E8F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550863" y="6417332"/>
            <a:ext cx="216545" cy="304143"/>
          </a:xfrm>
        </p:spPr>
        <p:txBody>
          <a:bodyPr/>
          <a:lstStyle/>
          <a:p>
            <a:fld id="{1BA22126-8FA2-480B-B7EE-061A86938C78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E889F9E-177D-70FB-A812-3B58FA57719C}"/>
              </a:ext>
            </a:extLst>
          </p:cNvPr>
          <p:cNvSpPr txBox="1">
            <a:spLocks/>
          </p:cNvSpPr>
          <p:nvPr/>
        </p:nvSpPr>
        <p:spPr bwMode="gray">
          <a:xfrm>
            <a:off x="550863" y="6479403"/>
            <a:ext cx="216545" cy="18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7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809A836-97E3-4CE2-BDD9-F985EF241C3B}" type="slidenum">
              <a:rPr lang="de-DE" smtClean="0"/>
              <a:pPr>
                <a:spcAft>
                  <a:spcPts val="600"/>
                </a:spcAft>
              </a:pPr>
              <a:t>24</a:t>
            </a:fld>
            <a:endParaRPr lang="de-DE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974165A-819E-9893-FDF9-34E2100BD38E}"/>
              </a:ext>
            </a:extLst>
          </p:cNvPr>
          <p:cNvSpPr txBox="1">
            <a:spLocks/>
          </p:cNvSpPr>
          <p:nvPr/>
        </p:nvSpPr>
        <p:spPr bwMode="gray">
          <a:xfrm>
            <a:off x="4151784" y="3032465"/>
            <a:ext cx="2210442" cy="20527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8438" indent="-1984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594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92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990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4000"/>
              </a:lnSpc>
              <a:spcAft>
                <a:spcPts val="0"/>
              </a:spcAft>
              <a:buNone/>
            </a:pPr>
            <a:r>
              <a:rPr lang="de-DE" sz="1600" b="1" dirty="0">
                <a:solidFill>
                  <a:schemeClr val="accent1"/>
                </a:solidFill>
              </a:rPr>
              <a:t>1. Gruppe </a:t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>Planung, QS und Bauoberleitung</a:t>
            </a:r>
            <a:endParaRPr lang="de-DE" sz="1600" dirty="0">
              <a:solidFill>
                <a:schemeClr val="accent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2700EC6-1CBD-7D42-1C64-12CE759BA1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424" y="1710882"/>
            <a:ext cx="1086832" cy="111620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D06054F-6C18-8414-5210-FBE90680265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48" y="2729476"/>
            <a:ext cx="1352407" cy="1526911"/>
          </a:xfrm>
          <a:prstGeom prst="rect">
            <a:avLst/>
          </a:prstGeom>
        </p:spPr>
      </p:pic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A628B71B-A46B-F99A-1002-86B9707671F3}"/>
              </a:ext>
            </a:extLst>
          </p:cNvPr>
          <p:cNvSpPr txBox="1">
            <a:spLocks/>
          </p:cNvSpPr>
          <p:nvPr/>
        </p:nvSpPr>
        <p:spPr bwMode="gray">
          <a:xfrm>
            <a:off x="2055372" y="1855314"/>
            <a:ext cx="4456629" cy="6834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8438" indent="-1984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594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92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990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/>
              <a:t>Langfristige Partnerschaft </a:t>
            </a:r>
            <a:br>
              <a:rPr lang="de-DE" sz="1800" b="1" dirty="0"/>
            </a:br>
            <a:r>
              <a:rPr lang="de-DE" sz="1800" b="1" dirty="0"/>
              <a:t>über die neuen Dienstleistungsgruppen 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ADEB206E-A41B-1FF0-3967-9C35387CC888}"/>
              </a:ext>
            </a:extLst>
          </p:cNvPr>
          <p:cNvSpPr txBox="1">
            <a:spLocks/>
          </p:cNvSpPr>
          <p:nvPr/>
        </p:nvSpPr>
        <p:spPr bwMode="gray">
          <a:xfrm>
            <a:off x="8046277" y="2708260"/>
            <a:ext cx="2736304" cy="7270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8438" indent="-1984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594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92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990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0"/>
              </a:spcAft>
              <a:buNone/>
            </a:pPr>
            <a:r>
              <a:rPr lang="de-DE" sz="1600" b="1" dirty="0">
                <a:solidFill>
                  <a:schemeClr val="accent1"/>
                </a:solidFill>
              </a:rPr>
              <a:t>2. Gruppe </a:t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>GU für Bau und Anlagen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0CE54CCC-383D-2675-3E1A-2B542E42F96E}"/>
              </a:ext>
            </a:extLst>
          </p:cNvPr>
          <p:cNvSpPr txBox="1">
            <a:spLocks/>
          </p:cNvSpPr>
          <p:nvPr/>
        </p:nvSpPr>
        <p:spPr bwMode="gray">
          <a:xfrm>
            <a:off x="7810162" y="3746207"/>
            <a:ext cx="2736304" cy="7270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8438" indent="-1984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594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92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990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0"/>
              </a:spcAft>
              <a:buNone/>
            </a:pPr>
            <a:r>
              <a:rPr lang="de-DE" sz="1600" b="1" dirty="0">
                <a:solidFill>
                  <a:schemeClr val="accent1"/>
                </a:solidFill>
              </a:rPr>
              <a:t>3. Gruppe </a:t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>Anlagenhersteller</a:t>
            </a:r>
          </a:p>
          <a:p>
            <a:pPr marL="0" indent="0">
              <a:lnSpc>
                <a:spcPct val="114000"/>
              </a:lnSpc>
              <a:spcAft>
                <a:spcPts val="0"/>
              </a:spcAft>
              <a:buNone/>
            </a:pPr>
            <a:endParaRPr lang="de-DE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78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A6300C9-B55F-9666-CFE8-0292AD6FFF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85" r="22797"/>
          <a:stretch>
            <a:fillRect/>
          </a:stretch>
        </p:blipFill>
        <p:spPr>
          <a:xfrm>
            <a:off x="0" y="3033447"/>
            <a:ext cx="12192000" cy="3157249"/>
          </a:xfrm>
          <a:prstGeom prst="rect">
            <a:avLst/>
          </a:prstGeom>
        </p:spPr>
      </p:pic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510B0D06-5139-C208-272E-22E2A18DD5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510B0D06-5139-C208-272E-22E2A18DD5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447D36B-D8E9-4911-9282-951F0D450C9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152637"/>
            <a:ext cx="9217025" cy="900100"/>
          </a:xfrm>
        </p:spPr>
        <p:txBody>
          <a:bodyPr vert="horz"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Lieferantendialog</a:t>
            </a:r>
            <a:br>
              <a:rPr lang="de-DE" dirty="0"/>
            </a:br>
            <a:r>
              <a:rPr lang="de-DE" dirty="0"/>
              <a:t>Einkauf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560EE5-8642-4442-8EEE-CA5EB84E8F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550863" y="6417332"/>
            <a:ext cx="216545" cy="304143"/>
          </a:xfrm>
        </p:spPr>
        <p:txBody>
          <a:bodyPr/>
          <a:lstStyle/>
          <a:p>
            <a:fld id="{1BA22126-8FA2-480B-B7EE-061A86938C78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E889F9E-177D-70FB-A812-3B58FA57719C}"/>
              </a:ext>
            </a:extLst>
          </p:cNvPr>
          <p:cNvSpPr txBox="1">
            <a:spLocks/>
          </p:cNvSpPr>
          <p:nvPr/>
        </p:nvSpPr>
        <p:spPr bwMode="gray">
          <a:xfrm>
            <a:off x="550863" y="6479403"/>
            <a:ext cx="216545" cy="18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7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809A836-97E3-4CE2-BDD9-F985EF241C3B}" type="slidenum">
              <a:rPr lang="de-DE" smtClean="0"/>
              <a:pPr>
                <a:spcAft>
                  <a:spcPts val="600"/>
                </a:spcAft>
              </a:pPr>
              <a:t>25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30891D-8D4C-78CC-FF6F-ADCD8668788A}"/>
              </a:ext>
            </a:extLst>
          </p:cNvPr>
          <p:cNvSpPr txBox="1">
            <a:spLocks/>
          </p:cNvSpPr>
          <p:nvPr/>
        </p:nvSpPr>
        <p:spPr bwMode="gray">
          <a:xfrm>
            <a:off x="1705139" y="2210942"/>
            <a:ext cx="2900476" cy="17941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98438" indent="-1984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594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92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990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de-DE" sz="1400" b="1" dirty="0">
                <a:solidFill>
                  <a:schemeClr val="accent1"/>
                </a:solidFill>
              </a:rPr>
              <a:t>QS1: Neue DL Klasse </a:t>
            </a:r>
            <a:br>
              <a:rPr lang="de-DE" sz="1400" dirty="0">
                <a:solidFill>
                  <a:schemeClr val="accent1"/>
                </a:solidFill>
              </a:rPr>
            </a:b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Leistungen in Anlehnungen </a:t>
            </a:r>
            <a:br>
              <a:rPr lang="de-DE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an die HOAI LP1-2, LP 3-7 </a:t>
            </a:r>
            <a:br>
              <a:rPr lang="de-DE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als qualitätssichernde Funktion, im Anschluss LP8 als BOL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805AF4E-751E-C74D-1A22-EAB9440C88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863" y="2211334"/>
            <a:ext cx="1117600" cy="13208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2D12CFF-47D2-7B94-959A-EACFC0A80E89}"/>
              </a:ext>
            </a:extLst>
          </p:cNvPr>
          <p:cNvSpPr txBox="1"/>
          <p:nvPr/>
        </p:nvSpPr>
        <p:spPr bwMode="gray">
          <a:xfrm>
            <a:off x="550863" y="1350327"/>
            <a:ext cx="10203352" cy="56341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de-DE" sz="1600" b="1" dirty="0">
                <a:solidFill>
                  <a:schemeClr val="bg2"/>
                </a:solidFill>
              </a:rPr>
              <a:t>Qualifizierungssystem (QS)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F1F228B2-4A9F-D9CF-5699-137C48E0AC5D}"/>
              </a:ext>
            </a:extLst>
          </p:cNvPr>
          <p:cNvSpPr txBox="1">
            <a:spLocks/>
          </p:cNvSpPr>
          <p:nvPr/>
        </p:nvSpPr>
        <p:spPr bwMode="gray">
          <a:xfrm>
            <a:off x="5793935" y="2210942"/>
            <a:ext cx="2750802" cy="14123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98438" indent="-1984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594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92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990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de-DE" sz="1400" b="1" dirty="0">
                <a:solidFill>
                  <a:schemeClr val="accent1"/>
                </a:solidFill>
              </a:rPr>
              <a:t>QS2: GU/Totalunternehmer 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LP3-5 incl. Bau und Bauleitungstätigkeit </a:t>
            </a:r>
            <a:br>
              <a:rPr lang="de-DE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ggf. incl. Anlagentechnik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D054BF3-FDFE-99EE-73A4-39E6B9A563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659" y="2211334"/>
            <a:ext cx="1117600" cy="1320800"/>
          </a:xfrm>
          <a:prstGeom prst="rect">
            <a:avLst/>
          </a:prstGeom>
        </p:spPr>
      </p:pic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724C4644-EBC9-9B99-9336-BEC486C928A3}"/>
              </a:ext>
            </a:extLst>
          </p:cNvPr>
          <p:cNvSpPr txBox="1">
            <a:spLocks/>
          </p:cNvSpPr>
          <p:nvPr/>
        </p:nvSpPr>
        <p:spPr bwMode="gray">
          <a:xfrm>
            <a:off x="9624392" y="2210942"/>
            <a:ext cx="2446124" cy="9300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98438" indent="-1984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594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92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990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400" b="1" dirty="0">
                <a:solidFill>
                  <a:schemeClr val="accent1"/>
                </a:solidFill>
              </a:rPr>
              <a:t>QS3: Anlagenhersteller 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0D3EE7F-49A4-D8A2-BA3C-17849D3ABA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4272" y="2211334"/>
            <a:ext cx="11176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61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CE4A18A-7005-AEF6-0A00-CDA3694925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85" r="22797"/>
          <a:stretch>
            <a:fillRect/>
          </a:stretch>
        </p:blipFill>
        <p:spPr>
          <a:xfrm>
            <a:off x="0" y="3033447"/>
            <a:ext cx="12192000" cy="3157249"/>
          </a:xfrm>
          <a:prstGeom prst="rect">
            <a:avLst/>
          </a:prstGeom>
        </p:spPr>
      </p:pic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510B0D06-5139-C208-272E-22E2A18DD5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510B0D06-5139-C208-272E-22E2A18DD5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447D36B-D8E9-4911-9282-951F0D450C9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152637"/>
            <a:ext cx="9217025" cy="900100"/>
          </a:xfrm>
        </p:spPr>
        <p:txBody>
          <a:bodyPr vert="horz"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Lieferantendialog</a:t>
            </a:r>
            <a:br>
              <a:rPr lang="de-DE" dirty="0"/>
            </a:br>
            <a:r>
              <a:rPr lang="de-DE" dirty="0"/>
              <a:t>Einkauf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560EE5-8642-4442-8EEE-CA5EB84E8F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550863" y="6417332"/>
            <a:ext cx="216545" cy="304143"/>
          </a:xfrm>
        </p:spPr>
        <p:txBody>
          <a:bodyPr/>
          <a:lstStyle/>
          <a:p>
            <a:fld id="{1BA22126-8FA2-480B-B7EE-061A86938C78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E889F9E-177D-70FB-A812-3B58FA57719C}"/>
              </a:ext>
            </a:extLst>
          </p:cNvPr>
          <p:cNvSpPr txBox="1">
            <a:spLocks/>
          </p:cNvSpPr>
          <p:nvPr/>
        </p:nvSpPr>
        <p:spPr bwMode="gray">
          <a:xfrm>
            <a:off x="550863" y="6479403"/>
            <a:ext cx="216545" cy="18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7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809A836-97E3-4CE2-BDD9-F985EF241C3B}" type="slidenum">
              <a:rPr lang="de-DE" smtClean="0"/>
              <a:pPr>
                <a:spcAft>
                  <a:spcPts val="600"/>
                </a:spcAft>
              </a:pPr>
              <a:t>26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C7D22B0-37B4-DC89-B749-D25AEE9507D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2397" y="1685121"/>
            <a:ext cx="1936906" cy="2015964"/>
          </a:xfrm>
          <a:prstGeom prst="rect">
            <a:avLst/>
          </a:prstGeom>
        </p:spPr>
      </p:pic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2FB17BA3-FEEC-DA39-DA55-FFE0A62ECA4A}"/>
              </a:ext>
            </a:extLst>
          </p:cNvPr>
          <p:cNvSpPr txBox="1">
            <a:spLocks/>
          </p:cNvSpPr>
          <p:nvPr/>
        </p:nvSpPr>
        <p:spPr bwMode="gray">
          <a:xfrm>
            <a:off x="7756055" y="1265085"/>
            <a:ext cx="2187928" cy="975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8438" indent="-1984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594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92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990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0"/>
              </a:spcAft>
              <a:buNone/>
            </a:pPr>
            <a:r>
              <a:rPr lang="de-DE" sz="1600" b="1" dirty="0">
                <a:solidFill>
                  <a:schemeClr val="accent1"/>
                </a:solidFill>
              </a:rPr>
              <a:t>Bildung eines </a:t>
            </a:r>
            <a:br>
              <a:rPr lang="de-DE" sz="1600" b="1" dirty="0">
                <a:solidFill>
                  <a:schemeClr val="accent1"/>
                </a:solidFill>
              </a:rPr>
            </a:br>
            <a:r>
              <a:rPr lang="de-DE" sz="1600" b="1" dirty="0">
                <a:solidFill>
                  <a:schemeClr val="accent1"/>
                </a:solidFill>
              </a:rPr>
              <a:t>qualifizierten Lieferantenpools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33A0BF29-08B3-0ACA-8985-74443EAAC941}"/>
              </a:ext>
            </a:extLst>
          </p:cNvPr>
          <p:cNvSpPr txBox="1">
            <a:spLocks/>
          </p:cNvSpPr>
          <p:nvPr/>
        </p:nvSpPr>
        <p:spPr bwMode="gray">
          <a:xfrm>
            <a:off x="2572588" y="1545309"/>
            <a:ext cx="3236457" cy="13343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8438" indent="-1984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594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92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990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0"/>
              </a:spcAft>
              <a:buNone/>
            </a:pPr>
            <a:r>
              <a:rPr lang="de-DE" sz="1800" b="1" dirty="0"/>
              <a:t>Qualifizierungssystem für Dienstleistungsklasse 1</a:t>
            </a:r>
            <a:br>
              <a:rPr lang="de-DE" sz="1800" b="1" dirty="0"/>
            </a:b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Veröffentlichung in der deutschen E-Vergabe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8912E62A-DE01-52A1-E7C9-6DEA387DED61}"/>
              </a:ext>
            </a:extLst>
          </p:cNvPr>
          <p:cNvSpPr txBox="1">
            <a:spLocks/>
          </p:cNvSpPr>
          <p:nvPr/>
        </p:nvSpPr>
        <p:spPr bwMode="gray">
          <a:xfrm>
            <a:off x="8361224" y="2401063"/>
            <a:ext cx="2210442" cy="7106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98438" indent="-1984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594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92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990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0"/>
              </a:spcAft>
              <a:buNone/>
            </a:pPr>
            <a:r>
              <a:rPr lang="de-DE" sz="1600" b="1" dirty="0">
                <a:solidFill>
                  <a:schemeClr val="accent1"/>
                </a:solidFill>
              </a:rPr>
              <a:t>Ausschreibung von </a:t>
            </a:r>
            <a:br>
              <a:rPr lang="de-DE" sz="1600" b="1" dirty="0">
                <a:solidFill>
                  <a:schemeClr val="accent1"/>
                </a:solidFill>
              </a:rPr>
            </a:br>
            <a:r>
              <a:rPr lang="de-DE" sz="1600" b="1" dirty="0">
                <a:solidFill>
                  <a:schemeClr val="accent1"/>
                </a:solidFill>
              </a:rPr>
              <a:t>3-5 Rahmenverträgen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CC75F06C-9110-01E9-AEFB-FF478DA68291}"/>
              </a:ext>
            </a:extLst>
          </p:cNvPr>
          <p:cNvSpPr txBox="1">
            <a:spLocks/>
          </p:cNvSpPr>
          <p:nvPr/>
        </p:nvSpPr>
        <p:spPr bwMode="gray">
          <a:xfrm>
            <a:off x="7750442" y="3523389"/>
            <a:ext cx="2998910" cy="9986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8438" indent="-1984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594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92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990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0"/>
              </a:spcAft>
              <a:buNone/>
            </a:pPr>
            <a:r>
              <a:rPr lang="de-DE" sz="1600" b="1" dirty="0">
                <a:solidFill>
                  <a:schemeClr val="accent1"/>
                </a:solidFill>
              </a:rPr>
              <a:t>Miniwettbewerb in dem Rahmenvertragspartnerpool für die einzelnen </a:t>
            </a:r>
            <a:r>
              <a:rPr lang="de-DE" sz="1600" b="1" dirty="0" err="1">
                <a:solidFill>
                  <a:schemeClr val="accent1"/>
                </a:solidFill>
              </a:rPr>
              <a:t>UW´s</a:t>
            </a:r>
            <a:endParaRPr lang="de-DE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09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ACEE7F5-FE68-3ABF-A8B5-D405B73500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85" r="22797"/>
          <a:stretch>
            <a:fillRect/>
          </a:stretch>
        </p:blipFill>
        <p:spPr>
          <a:xfrm>
            <a:off x="0" y="3033447"/>
            <a:ext cx="12192000" cy="3157249"/>
          </a:xfrm>
          <a:prstGeom prst="rect">
            <a:avLst/>
          </a:prstGeom>
        </p:spPr>
      </p:pic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510B0D06-5139-C208-272E-22E2A18DD5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510B0D06-5139-C208-272E-22E2A18DD5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447D36B-D8E9-4911-9282-951F0D450C9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152637"/>
            <a:ext cx="9217025" cy="900100"/>
          </a:xfrm>
        </p:spPr>
        <p:txBody>
          <a:bodyPr vert="horz"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Lieferantendialog</a:t>
            </a:r>
            <a:br>
              <a:rPr lang="de-DE" dirty="0"/>
            </a:br>
            <a:r>
              <a:rPr lang="de-DE" dirty="0"/>
              <a:t>Einkauf – Zeitachse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560EE5-8642-4442-8EEE-CA5EB84E8F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550863" y="6417332"/>
            <a:ext cx="216545" cy="304143"/>
          </a:xfrm>
        </p:spPr>
        <p:txBody>
          <a:bodyPr/>
          <a:lstStyle/>
          <a:p>
            <a:fld id="{1BA22126-8FA2-480B-B7EE-061A86938C78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E889F9E-177D-70FB-A812-3B58FA57719C}"/>
              </a:ext>
            </a:extLst>
          </p:cNvPr>
          <p:cNvSpPr txBox="1">
            <a:spLocks/>
          </p:cNvSpPr>
          <p:nvPr/>
        </p:nvSpPr>
        <p:spPr bwMode="gray">
          <a:xfrm>
            <a:off x="550863" y="6479403"/>
            <a:ext cx="216545" cy="18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7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809A836-97E3-4CE2-BDD9-F985EF241C3B}" type="slidenum">
              <a:rPr lang="de-DE" smtClean="0"/>
              <a:pPr>
                <a:spcAft>
                  <a:spcPts val="600"/>
                </a:spcAft>
              </a:pPr>
              <a:t>27</a:t>
            </a:fld>
            <a:endParaRPr lang="de-DE"/>
          </a:p>
        </p:txBody>
      </p:sp>
      <p:sp>
        <p:nvSpPr>
          <p:cNvPr id="39" name="Textplatzhalter 2">
            <a:extLst>
              <a:ext uri="{FF2B5EF4-FFF2-40B4-BE49-F238E27FC236}">
                <a16:creationId xmlns:a16="http://schemas.microsoft.com/office/drawing/2014/main" id="{D53EC6B1-C3DF-3CF1-6057-AB2FB94CCC4C}"/>
              </a:ext>
            </a:extLst>
          </p:cNvPr>
          <p:cNvSpPr txBox="1">
            <a:spLocks/>
          </p:cNvSpPr>
          <p:nvPr/>
        </p:nvSpPr>
        <p:spPr bwMode="gray">
          <a:xfrm>
            <a:off x="839416" y="1916832"/>
            <a:ext cx="1711004" cy="4946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8438" indent="-1984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594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92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990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e-DE" sz="1400" b="1" dirty="0"/>
              <a:t>05.05.2026 </a:t>
            </a:r>
            <a:endParaRPr lang="de-DE" sz="1400" b="1" dirty="0">
              <a:solidFill>
                <a:schemeClr val="accent1"/>
              </a:solidFill>
            </a:endParaRP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7AACF528-38BC-B21F-F61E-2F86439D0585}"/>
              </a:ext>
            </a:extLst>
          </p:cNvPr>
          <p:cNvSpPr txBox="1">
            <a:spLocks/>
          </p:cNvSpPr>
          <p:nvPr/>
        </p:nvSpPr>
        <p:spPr bwMode="gray">
          <a:xfrm>
            <a:off x="2584133" y="1916832"/>
            <a:ext cx="1711004" cy="5883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8438" indent="-1984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594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92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990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e-DE" sz="1400" b="1" dirty="0">
                <a:solidFill>
                  <a:schemeClr val="accent1"/>
                </a:solidFill>
              </a:rPr>
              <a:t>Juli 2026</a:t>
            </a:r>
          </a:p>
        </p:txBody>
      </p:sp>
      <p:sp>
        <p:nvSpPr>
          <p:cNvPr id="41" name="Textplatzhalter 2">
            <a:extLst>
              <a:ext uri="{FF2B5EF4-FFF2-40B4-BE49-F238E27FC236}">
                <a16:creationId xmlns:a16="http://schemas.microsoft.com/office/drawing/2014/main" id="{54C8E66A-76C8-E8FE-DB5B-A497826CD2FA}"/>
              </a:ext>
            </a:extLst>
          </p:cNvPr>
          <p:cNvSpPr txBox="1">
            <a:spLocks/>
          </p:cNvSpPr>
          <p:nvPr/>
        </p:nvSpPr>
        <p:spPr bwMode="gray">
          <a:xfrm>
            <a:off x="4339361" y="1916832"/>
            <a:ext cx="1711004" cy="10337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8438" indent="-1984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594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92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990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e-DE" sz="1400" b="1" dirty="0">
                <a:solidFill>
                  <a:schemeClr val="accent1"/>
                </a:solidFill>
              </a:rPr>
              <a:t>Oktober 2026</a:t>
            </a:r>
            <a:endParaRPr lang="de-DE" sz="1400" dirty="0">
              <a:solidFill>
                <a:schemeClr val="accent1"/>
              </a:solidFill>
            </a:endParaRPr>
          </a:p>
        </p:txBody>
      </p:sp>
      <p:sp>
        <p:nvSpPr>
          <p:cNvPr id="42" name="Textplatzhalter 2">
            <a:extLst>
              <a:ext uri="{FF2B5EF4-FFF2-40B4-BE49-F238E27FC236}">
                <a16:creationId xmlns:a16="http://schemas.microsoft.com/office/drawing/2014/main" id="{963B24D0-BF0C-EB81-85AC-273624BE641F}"/>
              </a:ext>
            </a:extLst>
          </p:cNvPr>
          <p:cNvSpPr txBox="1">
            <a:spLocks/>
          </p:cNvSpPr>
          <p:nvPr/>
        </p:nvSpPr>
        <p:spPr bwMode="gray">
          <a:xfrm>
            <a:off x="6084078" y="1916832"/>
            <a:ext cx="1711004" cy="10337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8438" indent="-1984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594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92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990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e-DE" sz="1400" b="1" dirty="0">
                <a:solidFill>
                  <a:schemeClr val="accent1"/>
                </a:solidFill>
              </a:rPr>
              <a:t>Januar 2027</a:t>
            </a:r>
            <a:endParaRPr lang="de-DE" sz="1400" dirty="0">
              <a:solidFill>
                <a:schemeClr val="accent1"/>
              </a:solidFill>
            </a:endParaRPr>
          </a:p>
        </p:txBody>
      </p:sp>
      <p:sp>
        <p:nvSpPr>
          <p:cNvPr id="43" name="Textplatzhalter 2">
            <a:extLst>
              <a:ext uri="{FF2B5EF4-FFF2-40B4-BE49-F238E27FC236}">
                <a16:creationId xmlns:a16="http://schemas.microsoft.com/office/drawing/2014/main" id="{7E585213-0B9D-1BA3-23B6-834940EDE7EA}"/>
              </a:ext>
            </a:extLst>
          </p:cNvPr>
          <p:cNvSpPr txBox="1">
            <a:spLocks/>
          </p:cNvSpPr>
          <p:nvPr/>
        </p:nvSpPr>
        <p:spPr bwMode="gray">
          <a:xfrm>
            <a:off x="7839306" y="1916832"/>
            <a:ext cx="1711004" cy="5655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8438" indent="-1984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594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92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990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e-DE" sz="1400" b="1" dirty="0">
                <a:solidFill>
                  <a:schemeClr val="accent1"/>
                </a:solidFill>
              </a:rPr>
              <a:t>Februar 2027</a:t>
            </a:r>
            <a:endParaRPr lang="de-DE" sz="1400" dirty="0">
              <a:solidFill>
                <a:schemeClr val="accent1"/>
              </a:solidFill>
            </a:endParaRPr>
          </a:p>
        </p:txBody>
      </p:sp>
      <p:sp>
        <p:nvSpPr>
          <p:cNvPr id="44" name="Textplatzhalter 2">
            <a:extLst>
              <a:ext uri="{FF2B5EF4-FFF2-40B4-BE49-F238E27FC236}">
                <a16:creationId xmlns:a16="http://schemas.microsoft.com/office/drawing/2014/main" id="{6FB11B26-05BE-4D34-DD96-9B6A333E194B}"/>
              </a:ext>
            </a:extLst>
          </p:cNvPr>
          <p:cNvSpPr txBox="1">
            <a:spLocks/>
          </p:cNvSpPr>
          <p:nvPr/>
        </p:nvSpPr>
        <p:spPr bwMode="gray">
          <a:xfrm>
            <a:off x="9584023" y="1916832"/>
            <a:ext cx="1711004" cy="10337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8438" indent="-1984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594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92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990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e-DE" sz="1400" b="1" dirty="0">
                <a:solidFill>
                  <a:schemeClr val="accent1"/>
                </a:solidFill>
              </a:rPr>
              <a:t>März 2027 </a:t>
            </a: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E78E39D8-5EE2-04FA-21A9-51016587B46C}"/>
              </a:ext>
            </a:extLst>
          </p:cNvPr>
          <p:cNvGrpSpPr/>
          <p:nvPr/>
        </p:nvGrpSpPr>
        <p:grpSpPr>
          <a:xfrm>
            <a:off x="858642" y="2253795"/>
            <a:ext cx="10449030" cy="180323"/>
            <a:chOff x="2201388" y="3057124"/>
            <a:chExt cx="6723626" cy="116032"/>
          </a:xfrm>
        </p:grpSpPr>
        <p:sp>
          <p:nvSpPr>
            <p:cNvPr id="11" name="Freihandform 10">
              <a:extLst>
                <a:ext uri="{FF2B5EF4-FFF2-40B4-BE49-F238E27FC236}">
                  <a16:creationId xmlns:a16="http://schemas.microsoft.com/office/drawing/2014/main" id="{7FAAD40E-58FD-2C41-8794-4EE9985F3CC3}"/>
                </a:ext>
              </a:extLst>
            </p:cNvPr>
            <p:cNvSpPr/>
            <p:nvPr/>
          </p:nvSpPr>
          <p:spPr>
            <a:xfrm>
              <a:off x="3325918" y="3057124"/>
              <a:ext cx="1100977" cy="116032"/>
            </a:xfrm>
            <a:custGeom>
              <a:avLst/>
              <a:gdLst>
                <a:gd name="csX0" fmla="*/ 1053399 w 1100977"/>
                <a:gd name="csY0" fmla="*/ 116033 h 116032"/>
                <a:gd name="csX1" fmla="*/ 526224 w 1100977"/>
                <a:gd name="csY1" fmla="*/ 116033 h 116032"/>
                <a:gd name="csX2" fmla="*/ 0 w 1100977"/>
                <a:gd name="csY2" fmla="*/ 116033 h 116032"/>
                <a:gd name="csX3" fmla="*/ 47579 w 1100977"/>
                <a:gd name="csY3" fmla="*/ 58016 h 116032"/>
                <a:gd name="csX4" fmla="*/ 0 w 1100977"/>
                <a:gd name="csY4" fmla="*/ 0 h 116032"/>
                <a:gd name="csX5" fmla="*/ 526224 w 1100977"/>
                <a:gd name="csY5" fmla="*/ 0 h 116032"/>
                <a:gd name="csX6" fmla="*/ 1053399 w 1100977"/>
                <a:gd name="csY6" fmla="*/ 0 h 116032"/>
                <a:gd name="csX7" fmla="*/ 1100978 w 1100977"/>
                <a:gd name="csY7" fmla="*/ 58016 h 116032"/>
                <a:gd name="csX8" fmla="*/ 1053399 w 1100977"/>
                <a:gd name="csY8" fmla="*/ 116033 h 1160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100977" h="116032">
                  <a:moveTo>
                    <a:pt x="1053399" y="116033"/>
                  </a:moveTo>
                  <a:lnTo>
                    <a:pt x="526224" y="116033"/>
                  </a:lnTo>
                  <a:lnTo>
                    <a:pt x="0" y="116033"/>
                  </a:lnTo>
                  <a:lnTo>
                    <a:pt x="47579" y="58016"/>
                  </a:lnTo>
                  <a:lnTo>
                    <a:pt x="0" y="0"/>
                  </a:lnTo>
                  <a:lnTo>
                    <a:pt x="526224" y="0"/>
                  </a:lnTo>
                  <a:lnTo>
                    <a:pt x="1053399" y="0"/>
                  </a:lnTo>
                  <a:lnTo>
                    <a:pt x="1100978" y="58016"/>
                  </a:lnTo>
                  <a:lnTo>
                    <a:pt x="1053399" y="116033"/>
                  </a:lnTo>
                  <a:close/>
                </a:path>
              </a:pathLst>
            </a:custGeom>
            <a:solidFill>
              <a:schemeClr val="accent1"/>
            </a:solidFill>
            <a:ln w="9511" cap="flat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ihandform 12">
              <a:extLst>
                <a:ext uri="{FF2B5EF4-FFF2-40B4-BE49-F238E27FC236}">
                  <a16:creationId xmlns:a16="http://schemas.microsoft.com/office/drawing/2014/main" id="{2D4906A5-7D29-84CE-2046-F1A11F4B2078}"/>
                </a:ext>
              </a:extLst>
            </p:cNvPr>
            <p:cNvSpPr/>
            <p:nvPr/>
          </p:nvSpPr>
          <p:spPr>
            <a:xfrm>
              <a:off x="4450448" y="3057124"/>
              <a:ext cx="1100977" cy="116032"/>
            </a:xfrm>
            <a:custGeom>
              <a:avLst/>
              <a:gdLst>
                <a:gd name="csX0" fmla="*/ 1053399 w 1100977"/>
                <a:gd name="csY0" fmla="*/ 116033 h 116032"/>
                <a:gd name="csX1" fmla="*/ 527175 w 1100977"/>
                <a:gd name="csY1" fmla="*/ 116033 h 116032"/>
                <a:gd name="csX2" fmla="*/ 0 w 1100977"/>
                <a:gd name="csY2" fmla="*/ 116033 h 116032"/>
                <a:gd name="csX3" fmla="*/ 47579 w 1100977"/>
                <a:gd name="csY3" fmla="*/ 58016 h 116032"/>
                <a:gd name="csX4" fmla="*/ 0 w 1100977"/>
                <a:gd name="csY4" fmla="*/ 0 h 116032"/>
                <a:gd name="csX5" fmla="*/ 527175 w 1100977"/>
                <a:gd name="csY5" fmla="*/ 0 h 116032"/>
                <a:gd name="csX6" fmla="*/ 1053399 w 1100977"/>
                <a:gd name="csY6" fmla="*/ 0 h 116032"/>
                <a:gd name="csX7" fmla="*/ 1100978 w 1100977"/>
                <a:gd name="csY7" fmla="*/ 58016 h 116032"/>
                <a:gd name="csX8" fmla="*/ 1053399 w 1100977"/>
                <a:gd name="csY8" fmla="*/ 116033 h 1160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100977" h="116032">
                  <a:moveTo>
                    <a:pt x="1053399" y="116033"/>
                  </a:moveTo>
                  <a:lnTo>
                    <a:pt x="527175" y="116033"/>
                  </a:lnTo>
                  <a:lnTo>
                    <a:pt x="0" y="116033"/>
                  </a:lnTo>
                  <a:lnTo>
                    <a:pt x="47579" y="58016"/>
                  </a:lnTo>
                  <a:lnTo>
                    <a:pt x="0" y="0"/>
                  </a:lnTo>
                  <a:lnTo>
                    <a:pt x="527175" y="0"/>
                  </a:lnTo>
                  <a:lnTo>
                    <a:pt x="1053399" y="0"/>
                  </a:lnTo>
                  <a:lnTo>
                    <a:pt x="1100978" y="58016"/>
                  </a:lnTo>
                  <a:lnTo>
                    <a:pt x="1053399" y="116033"/>
                  </a:lnTo>
                  <a:close/>
                </a:path>
              </a:pathLst>
            </a:custGeom>
            <a:solidFill>
              <a:schemeClr val="accent1"/>
            </a:solidFill>
            <a:ln w="9511" cap="flat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ihandform 13">
              <a:extLst>
                <a:ext uri="{FF2B5EF4-FFF2-40B4-BE49-F238E27FC236}">
                  <a16:creationId xmlns:a16="http://schemas.microsoft.com/office/drawing/2014/main" id="{7EDE2D0D-3D61-6ADE-B14E-7EA2F78EA681}"/>
                </a:ext>
              </a:extLst>
            </p:cNvPr>
            <p:cNvSpPr/>
            <p:nvPr/>
          </p:nvSpPr>
          <p:spPr>
            <a:xfrm>
              <a:off x="5574978" y="3057124"/>
              <a:ext cx="1100977" cy="116032"/>
            </a:xfrm>
            <a:custGeom>
              <a:avLst/>
              <a:gdLst>
                <a:gd name="csX0" fmla="*/ 1053399 w 1100977"/>
                <a:gd name="csY0" fmla="*/ 116033 h 116032"/>
                <a:gd name="csX1" fmla="*/ 526223 w 1100977"/>
                <a:gd name="csY1" fmla="*/ 116033 h 116032"/>
                <a:gd name="csX2" fmla="*/ 0 w 1100977"/>
                <a:gd name="csY2" fmla="*/ 116033 h 116032"/>
                <a:gd name="csX3" fmla="*/ 47579 w 1100977"/>
                <a:gd name="csY3" fmla="*/ 58016 h 116032"/>
                <a:gd name="csX4" fmla="*/ 0 w 1100977"/>
                <a:gd name="csY4" fmla="*/ 0 h 116032"/>
                <a:gd name="csX5" fmla="*/ 526223 w 1100977"/>
                <a:gd name="csY5" fmla="*/ 0 h 116032"/>
                <a:gd name="csX6" fmla="*/ 1053399 w 1100977"/>
                <a:gd name="csY6" fmla="*/ 0 h 116032"/>
                <a:gd name="csX7" fmla="*/ 1100978 w 1100977"/>
                <a:gd name="csY7" fmla="*/ 58016 h 116032"/>
                <a:gd name="csX8" fmla="*/ 1053399 w 1100977"/>
                <a:gd name="csY8" fmla="*/ 116033 h 1160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100977" h="116032">
                  <a:moveTo>
                    <a:pt x="1053399" y="116033"/>
                  </a:moveTo>
                  <a:lnTo>
                    <a:pt x="526223" y="116033"/>
                  </a:lnTo>
                  <a:lnTo>
                    <a:pt x="0" y="116033"/>
                  </a:lnTo>
                  <a:lnTo>
                    <a:pt x="47579" y="58016"/>
                  </a:lnTo>
                  <a:lnTo>
                    <a:pt x="0" y="0"/>
                  </a:lnTo>
                  <a:lnTo>
                    <a:pt x="526223" y="0"/>
                  </a:lnTo>
                  <a:lnTo>
                    <a:pt x="1053399" y="0"/>
                  </a:lnTo>
                  <a:lnTo>
                    <a:pt x="1100978" y="58016"/>
                  </a:lnTo>
                  <a:lnTo>
                    <a:pt x="1053399" y="116033"/>
                  </a:lnTo>
                  <a:close/>
                </a:path>
              </a:pathLst>
            </a:custGeom>
            <a:solidFill>
              <a:schemeClr val="accent1"/>
            </a:solidFill>
            <a:ln w="9511" cap="flat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ihandform 14">
              <a:extLst>
                <a:ext uri="{FF2B5EF4-FFF2-40B4-BE49-F238E27FC236}">
                  <a16:creationId xmlns:a16="http://schemas.microsoft.com/office/drawing/2014/main" id="{33203358-89FA-901D-EAA9-DCFEC5CC60D2}"/>
                </a:ext>
              </a:extLst>
            </p:cNvPr>
            <p:cNvSpPr/>
            <p:nvPr/>
          </p:nvSpPr>
          <p:spPr>
            <a:xfrm>
              <a:off x="6699508" y="3057124"/>
              <a:ext cx="1100977" cy="116032"/>
            </a:xfrm>
            <a:custGeom>
              <a:avLst/>
              <a:gdLst>
                <a:gd name="csX0" fmla="*/ 1053399 w 1100977"/>
                <a:gd name="csY0" fmla="*/ 116033 h 116032"/>
                <a:gd name="csX1" fmla="*/ 527175 w 1100977"/>
                <a:gd name="csY1" fmla="*/ 116033 h 116032"/>
                <a:gd name="csX2" fmla="*/ 0 w 1100977"/>
                <a:gd name="csY2" fmla="*/ 116033 h 116032"/>
                <a:gd name="csX3" fmla="*/ 47579 w 1100977"/>
                <a:gd name="csY3" fmla="*/ 58016 h 116032"/>
                <a:gd name="csX4" fmla="*/ 0 w 1100977"/>
                <a:gd name="csY4" fmla="*/ 0 h 116032"/>
                <a:gd name="csX5" fmla="*/ 527175 w 1100977"/>
                <a:gd name="csY5" fmla="*/ 0 h 116032"/>
                <a:gd name="csX6" fmla="*/ 1053399 w 1100977"/>
                <a:gd name="csY6" fmla="*/ 0 h 116032"/>
                <a:gd name="csX7" fmla="*/ 1100978 w 1100977"/>
                <a:gd name="csY7" fmla="*/ 58016 h 116032"/>
                <a:gd name="csX8" fmla="*/ 1053399 w 1100977"/>
                <a:gd name="csY8" fmla="*/ 116033 h 1160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100977" h="116032">
                  <a:moveTo>
                    <a:pt x="1053399" y="116033"/>
                  </a:moveTo>
                  <a:lnTo>
                    <a:pt x="527175" y="116033"/>
                  </a:lnTo>
                  <a:lnTo>
                    <a:pt x="0" y="116033"/>
                  </a:lnTo>
                  <a:lnTo>
                    <a:pt x="47579" y="58016"/>
                  </a:lnTo>
                  <a:lnTo>
                    <a:pt x="0" y="0"/>
                  </a:lnTo>
                  <a:lnTo>
                    <a:pt x="527175" y="0"/>
                  </a:lnTo>
                  <a:lnTo>
                    <a:pt x="1053399" y="0"/>
                  </a:lnTo>
                  <a:lnTo>
                    <a:pt x="1100978" y="58016"/>
                  </a:lnTo>
                  <a:lnTo>
                    <a:pt x="1053399" y="116033"/>
                  </a:lnTo>
                  <a:close/>
                </a:path>
              </a:pathLst>
            </a:custGeom>
            <a:solidFill>
              <a:schemeClr val="accent1"/>
            </a:solidFill>
            <a:ln w="9511" cap="flat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ihandform 26">
              <a:extLst>
                <a:ext uri="{FF2B5EF4-FFF2-40B4-BE49-F238E27FC236}">
                  <a16:creationId xmlns:a16="http://schemas.microsoft.com/office/drawing/2014/main" id="{BE5C1C9C-B819-03F7-B95B-F39E8A98BBD5}"/>
                </a:ext>
              </a:extLst>
            </p:cNvPr>
            <p:cNvSpPr/>
            <p:nvPr/>
          </p:nvSpPr>
          <p:spPr>
            <a:xfrm>
              <a:off x="2201388" y="3057124"/>
              <a:ext cx="1100977" cy="116032"/>
            </a:xfrm>
            <a:custGeom>
              <a:avLst/>
              <a:gdLst>
                <a:gd name="csX0" fmla="*/ 1053399 w 1100977"/>
                <a:gd name="csY0" fmla="*/ 116033 h 116032"/>
                <a:gd name="csX1" fmla="*/ 526224 w 1100977"/>
                <a:gd name="csY1" fmla="*/ 116033 h 116032"/>
                <a:gd name="csX2" fmla="*/ 0 w 1100977"/>
                <a:gd name="csY2" fmla="*/ 116033 h 116032"/>
                <a:gd name="csX3" fmla="*/ 47579 w 1100977"/>
                <a:gd name="csY3" fmla="*/ 58016 h 116032"/>
                <a:gd name="csX4" fmla="*/ 0 w 1100977"/>
                <a:gd name="csY4" fmla="*/ 0 h 116032"/>
                <a:gd name="csX5" fmla="*/ 526224 w 1100977"/>
                <a:gd name="csY5" fmla="*/ 0 h 116032"/>
                <a:gd name="csX6" fmla="*/ 1053399 w 1100977"/>
                <a:gd name="csY6" fmla="*/ 0 h 116032"/>
                <a:gd name="csX7" fmla="*/ 1100978 w 1100977"/>
                <a:gd name="csY7" fmla="*/ 58016 h 116032"/>
                <a:gd name="csX8" fmla="*/ 1053399 w 1100977"/>
                <a:gd name="csY8" fmla="*/ 116033 h 1160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100977" h="116032">
                  <a:moveTo>
                    <a:pt x="1053399" y="116033"/>
                  </a:moveTo>
                  <a:lnTo>
                    <a:pt x="526224" y="116033"/>
                  </a:lnTo>
                  <a:lnTo>
                    <a:pt x="0" y="116033"/>
                  </a:lnTo>
                  <a:lnTo>
                    <a:pt x="47579" y="58016"/>
                  </a:lnTo>
                  <a:lnTo>
                    <a:pt x="0" y="0"/>
                  </a:lnTo>
                  <a:lnTo>
                    <a:pt x="526224" y="0"/>
                  </a:lnTo>
                  <a:lnTo>
                    <a:pt x="1053399" y="0"/>
                  </a:lnTo>
                  <a:lnTo>
                    <a:pt x="1100978" y="58016"/>
                  </a:lnTo>
                  <a:lnTo>
                    <a:pt x="1053399" y="116033"/>
                  </a:lnTo>
                  <a:close/>
                </a:path>
              </a:pathLst>
            </a:custGeom>
            <a:solidFill>
              <a:srgbClr val="033572"/>
            </a:solidFill>
            <a:ln w="9511" cap="flat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ihandform 35">
              <a:extLst>
                <a:ext uri="{FF2B5EF4-FFF2-40B4-BE49-F238E27FC236}">
                  <a16:creationId xmlns:a16="http://schemas.microsoft.com/office/drawing/2014/main" id="{4D728C2D-5C4B-2D0E-352D-190344FF7C2F}"/>
                </a:ext>
              </a:extLst>
            </p:cNvPr>
            <p:cNvSpPr/>
            <p:nvPr/>
          </p:nvSpPr>
          <p:spPr>
            <a:xfrm>
              <a:off x="7824037" y="3057124"/>
              <a:ext cx="1100977" cy="116032"/>
            </a:xfrm>
            <a:custGeom>
              <a:avLst/>
              <a:gdLst>
                <a:gd name="csX0" fmla="*/ 1053399 w 1100977"/>
                <a:gd name="csY0" fmla="*/ 116033 h 116032"/>
                <a:gd name="csX1" fmla="*/ 527175 w 1100977"/>
                <a:gd name="csY1" fmla="*/ 116033 h 116032"/>
                <a:gd name="csX2" fmla="*/ 0 w 1100977"/>
                <a:gd name="csY2" fmla="*/ 116033 h 116032"/>
                <a:gd name="csX3" fmla="*/ 47579 w 1100977"/>
                <a:gd name="csY3" fmla="*/ 58016 h 116032"/>
                <a:gd name="csX4" fmla="*/ 0 w 1100977"/>
                <a:gd name="csY4" fmla="*/ 0 h 116032"/>
                <a:gd name="csX5" fmla="*/ 527175 w 1100977"/>
                <a:gd name="csY5" fmla="*/ 0 h 116032"/>
                <a:gd name="csX6" fmla="*/ 1053399 w 1100977"/>
                <a:gd name="csY6" fmla="*/ 0 h 116032"/>
                <a:gd name="csX7" fmla="*/ 1100978 w 1100977"/>
                <a:gd name="csY7" fmla="*/ 58016 h 116032"/>
                <a:gd name="csX8" fmla="*/ 1053399 w 1100977"/>
                <a:gd name="csY8" fmla="*/ 116033 h 1160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100977" h="116032">
                  <a:moveTo>
                    <a:pt x="1053399" y="116033"/>
                  </a:moveTo>
                  <a:lnTo>
                    <a:pt x="527175" y="116033"/>
                  </a:lnTo>
                  <a:lnTo>
                    <a:pt x="0" y="116033"/>
                  </a:lnTo>
                  <a:lnTo>
                    <a:pt x="47579" y="58016"/>
                  </a:lnTo>
                  <a:lnTo>
                    <a:pt x="0" y="0"/>
                  </a:lnTo>
                  <a:lnTo>
                    <a:pt x="527175" y="0"/>
                  </a:lnTo>
                  <a:lnTo>
                    <a:pt x="1053399" y="0"/>
                  </a:lnTo>
                  <a:lnTo>
                    <a:pt x="1100978" y="58016"/>
                  </a:lnTo>
                  <a:lnTo>
                    <a:pt x="1053399" y="116033"/>
                  </a:lnTo>
                  <a:close/>
                </a:path>
              </a:pathLst>
            </a:custGeom>
            <a:solidFill>
              <a:schemeClr val="accent1"/>
            </a:solidFill>
            <a:ln w="9511" cap="flat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5" name="Textplatzhalter 2">
            <a:extLst>
              <a:ext uri="{FF2B5EF4-FFF2-40B4-BE49-F238E27FC236}">
                <a16:creationId xmlns:a16="http://schemas.microsoft.com/office/drawing/2014/main" id="{7345FFB3-5814-8248-3AD3-9AAA0548EFE7}"/>
              </a:ext>
            </a:extLst>
          </p:cNvPr>
          <p:cNvSpPr txBox="1">
            <a:spLocks/>
          </p:cNvSpPr>
          <p:nvPr/>
        </p:nvSpPr>
        <p:spPr bwMode="gray">
          <a:xfrm>
            <a:off x="839416" y="2553011"/>
            <a:ext cx="1711004" cy="4946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8438" indent="-1984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594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92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990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e-DE" sz="1400" dirty="0"/>
              <a:t>Lieferantendialog</a:t>
            </a:r>
            <a:endParaRPr lang="de-DE" sz="1400" b="1" dirty="0">
              <a:solidFill>
                <a:schemeClr val="accent1"/>
              </a:solidFill>
            </a:endParaRPr>
          </a:p>
        </p:txBody>
      </p:sp>
      <p:sp>
        <p:nvSpPr>
          <p:cNvPr id="46" name="Textplatzhalter 2">
            <a:extLst>
              <a:ext uri="{FF2B5EF4-FFF2-40B4-BE49-F238E27FC236}">
                <a16:creationId xmlns:a16="http://schemas.microsoft.com/office/drawing/2014/main" id="{9C4BC288-CA81-7DB4-DF7A-651751FA37E6}"/>
              </a:ext>
            </a:extLst>
          </p:cNvPr>
          <p:cNvSpPr txBox="1">
            <a:spLocks/>
          </p:cNvSpPr>
          <p:nvPr/>
        </p:nvSpPr>
        <p:spPr bwMode="gray">
          <a:xfrm>
            <a:off x="2584133" y="2553011"/>
            <a:ext cx="1711004" cy="5883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8438" indent="-1984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594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92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990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Start QS</a:t>
            </a:r>
            <a:endParaRPr lang="de-DE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E8994060-C6AB-4A3C-7498-262BFC9E29A0}"/>
              </a:ext>
            </a:extLst>
          </p:cNvPr>
          <p:cNvSpPr txBox="1">
            <a:spLocks/>
          </p:cNvSpPr>
          <p:nvPr/>
        </p:nvSpPr>
        <p:spPr bwMode="gray">
          <a:xfrm>
            <a:off x="4339361" y="2553011"/>
            <a:ext cx="1711004" cy="10337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8438" indent="-1984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594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92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990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Start erste Ausschreibung Rahmenverträge</a:t>
            </a:r>
          </a:p>
        </p:txBody>
      </p:sp>
      <p:sp>
        <p:nvSpPr>
          <p:cNvPr id="48" name="Textplatzhalter 2">
            <a:extLst>
              <a:ext uri="{FF2B5EF4-FFF2-40B4-BE49-F238E27FC236}">
                <a16:creationId xmlns:a16="http://schemas.microsoft.com/office/drawing/2014/main" id="{81C51681-A6BC-2BD3-4794-98400E50425E}"/>
              </a:ext>
            </a:extLst>
          </p:cNvPr>
          <p:cNvSpPr txBox="1">
            <a:spLocks/>
          </p:cNvSpPr>
          <p:nvPr/>
        </p:nvSpPr>
        <p:spPr bwMode="gray">
          <a:xfrm>
            <a:off x="6084078" y="2553011"/>
            <a:ext cx="1711004" cy="10337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8438" indent="-1984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594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92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990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Vergabe der Rahmenverträge</a:t>
            </a:r>
          </a:p>
        </p:txBody>
      </p:sp>
      <p:sp>
        <p:nvSpPr>
          <p:cNvPr id="49" name="Textplatzhalter 2">
            <a:extLst>
              <a:ext uri="{FF2B5EF4-FFF2-40B4-BE49-F238E27FC236}">
                <a16:creationId xmlns:a16="http://schemas.microsoft.com/office/drawing/2014/main" id="{31E396DF-888C-A39F-9B01-C380454A1460}"/>
              </a:ext>
            </a:extLst>
          </p:cNvPr>
          <p:cNvSpPr txBox="1">
            <a:spLocks/>
          </p:cNvSpPr>
          <p:nvPr/>
        </p:nvSpPr>
        <p:spPr bwMode="gray">
          <a:xfrm>
            <a:off x="7839306" y="2553011"/>
            <a:ext cx="1711004" cy="5655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8438" indent="-1984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594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92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990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Miniwettbewerb</a:t>
            </a:r>
          </a:p>
        </p:txBody>
      </p:sp>
      <p:sp>
        <p:nvSpPr>
          <p:cNvPr id="50" name="Textplatzhalter 2">
            <a:extLst>
              <a:ext uri="{FF2B5EF4-FFF2-40B4-BE49-F238E27FC236}">
                <a16:creationId xmlns:a16="http://schemas.microsoft.com/office/drawing/2014/main" id="{8BCF02E5-5CEB-5B7A-82BC-849867FFBCFA}"/>
              </a:ext>
            </a:extLst>
          </p:cNvPr>
          <p:cNvSpPr txBox="1">
            <a:spLocks/>
          </p:cNvSpPr>
          <p:nvPr/>
        </p:nvSpPr>
        <p:spPr bwMode="gray">
          <a:xfrm>
            <a:off x="9584023" y="2553011"/>
            <a:ext cx="1711004" cy="10337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8438" indent="-1984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594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92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990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Vergabe</a:t>
            </a:r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0998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5522821-12FC-577B-022F-815678240B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85" r="22797"/>
          <a:stretch>
            <a:fillRect/>
          </a:stretch>
        </p:blipFill>
        <p:spPr>
          <a:xfrm>
            <a:off x="0" y="3033447"/>
            <a:ext cx="12192000" cy="3157249"/>
          </a:xfrm>
          <a:prstGeom prst="rect">
            <a:avLst/>
          </a:prstGeom>
        </p:spPr>
      </p:pic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510B0D06-5139-C208-272E-22E2A18DD5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510B0D06-5139-C208-272E-22E2A18DD5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447D36B-D8E9-4911-9282-951F0D450C9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152637"/>
            <a:ext cx="9217025" cy="900100"/>
          </a:xfrm>
        </p:spPr>
        <p:txBody>
          <a:bodyPr vert="horz"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Lieferantendialog</a:t>
            </a:r>
            <a:br>
              <a:rPr lang="de-DE" dirty="0"/>
            </a:br>
            <a:r>
              <a:rPr lang="de-DE" dirty="0"/>
              <a:t>Einkauf – Nächste Schritte…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560EE5-8642-4442-8EEE-CA5EB84E8F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550863" y="6417332"/>
            <a:ext cx="216545" cy="304143"/>
          </a:xfrm>
        </p:spPr>
        <p:txBody>
          <a:bodyPr/>
          <a:lstStyle/>
          <a:p>
            <a:fld id="{1BA22126-8FA2-480B-B7EE-061A86938C78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E889F9E-177D-70FB-A812-3B58FA57719C}"/>
              </a:ext>
            </a:extLst>
          </p:cNvPr>
          <p:cNvSpPr txBox="1">
            <a:spLocks/>
          </p:cNvSpPr>
          <p:nvPr/>
        </p:nvSpPr>
        <p:spPr bwMode="gray">
          <a:xfrm>
            <a:off x="550863" y="6479403"/>
            <a:ext cx="216545" cy="18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7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809A836-97E3-4CE2-BDD9-F985EF241C3B}" type="slidenum">
              <a:rPr lang="de-DE" smtClean="0"/>
              <a:pPr>
                <a:spcAft>
                  <a:spcPts val="600"/>
                </a:spcAft>
              </a:pPr>
              <a:t>28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56736DC-778E-58F4-100C-FEFDEB8064B1}"/>
              </a:ext>
            </a:extLst>
          </p:cNvPr>
          <p:cNvSpPr txBox="1">
            <a:spLocks/>
          </p:cNvSpPr>
          <p:nvPr/>
        </p:nvSpPr>
        <p:spPr bwMode="gray">
          <a:xfrm>
            <a:off x="1919537" y="2235118"/>
            <a:ext cx="2820022" cy="900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8438" indent="-1984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594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92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990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chemeClr val="accent1"/>
                </a:solidFill>
              </a:rPr>
              <a:t>Markstände neue Partner / ARGE finden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171D555-9ECF-0B79-E999-5D796CC2DFA7}"/>
              </a:ext>
            </a:extLst>
          </p:cNvPr>
          <p:cNvSpPr txBox="1"/>
          <p:nvPr/>
        </p:nvSpPr>
        <p:spPr bwMode="gray">
          <a:xfrm>
            <a:off x="1463063" y="1867322"/>
            <a:ext cx="2556545" cy="59150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buClr>
                <a:schemeClr val="bg2"/>
              </a:buClr>
            </a:pPr>
            <a:r>
              <a:rPr lang="de-DE" sz="2400" b="1" dirty="0">
                <a:solidFill>
                  <a:schemeClr val="accent1"/>
                </a:solidFill>
                <a:latin typeface="+mj-lt"/>
              </a:rPr>
              <a:t>…für Sie</a:t>
            </a:r>
            <a:endParaRPr lang="de-DE" sz="2400" i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23CC811-D94B-E9F5-6B4A-DD6A49BF8CFF}"/>
              </a:ext>
            </a:extLst>
          </p:cNvPr>
          <p:cNvSpPr txBox="1"/>
          <p:nvPr/>
        </p:nvSpPr>
        <p:spPr bwMode="gray">
          <a:xfrm>
            <a:off x="6842504" y="3088838"/>
            <a:ext cx="2556545" cy="59150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buClr>
                <a:schemeClr val="bg2"/>
              </a:buClr>
            </a:pPr>
            <a:r>
              <a:rPr lang="de-DE" sz="2400" b="1" dirty="0">
                <a:solidFill>
                  <a:srgbClr val="002B77"/>
                </a:solidFill>
                <a:latin typeface="+mj-lt"/>
              </a:rPr>
              <a:t>…für uns</a:t>
            </a:r>
            <a:endParaRPr lang="de-DE" sz="2400" i="0" dirty="0">
              <a:latin typeface="+mj-lt"/>
            </a:endParaRP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57FB246D-1566-57BE-CD8F-0B940445A2A4}"/>
              </a:ext>
            </a:extLst>
          </p:cNvPr>
          <p:cNvSpPr txBox="1">
            <a:spLocks/>
          </p:cNvSpPr>
          <p:nvPr/>
        </p:nvSpPr>
        <p:spPr bwMode="gray">
          <a:xfrm>
            <a:off x="7384161" y="3470334"/>
            <a:ext cx="4068451" cy="10801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8438" indent="-1984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594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92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990000" indent="-19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Ein Qualifizierungssystem nach</a:t>
            </a:r>
            <a:br>
              <a:rPr lang="de-DE" dirty="0"/>
            </a:br>
            <a:r>
              <a:rPr lang="de-DE" dirty="0"/>
              <a:t>§ 48SektVo aufsetzen für QS1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F1614CBE-1205-4F8F-AD08-0A57B4356B19}"/>
              </a:ext>
            </a:extLst>
          </p:cNvPr>
          <p:cNvGrpSpPr/>
          <p:nvPr/>
        </p:nvGrpSpPr>
        <p:grpSpPr>
          <a:xfrm rot="1487203">
            <a:off x="4652948" y="1282821"/>
            <a:ext cx="2276230" cy="3743928"/>
            <a:chOff x="3856284" y="210465"/>
            <a:chExt cx="3167220" cy="5209422"/>
          </a:xfrm>
        </p:grpSpPr>
        <p:sp>
          <p:nvSpPr>
            <p:cNvPr id="15" name="Freihandform 14">
              <a:extLst>
                <a:ext uri="{FF2B5EF4-FFF2-40B4-BE49-F238E27FC236}">
                  <a16:creationId xmlns:a16="http://schemas.microsoft.com/office/drawing/2014/main" id="{44AB0AF5-3560-4301-B1E0-8483DAE73146}"/>
                </a:ext>
              </a:extLst>
            </p:cNvPr>
            <p:cNvSpPr/>
            <p:nvPr/>
          </p:nvSpPr>
          <p:spPr>
            <a:xfrm>
              <a:off x="3856284" y="1989443"/>
              <a:ext cx="1322629" cy="2357043"/>
            </a:xfrm>
            <a:custGeom>
              <a:avLst/>
              <a:gdLst>
                <a:gd name="csX0" fmla="*/ 638458 w 1322629"/>
                <a:gd name="csY0" fmla="*/ 2356988 h 2357043"/>
                <a:gd name="csX1" fmla="*/ 332180 w 1322629"/>
                <a:gd name="csY1" fmla="*/ 2333088 h 2357043"/>
                <a:gd name="csX2" fmla="*/ 304821 w 1322629"/>
                <a:gd name="csY2" fmla="*/ 2298182 h 2357043"/>
                <a:gd name="csX3" fmla="*/ 307824 w 1322629"/>
                <a:gd name="csY3" fmla="*/ 2138218 h 2357043"/>
                <a:gd name="csX4" fmla="*/ 158466 w 1322629"/>
                <a:gd name="csY4" fmla="*/ 1644093 h 2357043"/>
                <a:gd name="csX5" fmla="*/ 2101 w 1322629"/>
                <a:gd name="csY5" fmla="*/ 1106004 h 2357043"/>
                <a:gd name="csX6" fmla="*/ 135779 w 1322629"/>
                <a:gd name="csY6" fmla="*/ 343308 h 2357043"/>
                <a:gd name="csX7" fmla="*/ 677105 w 1322629"/>
                <a:gd name="csY7" fmla="*/ 3646 h 2357043"/>
                <a:gd name="csX8" fmla="*/ 1067126 w 1322629"/>
                <a:gd name="csY8" fmla="*/ 124259 h 2357043"/>
                <a:gd name="csX9" fmla="*/ 1322470 w 1322629"/>
                <a:gd name="csY9" fmla="*/ 858497 h 2357043"/>
                <a:gd name="csX10" fmla="*/ 1322470 w 1322629"/>
                <a:gd name="csY10" fmla="*/ 858497 h 2357043"/>
                <a:gd name="csX11" fmla="*/ 1257633 w 1322629"/>
                <a:gd name="csY11" fmla="*/ 1337058 h 2357043"/>
                <a:gd name="csX12" fmla="*/ 1198691 w 1322629"/>
                <a:gd name="csY12" fmla="*/ 2076077 h 2357043"/>
                <a:gd name="csX13" fmla="*/ 1216540 w 1322629"/>
                <a:gd name="csY13" fmla="*/ 2241544 h 2357043"/>
                <a:gd name="csX14" fmla="*/ 1193519 w 1322629"/>
                <a:gd name="csY14" fmla="*/ 2277840 h 2357043"/>
                <a:gd name="csX15" fmla="*/ 638514 w 1322629"/>
                <a:gd name="csY15" fmla="*/ 2357044 h 2357043"/>
                <a:gd name="csX16" fmla="*/ 371994 w 1322629"/>
                <a:gd name="csY16" fmla="*/ 2273226 h 2357043"/>
                <a:gd name="csX17" fmla="*/ 1147867 w 1322629"/>
                <a:gd name="csY17" fmla="*/ 2223147 h 2357043"/>
                <a:gd name="csX18" fmla="*/ 1133631 w 1322629"/>
                <a:gd name="csY18" fmla="*/ 2079856 h 2357043"/>
                <a:gd name="csX19" fmla="*/ 1194186 w 1322629"/>
                <a:gd name="csY19" fmla="*/ 1322218 h 2357043"/>
                <a:gd name="csX20" fmla="*/ 1257300 w 1322629"/>
                <a:gd name="csY20" fmla="*/ 857441 h 2357043"/>
                <a:gd name="csX21" fmla="*/ 1257300 w 1322629"/>
                <a:gd name="csY21" fmla="*/ 857441 h 2357043"/>
                <a:gd name="csX22" fmla="*/ 1023197 w 1322629"/>
                <a:gd name="csY22" fmla="*/ 172393 h 2357043"/>
                <a:gd name="csX23" fmla="*/ 684111 w 1322629"/>
                <a:gd name="csY23" fmla="*/ 68399 h 2357043"/>
                <a:gd name="csX24" fmla="*/ 192497 w 1322629"/>
                <a:gd name="csY24" fmla="*/ 375156 h 2357043"/>
                <a:gd name="csX25" fmla="*/ 67105 w 1322629"/>
                <a:gd name="csY25" fmla="*/ 1103558 h 2357043"/>
                <a:gd name="csX26" fmla="*/ 218854 w 1322629"/>
                <a:gd name="csY26" fmla="*/ 1619860 h 2357043"/>
                <a:gd name="csX27" fmla="*/ 372772 w 1322629"/>
                <a:gd name="csY27" fmla="*/ 2133882 h 2357043"/>
                <a:gd name="csX28" fmla="*/ 371994 w 1322629"/>
                <a:gd name="csY28" fmla="*/ 2273282 h 23570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</a:cxnLst>
              <a:rect l="l" t="t" r="r" b="b"/>
              <a:pathLst>
                <a:path w="1322629" h="2357043">
                  <a:moveTo>
                    <a:pt x="638458" y="2356988"/>
                  </a:moveTo>
                  <a:cubicBezTo>
                    <a:pt x="535809" y="2356988"/>
                    <a:pt x="433272" y="2349040"/>
                    <a:pt x="332180" y="2333088"/>
                  </a:cubicBezTo>
                  <a:cubicBezTo>
                    <a:pt x="315331" y="2330420"/>
                    <a:pt x="303376" y="2315191"/>
                    <a:pt x="304821" y="2298182"/>
                  </a:cubicBezTo>
                  <a:cubicBezTo>
                    <a:pt x="309993" y="2237320"/>
                    <a:pt x="310994" y="2184962"/>
                    <a:pt x="307824" y="2138218"/>
                  </a:cubicBezTo>
                  <a:cubicBezTo>
                    <a:pt x="297982" y="1991259"/>
                    <a:pt x="227084" y="1814786"/>
                    <a:pt x="158466" y="1644093"/>
                  </a:cubicBezTo>
                  <a:cubicBezTo>
                    <a:pt x="84676" y="1460395"/>
                    <a:pt x="8329" y="1270527"/>
                    <a:pt x="2101" y="1106004"/>
                  </a:cubicBezTo>
                  <a:cubicBezTo>
                    <a:pt x="-10466" y="775458"/>
                    <a:pt x="33241" y="526006"/>
                    <a:pt x="135779" y="343308"/>
                  </a:cubicBezTo>
                  <a:cubicBezTo>
                    <a:pt x="247047" y="145047"/>
                    <a:pt x="429157" y="30770"/>
                    <a:pt x="677105" y="3646"/>
                  </a:cubicBezTo>
                  <a:cubicBezTo>
                    <a:pt x="829799" y="-13029"/>
                    <a:pt x="961030" y="27546"/>
                    <a:pt x="1067126" y="124259"/>
                  </a:cubicBezTo>
                  <a:cubicBezTo>
                    <a:pt x="1261692" y="301621"/>
                    <a:pt x="1326307" y="630667"/>
                    <a:pt x="1322470" y="858497"/>
                  </a:cubicBezTo>
                  <a:lnTo>
                    <a:pt x="1322470" y="858497"/>
                  </a:lnTo>
                  <a:cubicBezTo>
                    <a:pt x="1318856" y="1076712"/>
                    <a:pt x="1287716" y="1209109"/>
                    <a:pt x="1257633" y="1337058"/>
                  </a:cubicBezTo>
                  <a:cubicBezTo>
                    <a:pt x="1217541" y="1507584"/>
                    <a:pt x="1176114" y="1683890"/>
                    <a:pt x="1198691" y="2076077"/>
                  </a:cubicBezTo>
                  <a:cubicBezTo>
                    <a:pt x="1201860" y="2131270"/>
                    <a:pt x="1207699" y="2185351"/>
                    <a:pt x="1216540" y="2241544"/>
                  </a:cubicBezTo>
                  <a:cubicBezTo>
                    <a:pt x="1219098" y="2257719"/>
                    <a:pt x="1209256" y="2273226"/>
                    <a:pt x="1193519" y="2277840"/>
                  </a:cubicBezTo>
                  <a:cubicBezTo>
                    <a:pt x="1014134" y="2330420"/>
                    <a:pt x="826240" y="2357044"/>
                    <a:pt x="638514" y="2357044"/>
                  </a:cubicBezTo>
                  <a:close/>
                  <a:moveTo>
                    <a:pt x="371994" y="2273226"/>
                  </a:moveTo>
                  <a:cubicBezTo>
                    <a:pt x="630062" y="2309744"/>
                    <a:pt x="897083" y="2292513"/>
                    <a:pt x="1147867" y="2223147"/>
                  </a:cubicBezTo>
                  <a:cubicBezTo>
                    <a:pt x="1141027" y="2174902"/>
                    <a:pt x="1136356" y="2127768"/>
                    <a:pt x="1133631" y="2079856"/>
                  </a:cubicBezTo>
                  <a:cubicBezTo>
                    <a:pt x="1110499" y="1678221"/>
                    <a:pt x="1153038" y="1497246"/>
                    <a:pt x="1194186" y="1322218"/>
                  </a:cubicBezTo>
                  <a:cubicBezTo>
                    <a:pt x="1224826" y="1191823"/>
                    <a:pt x="1253796" y="1068653"/>
                    <a:pt x="1257300" y="857441"/>
                  </a:cubicBezTo>
                  <a:lnTo>
                    <a:pt x="1257300" y="857441"/>
                  </a:lnTo>
                  <a:cubicBezTo>
                    <a:pt x="1263083" y="514556"/>
                    <a:pt x="1134799" y="274108"/>
                    <a:pt x="1023197" y="172393"/>
                  </a:cubicBezTo>
                  <a:cubicBezTo>
                    <a:pt x="931503" y="88853"/>
                    <a:pt x="817455" y="53837"/>
                    <a:pt x="684111" y="68399"/>
                  </a:cubicBezTo>
                  <a:cubicBezTo>
                    <a:pt x="455125" y="93411"/>
                    <a:pt x="294312" y="193792"/>
                    <a:pt x="192497" y="375156"/>
                  </a:cubicBezTo>
                  <a:cubicBezTo>
                    <a:pt x="97355" y="544681"/>
                    <a:pt x="55150" y="789742"/>
                    <a:pt x="67105" y="1103558"/>
                  </a:cubicBezTo>
                  <a:cubicBezTo>
                    <a:pt x="72944" y="1256798"/>
                    <a:pt x="147122" y="1441330"/>
                    <a:pt x="218854" y="1619860"/>
                  </a:cubicBezTo>
                  <a:cubicBezTo>
                    <a:pt x="289363" y="1795276"/>
                    <a:pt x="362263" y="1976640"/>
                    <a:pt x="372772" y="2133882"/>
                  </a:cubicBezTo>
                  <a:cubicBezTo>
                    <a:pt x="375608" y="2175846"/>
                    <a:pt x="375330" y="2221702"/>
                    <a:pt x="371994" y="2273282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ihandform 15">
              <a:extLst>
                <a:ext uri="{FF2B5EF4-FFF2-40B4-BE49-F238E27FC236}">
                  <a16:creationId xmlns:a16="http://schemas.microsoft.com/office/drawing/2014/main" id="{9057D21C-A575-DE75-D0A6-34BD0B92CCAD}"/>
                </a:ext>
              </a:extLst>
            </p:cNvPr>
            <p:cNvSpPr/>
            <p:nvPr/>
          </p:nvSpPr>
          <p:spPr>
            <a:xfrm>
              <a:off x="4096939" y="4480933"/>
              <a:ext cx="1086716" cy="938954"/>
            </a:xfrm>
            <a:custGeom>
              <a:avLst/>
              <a:gdLst>
                <a:gd name="csX0" fmla="*/ 567013 w 1086716"/>
                <a:gd name="csY0" fmla="*/ 938954 h 938954"/>
                <a:gd name="csX1" fmla="*/ 28801 w 1086716"/>
                <a:gd name="csY1" fmla="*/ 592734 h 938954"/>
                <a:gd name="csX2" fmla="*/ 27411 w 1086716"/>
                <a:gd name="csY2" fmla="*/ 82602 h 938954"/>
                <a:gd name="csX3" fmla="*/ 40756 w 1086716"/>
                <a:gd name="csY3" fmla="*/ 60814 h 938954"/>
                <a:gd name="csX4" fmla="*/ 65723 w 1086716"/>
                <a:gd name="csY4" fmla="*/ 55367 h 938954"/>
                <a:gd name="csX5" fmla="*/ 993068 w 1086716"/>
                <a:gd name="csY5" fmla="*/ 1508 h 938954"/>
                <a:gd name="csX6" fmla="*/ 1018869 w 1086716"/>
                <a:gd name="csY6" fmla="*/ 4231 h 938954"/>
                <a:gd name="csX7" fmla="*/ 1034494 w 1086716"/>
                <a:gd name="csY7" fmla="*/ 24908 h 938954"/>
                <a:gd name="csX8" fmla="*/ 1069915 w 1086716"/>
                <a:gd name="csY8" fmla="*/ 543210 h 938954"/>
                <a:gd name="csX9" fmla="*/ 1069915 w 1086716"/>
                <a:gd name="csY9" fmla="*/ 543210 h 938954"/>
                <a:gd name="csX10" fmla="*/ 889918 w 1086716"/>
                <a:gd name="csY10" fmla="*/ 829457 h 938954"/>
                <a:gd name="csX11" fmla="*/ 566958 w 1086716"/>
                <a:gd name="csY11" fmla="*/ 938898 h 938954"/>
                <a:gd name="csX12" fmla="*/ 87021 w 1086716"/>
                <a:gd name="csY12" fmla="*/ 125400 h 938954"/>
                <a:gd name="csX13" fmla="*/ 91135 w 1086716"/>
                <a:gd name="csY13" fmla="*/ 573891 h 938954"/>
                <a:gd name="csX14" fmla="*/ 567013 w 1086716"/>
                <a:gd name="csY14" fmla="*/ 873867 h 938954"/>
                <a:gd name="csX15" fmla="*/ 850271 w 1086716"/>
                <a:gd name="csY15" fmla="*/ 777933 h 938954"/>
                <a:gd name="csX16" fmla="*/ 1006024 w 1086716"/>
                <a:gd name="csY16" fmla="*/ 530871 h 938954"/>
                <a:gd name="csX17" fmla="*/ 979277 w 1086716"/>
                <a:gd name="csY17" fmla="*/ 73820 h 938954"/>
                <a:gd name="csX18" fmla="*/ 87076 w 1086716"/>
                <a:gd name="csY18" fmla="*/ 125456 h 938954"/>
                <a:gd name="csX19" fmla="*/ 1037942 w 1086716"/>
                <a:gd name="csY19" fmla="*/ 537041 h 938954"/>
                <a:gd name="csX20" fmla="*/ 1037942 w 1086716"/>
                <a:gd name="csY20" fmla="*/ 537041 h 938954"/>
                <a:gd name="csX21" fmla="*/ 1037942 w 1086716"/>
                <a:gd name="csY21" fmla="*/ 537041 h 9389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1086716" h="938954">
                  <a:moveTo>
                    <a:pt x="567013" y="938954"/>
                  </a:moveTo>
                  <a:cubicBezTo>
                    <a:pt x="283477" y="938954"/>
                    <a:pt x="97363" y="819230"/>
                    <a:pt x="28801" y="592734"/>
                  </a:cubicBezTo>
                  <a:cubicBezTo>
                    <a:pt x="-18687" y="435659"/>
                    <a:pt x="1053" y="261798"/>
                    <a:pt x="27411" y="82602"/>
                  </a:cubicBezTo>
                  <a:cubicBezTo>
                    <a:pt x="28690" y="73820"/>
                    <a:pt x="33527" y="65983"/>
                    <a:pt x="40756" y="60814"/>
                  </a:cubicBezTo>
                  <a:cubicBezTo>
                    <a:pt x="47985" y="55700"/>
                    <a:pt x="57049" y="53699"/>
                    <a:pt x="65723" y="55367"/>
                  </a:cubicBezTo>
                  <a:cubicBezTo>
                    <a:pt x="373559" y="114173"/>
                    <a:pt x="694184" y="95553"/>
                    <a:pt x="993068" y="1508"/>
                  </a:cubicBezTo>
                  <a:cubicBezTo>
                    <a:pt x="1001687" y="-1216"/>
                    <a:pt x="1011028" y="-215"/>
                    <a:pt x="1018869" y="4231"/>
                  </a:cubicBezTo>
                  <a:cubicBezTo>
                    <a:pt x="1026709" y="8678"/>
                    <a:pt x="1032381" y="16181"/>
                    <a:pt x="1034494" y="24908"/>
                  </a:cubicBezTo>
                  <a:cubicBezTo>
                    <a:pt x="1077200" y="201881"/>
                    <a:pt x="1106949" y="352453"/>
                    <a:pt x="1069915" y="543210"/>
                  </a:cubicBezTo>
                  <a:lnTo>
                    <a:pt x="1069915" y="543210"/>
                  </a:lnTo>
                  <a:cubicBezTo>
                    <a:pt x="1048118" y="655375"/>
                    <a:pt x="984171" y="757034"/>
                    <a:pt x="889918" y="829457"/>
                  </a:cubicBezTo>
                  <a:cubicBezTo>
                    <a:pt x="798112" y="900047"/>
                    <a:pt x="683397" y="938898"/>
                    <a:pt x="566958" y="938898"/>
                  </a:cubicBezTo>
                  <a:close/>
                  <a:moveTo>
                    <a:pt x="87021" y="125400"/>
                  </a:moveTo>
                  <a:cubicBezTo>
                    <a:pt x="64389" y="285087"/>
                    <a:pt x="50376" y="438994"/>
                    <a:pt x="91135" y="573891"/>
                  </a:cubicBezTo>
                  <a:cubicBezTo>
                    <a:pt x="151413" y="772931"/>
                    <a:pt x="311503" y="873867"/>
                    <a:pt x="567013" y="873867"/>
                  </a:cubicBezTo>
                  <a:cubicBezTo>
                    <a:pt x="669162" y="873867"/>
                    <a:pt x="769753" y="839796"/>
                    <a:pt x="850271" y="777933"/>
                  </a:cubicBezTo>
                  <a:cubicBezTo>
                    <a:pt x="931956" y="715181"/>
                    <a:pt x="987229" y="627417"/>
                    <a:pt x="1006024" y="530871"/>
                  </a:cubicBezTo>
                  <a:cubicBezTo>
                    <a:pt x="1038387" y="364180"/>
                    <a:pt x="1016700" y="233118"/>
                    <a:pt x="979277" y="73820"/>
                  </a:cubicBezTo>
                  <a:cubicBezTo>
                    <a:pt x="690681" y="158972"/>
                    <a:pt x="383680" y="176758"/>
                    <a:pt x="87076" y="125456"/>
                  </a:cubicBezTo>
                  <a:close/>
                  <a:moveTo>
                    <a:pt x="1037942" y="537041"/>
                  </a:moveTo>
                  <a:lnTo>
                    <a:pt x="1037942" y="537041"/>
                  </a:lnTo>
                  <a:lnTo>
                    <a:pt x="1037942" y="537041"/>
                  </a:lnTo>
                  <a:close/>
                </a:path>
              </a:pathLst>
            </a:custGeom>
            <a:solidFill>
              <a:schemeClr val="accent1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ihandform 16">
              <a:extLst>
                <a:ext uri="{FF2B5EF4-FFF2-40B4-BE49-F238E27FC236}">
                  <a16:creationId xmlns:a16="http://schemas.microsoft.com/office/drawing/2014/main" id="{84F7DEEC-C68E-8C54-5A4E-87549AEB58BE}"/>
                </a:ext>
              </a:extLst>
            </p:cNvPr>
            <p:cNvSpPr/>
            <p:nvPr/>
          </p:nvSpPr>
          <p:spPr>
            <a:xfrm>
              <a:off x="5700877" y="210465"/>
              <a:ext cx="1322627" cy="2357043"/>
            </a:xfrm>
            <a:custGeom>
              <a:avLst/>
              <a:gdLst>
                <a:gd name="csX0" fmla="*/ 684116 w 1322628"/>
                <a:gd name="csY0" fmla="*/ 2356988 h 2357043"/>
                <a:gd name="csX1" fmla="*/ 129111 w 1322628"/>
                <a:gd name="csY1" fmla="*/ 2277840 h 2357043"/>
                <a:gd name="csX2" fmla="*/ 106090 w 1322628"/>
                <a:gd name="csY2" fmla="*/ 2241545 h 2357043"/>
                <a:gd name="csX3" fmla="*/ 123939 w 1322628"/>
                <a:gd name="csY3" fmla="*/ 2076077 h 2357043"/>
                <a:gd name="csX4" fmla="*/ 64997 w 1322628"/>
                <a:gd name="csY4" fmla="*/ 1337058 h 2357043"/>
                <a:gd name="csX5" fmla="*/ 160 w 1322628"/>
                <a:gd name="csY5" fmla="*/ 858497 h 2357043"/>
                <a:gd name="csX6" fmla="*/ 255504 w 1322628"/>
                <a:gd name="csY6" fmla="*/ 124259 h 2357043"/>
                <a:gd name="csX7" fmla="*/ 645525 w 1322628"/>
                <a:gd name="csY7" fmla="*/ 3646 h 2357043"/>
                <a:gd name="csX8" fmla="*/ 1186851 w 1322628"/>
                <a:gd name="csY8" fmla="*/ 343308 h 2357043"/>
                <a:gd name="csX9" fmla="*/ 1320529 w 1322628"/>
                <a:gd name="csY9" fmla="*/ 1106004 h 2357043"/>
                <a:gd name="csX10" fmla="*/ 1164164 w 1322628"/>
                <a:gd name="csY10" fmla="*/ 1644093 h 2357043"/>
                <a:gd name="csX11" fmla="*/ 1014806 w 1322628"/>
                <a:gd name="csY11" fmla="*/ 2138218 h 2357043"/>
                <a:gd name="csX12" fmla="*/ 1017809 w 1322628"/>
                <a:gd name="csY12" fmla="*/ 2298238 h 2357043"/>
                <a:gd name="csX13" fmla="*/ 990450 w 1322628"/>
                <a:gd name="csY13" fmla="*/ 2333144 h 2357043"/>
                <a:gd name="csX14" fmla="*/ 684172 w 1322628"/>
                <a:gd name="csY14" fmla="*/ 2357044 h 2357043"/>
                <a:gd name="csX15" fmla="*/ 174708 w 1322628"/>
                <a:gd name="csY15" fmla="*/ 2223091 h 2357043"/>
                <a:gd name="csX16" fmla="*/ 950581 w 1322628"/>
                <a:gd name="csY16" fmla="*/ 2273171 h 2357043"/>
                <a:gd name="csX17" fmla="*/ 949802 w 1322628"/>
                <a:gd name="csY17" fmla="*/ 2133771 h 2357043"/>
                <a:gd name="csX18" fmla="*/ 1103720 w 1322628"/>
                <a:gd name="csY18" fmla="*/ 1619749 h 2357043"/>
                <a:gd name="csX19" fmla="*/ 1255469 w 1322628"/>
                <a:gd name="csY19" fmla="*/ 1103447 h 2357043"/>
                <a:gd name="csX20" fmla="*/ 1130078 w 1322628"/>
                <a:gd name="csY20" fmla="*/ 375045 h 2357043"/>
                <a:gd name="csX21" fmla="*/ 638463 w 1322628"/>
                <a:gd name="csY21" fmla="*/ 68288 h 2357043"/>
                <a:gd name="csX22" fmla="*/ 299432 w 1322628"/>
                <a:gd name="csY22" fmla="*/ 172282 h 2357043"/>
                <a:gd name="csX23" fmla="*/ 65330 w 1322628"/>
                <a:gd name="csY23" fmla="*/ 857330 h 2357043"/>
                <a:gd name="csX24" fmla="*/ 65330 w 1322628"/>
                <a:gd name="csY24" fmla="*/ 857330 h 2357043"/>
                <a:gd name="csX25" fmla="*/ 128443 w 1322628"/>
                <a:gd name="csY25" fmla="*/ 1322107 h 2357043"/>
                <a:gd name="csX26" fmla="*/ 188999 w 1322628"/>
                <a:gd name="csY26" fmla="*/ 2079745 h 2357043"/>
                <a:gd name="csX27" fmla="*/ 174763 w 1322628"/>
                <a:gd name="csY27" fmla="*/ 2223036 h 23570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</a:cxnLst>
              <a:rect l="l" t="t" r="r" b="b"/>
              <a:pathLst>
                <a:path w="1322628" h="2357043">
                  <a:moveTo>
                    <a:pt x="684116" y="2356988"/>
                  </a:moveTo>
                  <a:cubicBezTo>
                    <a:pt x="496390" y="2356988"/>
                    <a:pt x="308496" y="2330420"/>
                    <a:pt x="129111" y="2277840"/>
                  </a:cubicBezTo>
                  <a:cubicBezTo>
                    <a:pt x="113430" y="2273226"/>
                    <a:pt x="103587" y="2257719"/>
                    <a:pt x="106090" y="2241545"/>
                  </a:cubicBezTo>
                  <a:cubicBezTo>
                    <a:pt x="114931" y="2185407"/>
                    <a:pt x="120770" y="2131270"/>
                    <a:pt x="123939" y="2076077"/>
                  </a:cubicBezTo>
                  <a:cubicBezTo>
                    <a:pt x="146515" y="1683890"/>
                    <a:pt x="105089" y="1507584"/>
                    <a:pt x="64997" y="1337058"/>
                  </a:cubicBezTo>
                  <a:cubicBezTo>
                    <a:pt x="34914" y="1209053"/>
                    <a:pt x="3774" y="1076712"/>
                    <a:pt x="160" y="858497"/>
                  </a:cubicBezTo>
                  <a:cubicBezTo>
                    <a:pt x="-3677" y="630667"/>
                    <a:pt x="60938" y="301621"/>
                    <a:pt x="255504" y="124259"/>
                  </a:cubicBezTo>
                  <a:cubicBezTo>
                    <a:pt x="361600" y="27546"/>
                    <a:pt x="492886" y="-13029"/>
                    <a:pt x="645525" y="3646"/>
                  </a:cubicBezTo>
                  <a:cubicBezTo>
                    <a:pt x="893473" y="30770"/>
                    <a:pt x="1075584" y="144991"/>
                    <a:pt x="1186851" y="343308"/>
                  </a:cubicBezTo>
                  <a:cubicBezTo>
                    <a:pt x="1289334" y="526006"/>
                    <a:pt x="1333096" y="775458"/>
                    <a:pt x="1320529" y="1106004"/>
                  </a:cubicBezTo>
                  <a:cubicBezTo>
                    <a:pt x="1314245" y="1270527"/>
                    <a:pt x="1237954" y="1460450"/>
                    <a:pt x="1164164" y="1644093"/>
                  </a:cubicBezTo>
                  <a:cubicBezTo>
                    <a:pt x="1095546" y="1814786"/>
                    <a:pt x="1024648" y="1991314"/>
                    <a:pt x="1014806" y="2138218"/>
                  </a:cubicBezTo>
                  <a:cubicBezTo>
                    <a:pt x="1011636" y="2185018"/>
                    <a:pt x="1012637" y="2237320"/>
                    <a:pt x="1017809" y="2298238"/>
                  </a:cubicBezTo>
                  <a:cubicBezTo>
                    <a:pt x="1019254" y="2315246"/>
                    <a:pt x="1007299" y="2330476"/>
                    <a:pt x="990450" y="2333144"/>
                  </a:cubicBezTo>
                  <a:cubicBezTo>
                    <a:pt x="889358" y="2349096"/>
                    <a:pt x="786765" y="2357044"/>
                    <a:pt x="684172" y="2357044"/>
                  </a:cubicBezTo>
                  <a:close/>
                  <a:moveTo>
                    <a:pt x="174708" y="2223091"/>
                  </a:moveTo>
                  <a:cubicBezTo>
                    <a:pt x="425492" y="2292513"/>
                    <a:pt x="692513" y="2309744"/>
                    <a:pt x="950581" y="2273171"/>
                  </a:cubicBezTo>
                  <a:cubicBezTo>
                    <a:pt x="947189" y="2221646"/>
                    <a:pt x="946966" y="2175791"/>
                    <a:pt x="949802" y="2133771"/>
                  </a:cubicBezTo>
                  <a:cubicBezTo>
                    <a:pt x="960312" y="1976529"/>
                    <a:pt x="1033212" y="1795165"/>
                    <a:pt x="1103720" y="1619749"/>
                  </a:cubicBezTo>
                  <a:cubicBezTo>
                    <a:pt x="1175452" y="1441275"/>
                    <a:pt x="1249631" y="1256687"/>
                    <a:pt x="1255469" y="1103447"/>
                  </a:cubicBezTo>
                  <a:cubicBezTo>
                    <a:pt x="1267369" y="789687"/>
                    <a:pt x="1225220" y="544626"/>
                    <a:pt x="1130078" y="375045"/>
                  </a:cubicBezTo>
                  <a:cubicBezTo>
                    <a:pt x="1028318" y="193625"/>
                    <a:pt x="867505" y="93300"/>
                    <a:pt x="638463" y="68288"/>
                  </a:cubicBezTo>
                  <a:cubicBezTo>
                    <a:pt x="505231" y="53725"/>
                    <a:pt x="391071" y="88686"/>
                    <a:pt x="299432" y="172282"/>
                  </a:cubicBezTo>
                  <a:cubicBezTo>
                    <a:pt x="187831" y="273997"/>
                    <a:pt x="59547" y="514445"/>
                    <a:pt x="65330" y="857330"/>
                  </a:cubicBezTo>
                  <a:lnTo>
                    <a:pt x="65330" y="857330"/>
                  </a:lnTo>
                  <a:cubicBezTo>
                    <a:pt x="68834" y="1068542"/>
                    <a:pt x="97805" y="1191711"/>
                    <a:pt x="128443" y="1322107"/>
                  </a:cubicBezTo>
                  <a:cubicBezTo>
                    <a:pt x="169592" y="1497134"/>
                    <a:pt x="212131" y="1678110"/>
                    <a:pt x="188999" y="2079745"/>
                  </a:cubicBezTo>
                  <a:cubicBezTo>
                    <a:pt x="186274" y="2127657"/>
                    <a:pt x="181547" y="2174790"/>
                    <a:pt x="174763" y="2223036"/>
                  </a:cubicBezTo>
                  <a:close/>
                </a:path>
              </a:pathLst>
            </a:custGeom>
            <a:solidFill>
              <a:srgbClr val="002B76"/>
            </a:solidFill>
            <a:ln w="28575" cap="flat">
              <a:solidFill>
                <a:srgbClr val="002B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ihandform 17">
              <a:extLst>
                <a:ext uri="{FF2B5EF4-FFF2-40B4-BE49-F238E27FC236}">
                  <a16:creationId xmlns:a16="http://schemas.microsoft.com/office/drawing/2014/main" id="{4E3FF728-1628-AFF4-6D08-BF61D4C15DBA}"/>
                </a:ext>
              </a:extLst>
            </p:cNvPr>
            <p:cNvSpPr/>
            <p:nvPr/>
          </p:nvSpPr>
          <p:spPr>
            <a:xfrm>
              <a:off x="5696045" y="2701955"/>
              <a:ext cx="1086752" cy="938898"/>
            </a:xfrm>
            <a:custGeom>
              <a:avLst/>
              <a:gdLst>
                <a:gd name="csX0" fmla="*/ 519795 w 1086752"/>
                <a:gd name="csY0" fmla="*/ 938898 h 938898"/>
                <a:gd name="csX1" fmla="*/ 196834 w 1086752"/>
                <a:gd name="csY1" fmla="*/ 829457 h 938898"/>
                <a:gd name="csX2" fmla="*/ 16837 w 1086752"/>
                <a:gd name="csY2" fmla="*/ 543210 h 938898"/>
                <a:gd name="csX3" fmla="*/ 16837 w 1086752"/>
                <a:gd name="csY3" fmla="*/ 543210 h 938898"/>
                <a:gd name="csX4" fmla="*/ 52258 w 1086752"/>
                <a:gd name="csY4" fmla="*/ 24908 h 938898"/>
                <a:gd name="csX5" fmla="*/ 67884 w 1086752"/>
                <a:gd name="csY5" fmla="*/ 4231 h 938898"/>
                <a:gd name="csX6" fmla="*/ 93685 w 1086752"/>
                <a:gd name="csY6" fmla="*/ 1508 h 938898"/>
                <a:gd name="csX7" fmla="*/ 1021029 w 1086752"/>
                <a:gd name="csY7" fmla="*/ 55367 h 938898"/>
                <a:gd name="csX8" fmla="*/ 1045996 w 1086752"/>
                <a:gd name="csY8" fmla="*/ 60814 h 938898"/>
                <a:gd name="csX9" fmla="*/ 1059342 w 1086752"/>
                <a:gd name="csY9" fmla="*/ 82602 h 938898"/>
                <a:gd name="csX10" fmla="*/ 1057952 w 1086752"/>
                <a:gd name="csY10" fmla="*/ 592678 h 938898"/>
                <a:gd name="csX11" fmla="*/ 519739 w 1086752"/>
                <a:gd name="csY11" fmla="*/ 938898 h 938898"/>
                <a:gd name="csX12" fmla="*/ 80784 w 1086752"/>
                <a:gd name="csY12" fmla="*/ 530815 h 938898"/>
                <a:gd name="csX13" fmla="*/ 236537 w 1086752"/>
                <a:gd name="csY13" fmla="*/ 777877 h 938898"/>
                <a:gd name="csX14" fmla="*/ 519795 w 1086752"/>
                <a:gd name="csY14" fmla="*/ 873812 h 938898"/>
                <a:gd name="csX15" fmla="*/ 995673 w 1086752"/>
                <a:gd name="csY15" fmla="*/ 573836 h 938898"/>
                <a:gd name="csX16" fmla="*/ 999788 w 1086752"/>
                <a:gd name="csY16" fmla="*/ 125400 h 938898"/>
                <a:gd name="csX17" fmla="*/ 107586 w 1086752"/>
                <a:gd name="csY17" fmla="*/ 73764 h 938898"/>
                <a:gd name="csX18" fmla="*/ 80840 w 1086752"/>
                <a:gd name="csY18" fmla="*/ 530815 h 938898"/>
                <a:gd name="csX19" fmla="*/ 80840 w 1086752"/>
                <a:gd name="csY19" fmla="*/ 530815 h 9388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1086752" h="938898">
                  <a:moveTo>
                    <a:pt x="519795" y="938898"/>
                  </a:moveTo>
                  <a:cubicBezTo>
                    <a:pt x="403356" y="938898"/>
                    <a:pt x="288640" y="900047"/>
                    <a:pt x="196834" y="829457"/>
                  </a:cubicBezTo>
                  <a:cubicBezTo>
                    <a:pt x="102582" y="756978"/>
                    <a:pt x="38690" y="655374"/>
                    <a:pt x="16837" y="543210"/>
                  </a:cubicBezTo>
                  <a:lnTo>
                    <a:pt x="16837" y="543210"/>
                  </a:lnTo>
                  <a:cubicBezTo>
                    <a:pt x="-20252" y="352397"/>
                    <a:pt x="9497" y="201881"/>
                    <a:pt x="52258" y="24908"/>
                  </a:cubicBezTo>
                  <a:cubicBezTo>
                    <a:pt x="54371" y="16126"/>
                    <a:pt x="60043" y="8622"/>
                    <a:pt x="67884" y="4231"/>
                  </a:cubicBezTo>
                  <a:cubicBezTo>
                    <a:pt x="75724" y="-215"/>
                    <a:pt x="85066" y="-1216"/>
                    <a:pt x="93685" y="1508"/>
                  </a:cubicBezTo>
                  <a:cubicBezTo>
                    <a:pt x="392512" y="95553"/>
                    <a:pt x="713193" y="114172"/>
                    <a:pt x="1021029" y="55367"/>
                  </a:cubicBezTo>
                  <a:cubicBezTo>
                    <a:pt x="1029759" y="53699"/>
                    <a:pt x="1038767" y="55645"/>
                    <a:pt x="1045996" y="60814"/>
                  </a:cubicBezTo>
                  <a:cubicBezTo>
                    <a:pt x="1053225" y="65927"/>
                    <a:pt x="1058063" y="73820"/>
                    <a:pt x="1059342" y="82602"/>
                  </a:cubicBezTo>
                  <a:cubicBezTo>
                    <a:pt x="1085699" y="261798"/>
                    <a:pt x="1105439" y="435603"/>
                    <a:pt x="1057952" y="592678"/>
                  </a:cubicBezTo>
                  <a:cubicBezTo>
                    <a:pt x="989389" y="819175"/>
                    <a:pt x="803275" y="938898"/>
                    <a:pt x="519739" y="938898"/>
                  </a:cubicBezTo>
                  <a:close/>
                  <a:moveTo>
                    <a:pt x="80784" y="530815"/>
                  </a:moveTo>
                  <a:cubicBezTo>
                    <a:pt x="99579" y="627361"/>
                    <a:pt x="154907" y="715125"/>
                    <a:pt x="236537" y="777877"/>
                  </a:cubicBezTo>
                  <a:cubicBezTo>
                    <a:pt x="317055" y="839740"/>
                    <a:pt x="417647" y="873812"/>
                    <a:pt x="519795" y="873812"/>
                  </a:cubicBezTo>
                  <a:cubicBezTo>
                    <a:pt x="775305" y="873812"/>
                    <a:pt x="935396" y="772875"/>
                    <a:pt x="995673" y="573836"/>
                  </a:cubicBezTo>
                  <a:cubicBezTo>
                    <a:pt x="1036432" y="438994"/>
                    <a:pt x="1022419" y="285087"/>
                    <a:pt x="999788" y="125400"/>
                  </a:cubicBezTo>
                  <a:cubicBezTo>
                    <a:pt x="703184" y="176702"/>
                    <a:pt x="396182" y="158916"/>
                    <a:pt x="107586" y="73764"/>
                  </a:cubicBezTo>
                  <a:cubicBezTo>
                    <a:pt x="70108" y="233007"/>
                    <a:pt x="48422" y="364069"/>
                    <a:pt x="80840" y="530815"/>
                  </a:cubicBezTo>
                  <a:lnTo>
                    <a:pt x="80840" y="530815"/>
                  </a:lnTo>
                  <a:close/>
                </a:path>
              </a:pathLst>
            </a:custGeom>
            <a:solidFill>
              <a:srgbClr val="002B76"/>
            </a:solidFill>
            <a:ln w="28575" cap="flat">
              <a:solidFill>
                <a:srgbClr val="002B76"/>
              </a:solidFill>
              <a:prstDash val="solid"/>
              <a:miter/>
            </a:ln>
          </p:spPr>
          <p:txBody>
            <a:bodyPr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617768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5522821-12FC-577B-022F-815678240B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85" r="22797"/>
          <a:stretch>
            <a:fillRect/>
          </a:stretch>
        </p:blipFill>
        <p:spPr>
          <a:xfrm>
            <a:off x="0" y="3033447"/>
            <a:ext cx="12192000" cy="3157249"/>
          </a:xfrm>
          <a:prstGeom prst="rect">
            <a:avLst/>
          </a:prstGeom>
        </p:spPr>
      </p:pic>
      <p:sp>
        <p:nvSpPr>
          <p:cNvPr id="20" name="Freihandform 19">
            <a:extLst>
              <a:ext uri="{FF2B5EF4-FFF2-40B4-BE49-F238E27FC236}">
                <a16:creationId xmlns:a16="http://schemas.microsoft.com/office/drawing/2014/main" id="{36FAFFDF-4F2A-F42A-99DD-07BD02B59E8D}"/>
              </a:ext>
            </a:extLst>
          </p:cNvPr>
          <p:cNvSpPr/>
          <p:nvPr/>
        </p:nvSpPr>
        <p:spPr>
          <a:xfrm rot="19412639" flipH="1">
            <a:off x="7806870" y="952587"/>
            <a:ext cx="1699830" cy="1756063"/>
          </a:xfrm>
          <a:custGeom>
            <a:avLst/>
            <a:gdLst>
              <a:gd name="connsiteX0" fmla="*/ 1419887 w 1699830"/>
              <a:gd name="connsiteY0" fmla="*/ 882005 h 1756063"/>
              <a:gd name="connsiteX1" fmla="*/ 1595310 w 1699830"/>
              <a:gd name="connsiteY1" fmla="*/ 814158 h 1756063"/>
              <a:gd name="connsiteX2" fmla="*/ 1595310 w 1699830"/>
              <a:gd name="connsiteY2" fmla="*/ 834329 h 1756063"/>
              <a:gd name="connsiteX3" fmla="*/ 1595310 w 1699830"/>
              <a:gd name="connsiteY3" fmla="*/ 814158 h 1756063"/>
              <a:gd name="connsiteX4" fmla="*/ 1639319 w 1699830"/>
              <a:gd name="connsiteY4" fmla="*/ 819048 h 1756063"/>
              <a:gd name="connsiteX5" fmla="*/ 1679660 w 1699830"/>
              <a:gd name="connsiteY5" fmla="*/ 815992 h 1756063"/>
              <a:gd name="connsiteX6" fmla="*/ 1699831 w 1699830"/>
              <a:gd name="connsiteY6" fmla="*/ 817215 h 1756063"/>
              <a:gd name="connsiteX7" fmla="*/ 1699831 w 1699830"/>
              <a:gd name="connsiteY7" fmla="*/ 454755 h 1756063"/>
              <a:gd name="connsiteX8" fmla="*/ 1682716 w 1699830"/>
              <a:gd name="connsiteY8" fmla="*/ 433973 h 1756063"/>
              <a:gd name="connsiteX9" fmla="*/ 1681494 w 1699830"/>
              <a:gd name="connsiteY9" fmla="*/ 433973 h 1756063"/>
              <a:gd name="connsiteX10" fmla="*/ 1678438 w 1699830"/>
              <a:gd name="connsiteY10" fmla="*/ 433973 h 1756063"/>
              <a:gd name="connsiteX11" fmla="*/ 1675381 w 1699830"/>
              <a:gd name="connsiteY11" fmla="*/ 432751 h 1756063"/>
              <a:gd name="connsiteX12" fmla="*/ 1669269 w 1699830"/>
              <a:gd name="connsiteY12" fmla="*/ 431528 h 1756063"/>
              <a:gd name="connsiteX13" fmla="*/ 1308032 w 1699830"/>
              <a:gd name="connsiteY13" fmla="*/ 431528 h 1756063"/>
              <a:gd name="connsiteX14" fmla="*/ 1306198 w 1699830"/>
              <a:gd name="connsiteY14" fmla="*/ 431528 h 1756063"/>
              <a:gd name="connsiteX15" fmla="*/ 1256078 w 1699830"/>
              <a:gd name="connsiteY15" fmla="*/ 375906 h 1756063"/>
              <a:gd name="connsiteX16" fmla="*/ 1254855 w 1699830"/>
              <a:gd name="connsiteY16" fmla="*/ 370405 h 1756063"/>
              <a:gd name="connsiteX17" fmla="*/ 1260967 w 1699830"/>
              <a:gd name="connsiteY17" fmla="*/ 344734 h 1756063"/>
              <a:gd name="connsiteX18" fmla="*/ 1260967 w 1699830"/>
              <a:gd name="connsiteY18" fmla="*/ 344734 h 1756063"/>
              <a:gd name="connsiteX19" fmla="*/ 1260967 w 1699830"/>
              <a:gd name="connsiteY19" fmla="*/ 342900 h 1756063"/>
              <a:gd name="connsiteX20" fmla="*/ 1262190 w 1699830"/>
              <a:gd name="connsiteY20" fmla="*/ 342289 h 1756063"/>
              <a:gd name="connsiteX21" fmla="*/ 1287250 w 1699830"/>
              <a:gd name="connsiteY21" fmla="*/ 235324 h 1756063"/>
              <a:gd name="connsiteX22" fmla="*/ 1287250 w 1699830"/>
              <a:gd name="connsiteY22" fmla="*/ 235324 h 1756063"/>
              <a:gd name="connsiteX23" fmla="*/ 1276859 w 1699830"/>
              <a:gd name="connsiteY23" fmla="*/ 168088 h 1756063"/>
              <a:gd name="connsiteX24" fmla="*/ 1059873 w 1699830"/>
              <a:gd name="connsiteY24" fmla="*/ 0 h 1756063"/>
              <a:gd name="connsiteX25" fmla="*/ 1054372 w 1699830"/>
              <a:gd name="connsiteY25" fmla="*/ 0 h 1756063"/>
              <a:gd name="connsiteX26" fmla="*/ 1054372 w 1699830"/>
              <a:gd name="connsiteY26" fmla="*/ 0 h 1756063"/>
              <a:gd name="connsiteX27" fmla="*/ 1048259 w 1699830"/>
              <a:gd name="connsiteY27" fmla="*/ 0 h 1756063"/>
              <a:gd name="connsiteX28" fmla="*/ 919290 w 1699830"/>
              <a:gd name="connsiteY28" fmla="*/ 42786 h 1756063"/>
              <a:gd name="connsiteX29" fmla="*/ 831884 w 1699830"/>
              <a:gd name="connsiteY29" fmla="*/ 168088 h 1756063"/>
              <a:gd name="connsiteX30" fmla="*/ 823938 w 1699830"/>
              <a:gd name="connsiteY30" fmla="*/ 205985 h 1756063"/>
              <a:gd name="connsiteX31" fmla="*/ 821493 w 1699830"/>
              <a:gd name="connsiteY31" fmla="*/ 234712 h 1756063"/>
              <a:gd name="connsiteX32" fmla="*/ 821493 w 1699830"/>
              <a:gd name="connsiteY32" fmla="*/ 234712 h 1756063"/>
              <a:gd name="connsiteX33" fmla="*/ 847165 w 1699830"/>
              <a:gd name="connsiteY33" fmla="*/ 342289 h 1756063"/>
              <a:gd name="connsiteX34" fmla="*/ 847165 w 1699830"/>
              <a:gd name="connsiteY34" fmla="*/ 342289 h 1756063"/>
              <a:gd name="connsiteX35" fmla="*/ 847165 w 1699830"/>
              <a:gd name="connsiteY35" fmla="*/ 344122 h 1756063"/>
              <a:gd name="connsiteX36" fmla="*/ 847165 w 1699830"/>
              <a:gd name="connsiteY36" fmla="*/ 345345 h 1756063"/>
              <a:gd name="connsiteX37" fmla="*/ 847165 w 1699830"/>
              <a:gd name="connsiteY37" fmla="*/ 345345 h 1756063"/>
              <a:gd name="connsiteX38" fmla="*/ 853277 w 1699830"/>
              <a:gd name="connsiteY38" fmla="*/ 371017 h 1756063"/>
              <a:gd name="connsiteX39" fmla="*/ 852055 w 1699830"/>
              <a:gd name="connsiteY39" fmla="*/ 375906 h 1756063"/>
              <a:gd name="connsiteX40" fmla="*/ 801934 w 1699830"/>
              <a:gd name="connsiteY40" fmla="*/ 432140 h 1756063"/>
              <a:gd name="connsiteX41" fmla="*/ 800100 w 1699830"/>
              <a:gd name="connsiteY41" fmla="*/ 432140 h 1756063"/>
              <a:gd name="connsiteX42" fmla="*/ 438863 w 1699830"/>
              <a:gd name="connsiteY42" fmla="*/ 432140 h 1756063"/>
              <a:gd name="connsiteX43" fmla="*/ 435807 w 1699830"/>
              <a:gd name="connsiteY43" fmla="*/ 432140 h 1756063"/>
              <a:gd name="connsiteX44" fmla="*/ 432751 w 1699830"/>
              <a:gd name="connsiteY44" fmla="*/ 433362 h 1756063"/>
              <a:gd name="connsiteX45" fmla="*/ 429695 w 1699830"/>
              <a:gd name="connsiteY45" fmla="*/ 434584 h 1756063"/>
              <a:gd name="connsiteX46" fmla="*/ 426638 w 1699830"/>
              <a:gd name="connsiteY46" fmla="*/ 434584 h 1756063"/>
              <a:gd name="connsiteX47" fmla="*/ 407690 w 1699830"/>
              <a:gd name="connsiteY47" fmla="*/ 455977 h 1756063"/>
              <a:gd name="connsiteX48" fmla="*/ 407690 w 1699830"/>
              <a:gd name="connsiteY48" fmla="*/ 861834 h 1756063"/>
              <a:gd name="connsiteX49" fmla="*/ 403412 w 1699830"/>
              <a:gd name="connsiteY49" fmla="*/ 867335 h 1756063"/>
              <a:gd name="connsiteX50" fmla="*/ 356958 w 1699830"/>
              <a:gd name="connsiteY50" fmla="*/ 889340 h 1756063"/>
              <a:gd name="connsiteX51" fmla="*/ 329453 w 1699830"/>
              <a:gd name="connsiteY51" fmla="*/ 882616 h 1756063"/>
              <a:gd name="connsiteX52" fmla="*/ 227377 w 1699830"/>
              <a:gd name="connsiteY52" fmla="*/ 857556 h 1756063"/>
              <a:gd name="connsiteX53" fmla="*/ 72736 w 1699830"/>
              <a:gd name="connsiteY53" fmla="*/ 911344 h 1756063"/>
              <a:gd name="connsiteX54" fmla="*/ 51955 w 1699830"/>
              <a:gd name="connsiteY54" fmla="*/ 932737 h 1756063"/>
              <a:gd name="connsiteX55" fmla="*/ 0 w 1699830"/>
              <a:gd name="connsiteY55" fmla="*/ 1092879 h 1756063"/>
              <a:gd name="connsiteX56" fmla="*/ 226766 w 1699830"/>
              <a:gd name="connsiteY56" fmla="*/ 1328203 h 1756063"/>
              <a:gd name="connsiteX57" fmla="*/ 226766 w 1699830"/>
              <a:gd name="connsiteY57" fmla="*/ 1328203 h 1756063"/>
              <a:gd name="connsiteX58" fmla="*/ 328842 w 1699830"/>
              <a:gd name="connsiteY58" fmla="*/ 1303142 h 1756063"/>
              <a:gd name="connsiteX59" fmla="*/ 355125 w 1699830"/>
              <a:gd name="connsiteY59" fmla="*/ 1296419 h 1756063"/>
              <a:gd name="connsiteX60" fmla="*/ 404023 w 1699830"/>
              <a:gd name="connsiteY60" fmla="*/ 1322090 h 1756063"/>
              <a:gd name="connsiteX61" fmla="*/ 407690 w 1699830"/>
              <a:gd name="connsiteY61" fmla="*/ 1327592 h 1756063"/>
              <a:gd name="connsiteX62" fmla="*/ 407690 w 1699830"/>
              <a:gd name="connsiteY62" fmla="*/ 1734671 h 1756063"/>
              <a:gd name="connsiteX63" fmla="*/ 428472 w 1699830"/>
              <a:gd name="connsiteY63" fmla="*/ 1756064 h 1756063"/>
              <a:gd name="connsiteX64" fmla="*/ 804379 w 1699830"/>
              <a:gd name="connsiteY64" fmla="*/ 1756064 h 1756063"/>
              <a:gd name="connsiteX65" fmla="*/ 810491 w 1699830"/>
              <a:gd name="connsiteY65" fmla="*/ 1754230 h 1756063"/>
              <a:gd name="connsiteX66" fmla="*/ 814158 w 1699830"/>
              <a:gd name="connsiteY66" fmla="*/ 1754230 h 1756063"/>
              <a:gd name="connsiteX67" fmla="*/ 827605 w 1699830"/>
              <a:gd name="connsiteY67" fmla="*/ 1748729 h 1756063"/>
              <a:gd name="connsiteX68" fmla="*/ 833106 w 1699830"/>
              <a:gd name="connsiteY68" fmla="*/ 1734059 h 1756063"/>
              <a:gd name="connsiteX69" fmla="*/ 829439 w 1699830"/>
              <a:gd name="connsiteY69" fmla="*/ 1721223 h 1756063"/>
              <a:gd name="connsiteX70" fmla="*/ 787875 w 1699830"/>
              <a:gd name="connsiteY70" fmla="*/ 1573917 h 1756063"/>
              <a:gd name="connsiteX71" fmla="*/ 842275 w 1699830"/>
              <a:gd name="connsiteY71" fmla="*/ 1397272 h 1756063"/>
              <a:gd name="connsiteX72" fmla="*/ 842275 w 1699830"/>
              <a:gd name="connsiteY72" fmla="*/ 1396049 h 1756063"/>
              <a:gd name="connsiteX73" fmla="*/ 843497 w 1699830"/>
              <a:gd name="connsiteY73" fmla="*/ 1395438 h 1756063"/>
              <a:gd name="connsiteX74" fmla="*/ 900342 w 1699830"/>
              <a:gd name="connsiteY74" fmla="*/ 1343483 h 1756063"/>
              <a:gd name="connsiteX75" fmla="*/ 900342 w 1699830"/>
              <a:gd name="connsiteY75" fmla="*/ 1343483 h 1756063"/>
              <a:gd name="connsiteX76" fmla="*/ 900342 w 1699830"/>
              <a:gd name="connsiteY76" fmla="*/ 1342872 h 1756063"/>
              <a:gd name="connsiteX77" fmla="*/ 1051316 w 1699830"/>
              <a:gd name="connsiteY77" fmla="*/ 1297641 h 1756063"/>
              <a:gd name="connsiteX78" fmla="*/ 1051927 w 1699830"/>
              <a:gd name="connsiteY78" fmla="*/ 1297641 h 1756063"/>
              <a:gd name="connsiteX79" fmla="*/ 1202901 w 1699830"/>
              <a:gd name="connsiteY79" fmla="*/ 1342872 h 1756063"/>
              <a:gd name="connsiteX80" fmla="*/ 1202901 w 1699830"/>
              <a:gd name="connsiteY80" fmla="*/ 1342872 h 1756063"/>
              <a:gd name="connsiteX81" fmla="*/ 1202901 w 1699830"/>
              <a:gd name="connsiteY81" fmla="*/ 1343483 h 1756063"/>
              <a:gd name="connsiteX82" fmla="*/ 1259745 w 1699830"/>
              <a:gd name="connsiteY82" fmla="*/ 1395438 h 1756063"/>
              <a:gd name="connsiteX83" fmla="*/ 1259745 w 1699830"/>
              <a:gd name="connsiteY83" fmla="*/ 1396660 h 1756063"/>
              <a:gd name="connsiteX84" fmla="*/ 1260967 w 1699830"/>
              <a:gd name="connsiteY84" fmla="*/ 1397883 h 1756063"/>
              <a:gd name="connsiteX85" fmla="*/ 1315367 w 1699830"/>
              <a:gd name="connsiteY85" fmla="*/ 1574528 h 1756063"/>
              <a:gd name="connsiteX86" fmla="*/ 1273803 w 1699830"/>
              <a:gd name="connsiteY86" fmla="*/ 1721835 h 1756063"/>
              <a:gd name="connsiteX87" fmla="*/ 1270136 w 1699830"/>
              <a:gd name="connsiteY87" fmla="*/ 1734059 h 1756063"/>
              <a:gd name="connsiteX88" fmla="*/ 1275637 w 1699830"/>
              <a:gd name="connsiteY88" fmla="*/ 1748729 h 1756063"/>
              <a:gd name="connsiteX89" fmla="*/ 1289084 w 1699830"/>
              <a:gd name="connsiteY89" fmla="*/ 1754230 h 1756063"/>
              <a:gd name="connsiteX90" fmla="*/ 1293974 w 1699830"/>
              <a:gd name="connsiteY90" fmla="*/ 1754230 h 1756063"/>
              <a:gd name="connsiteX91" fmla="*/ 1298252 w 1699830"/>
              <a:gd name="connsiteY91" fmla="*/ 1754841 h 1756063"/>
              <a:gd name="connsiteX92" fmla="*/ 1674159 w 1699830"/>
              <a:gd name="connsiteY92" fmla="*/ 1754841 h 1756063"/>
              <a:gd name="connsiteX93" fmla="*/ 1694329 w 1699830"/>
              <a:gd name="connsiteY93" fmla="*/ 1734059 h 1756063"/>
              <a:gd name="connsiteX94" fmla="*/ 1694329 w 1699830"/>
              <a:gd name="connsiteY94" fmla="*/ 1366099 h 1756063"/>
              <a:gd name="connsiteX95" fmla="*/ 1668658 w 1699830"/>
              <a:gd name="connsiteY95" fmla="*/ 1367933 h 1756063"/>
              <a:gd name="connsiteX96" fmla="*/ 1668658 w 1699830"/>
              <a:gd name="connsiteY96" fmla="*/ 1367933 h 1756063"/>
              <a:gd name="connsiteX97" fmla="*/ 1630762 w 1699830"/>
              <a:gd name="connsiteY97" fmla="*/ 1362432 h 1756063"/>
              <a:gd name="connsiteX98" fmla="*/ 1590420 w 1699830"/>
              <a:gd name="connsiteY98" fmla="*/ 1366099 h 1756063"/>
              <a:gd name="connsiteX99" fmla="*/ 1419887 w 1699830"/>
              <a:gd name="connsiteY99" fmla="*/ 1309866 h 1756063"/>
              <a:gd name="connsiteX100" fmla="*/ 1413164 w 1699830"/>
              <a:gd name="connsiteY100" fmla="*/ 1306199 h 1756063"/>
              <a:gd name="connsiteX101" fmla="*/ 1381991 w 1699830"/>
              <a:gd name="connsiteY101" fmla="*/ 1273803 h 1756063"/>
              <a:gd name="connsiteX102" fmla="*/ 1336149 w 1699830"/>
              <a:gd name="connsiteY102" fmla="*/ 1176007 h 1756063"/>
              <a:gd name="connsiteX103" fmla="*/ 1328814 w 1699830"/>
              <a:gd name="connsiteY103" fmla="*/ 1145445 h 1756063"/>
              <a:gd name="connsiteX104" fmla="*/ 1323313 w 1699830"/>
              <a:gd name="connsiteY104" fmla="*/ 1090434 h 1756063"/>
              <a:gd name="connsiteX105" fmla="*/ 1416220 w 1699830"/>
              <a:gd name="connsiteY105" fmla="*/ 882005 h 175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1699830" h="1756063">
                <a:moveTo>
                  <a:pt x="1419887" y="882005"/>
                </a:moveTo>
                <a:cubicBezTo>
                  <a:pt x="1466952" y="839830"/>
                  <a:pt x="1528075" y="814158"/>
                  <a:pt x="1595310" y="814158"/>
                </a:cubicBezTo>
                <a:lnTo>
                  <a:pt x="1595310" y="834329"/>
                </a:lnTo>
                <a:cubicBezTo>
                  <a:pt x="1595310" y="834329"/>
                  <a:pt x="1595310" y="814158"/>
                  <a:pt x="1595310" y="814158"/>
                </a:cubicBezTo>
                <a:cubicBezTo>
                  <a:pt x="1611813" y="814158"/>
                  <a:pt x="1625872" y="817215"/>
                  <a:pt x="1639319" y="819048"/>
                </a:cubicBezTo>
                <a:cubicBezTo>
                  <a:pt x="1652766" y="817215"/>
                  <a:pt x="1666213" y="815992"/>
                  <a:pt x="1679660" y="815992"/>
                </a:cubicBezTo>
                <a:cubicBezTo>
                  <a:pt x="1686383" y="815992"/>
                  <a:pt x="1693107" y="815992"/>
                  <a:pt x="1699831" y="817215"/>
                </a:cubicBezTo>
                <a:lnTo>
                  <a:pt x="1699831" y="454755"/>
                </a:lnTo>
                <a:cubicBezTo>
                  <a:pt x="1699831" y="443142"/>
                  <a:pt x="1691885" y="435196"/>
                  <a:pt x="1682716" y="433973"/>
                </a:cubicBezTo>
                <a:lnTo>
                  <a:pt x="1681494" y="433973"/>
                </a:lnTo>
                <a:cubicBezTo>
                  <a:pt x="1681494" y="433973"/>
                  <a:pt x="1678438" y="433973"/>
                  <a:pt x="1678438" y="433973"/>
                </a:cubicBezTo>
                <a:lnTo>
                  <a:pt x="1675381" y="432751"/>
                </a:lnTo>
                <a:lnTo>
                  <a:pt x="1669269" y="431528"/>
                </a:lnTo>
                <a:lnTo>
                  <a:pt x="1308032" y="431528"/>
                </a:lnTo>
                <a:cubicBezTo>
                  <a:pt x="1308032" y="432140"/>
                  <a:pt x="1306198" y="431528"/>
                  <a:pt x="1306198" y="431528"/>
                </a:cubicBezTo>
                <a:cubicBezTo>
                  <a:pt x="1278082" y="426638"/>
                  <a:pt x="1258522" y="403412"/>
                  <a:pt x="1256078" y="375906"/>
                </a:cubicBezTo>
                <a:lnTo>
                  <a:pt x="1254855" y="370405"/>
                </a:lnTo>
                <a:cubicBezTo>
                  <a:pt x="1254855" y="361848"/>
                  <a:pt x="1256689" y="353291"/>
                  <a:pt x="1260967" y="344734"/>
                </a:cubicBezTo>
                <a:lnTo>
                  <a:pt x="1260967" y="344734"/>
                </a:lnTo>
                <a:lnTo>
                  <a:pt x="1260967" y="342900"/>
                </a:lnTo>
                <a:cubicBezTo>
                  <a:pt x="1261579" y="342900"/>
                  <a:pt x="1262190" y="342289"/>
                  <a:pt x="1262190" y="342289"/>
                </a:cubicBezTo>
                <a:cubicBezTo>
                  <a:pt x="1278082" y="309894"/>
                  <a:pt x="1287250" y="273831"/>
                  <a:pt x="1287250" y="235324"/>
                </a:cubicBezTo>
                <a:lnTo>
                  <a:pt x="1287250" y="235324"/>
                </a:lnTo>
                <a:cubicBezTo>
                  <a:pt x="1287250" y="212097"/>
                  <a:pt x="1282972" y="190092"/>
                  <a:pt x="1276859" y="168088"/>
                </a:cubicBezTo>
                <a:cubicBezTo>
                  <a:pt x="1248743" y="70903"/>
                  <a:pt x="1162559" y="0"/>
                  <a:pt x="1059873" y="0"/>
                </a:cubicBezTo>
                <a:lnTo>
                  <a:pt x="1054372" y="0"/>
                </a:lnTo>
                <a:cubicBezTo>
                  <a:pt x="1054372" y="0"/>
                  <a:pt x="1054372" y="0"/>
                  <a:pt x="1054372" y="0"/>
                </a:cubicBezTo>
                <a:lnTo>
                  <a:pt x="1048259" y="0"/>
                </a:lnTo>
                <a:cubicBezTo>
                  <a:pt x="999972" y="0"/>
                  <a:pt x="955352" y="15892"/>
                  <a:pt x="919290" y="42786"/>
                </a:cubicBezTo>
                <a:cubicBezTo>
                  <a:pt x="877726" y="72737"/>
                  <a:pt x="846554" y="116745"/>
                  <a:pt x="831884" y="168088"/>
                </a:cubicBezTo>
                <a:cubicBezTo>
                  <a:pt x="828217" y="180313"/>
                  <a:pt x="825772" y="193149"/>
                  <a:pt x="823938" y="205985"/>
                </a:cubicBezTo>
                <a:cubicBezTo>
                  <a:pt x="822716" y="215764"/>
                  <a:pt x="821493" y="224933"/>
                  <a:pt x="821493" y="234712"/>
                </a:cubicBezTo>
                <a:lnTo>
                  <a:pt x="821493" y="234712"/>
                </a:lnTo>
                <a:cubicBezTo>
                  <a:pt x="821493" y="273831"/>
                  <a:pt x="830661" y="310505"/>
                  <a:pt x="847165" y="342289"/>
                </a:cubicBezTo>
                <a:lnTo>
                  <a:pt x="847165" y="342289"/>
                </a:lnTo>
                <a:cubicBezTo>
                  <a:pt x="847165" y="342900"/>
                  <a:pt x="847165" y="344122"/>
                  <a:pt x="847165" y="344122"/>
                </a:cubicBezTo>
                <a:lnTo>
                  <a:pt x="847165" y="345345"/>
                </a:lnTo>
                <a:cubicBezTo>
                  <a:pt x="847165" y="345345"/>
                  <a:pt x="847165" y="345345"/>
                  <a:pt x="847165" y="345345"/>
                </a:cubicBezTo>
                <a:cubicBezTo>
                  <a:pt x="850832" y="353291"/>
                  <a:pt x="853277" y="362459"/>
                  <a:pt x="853277" y="371017"/>
                </a:cubicBezTo>
                <a:lnTo>
                  <a:pt x="852055" y="375906"/>
                </a:lnTo>
                <a:cubicBezTo>
                  <a:pt x="849610" y="403412"/>
                  <a:pt x="830050" y="426638"/>
                  <a:pt x="801934" y="432140"/>
                </a:cubicBezTo>
                <a:lnTo>
                  <a:pt x="800100" y="432140"/>
                </a:lnTo>
                <a:cubicBezTo>
                  <a:pt x="800100" y="432140"/>
                  <a:pt x="438863" y="432140"/>
                  <a:pt x="438863" y="432140"/>
                </a:cubicBezTo>
                <a:lnTo>
                  <a:pt x="435807" y="432140"/>
                </a:lnTo>
                <a:cubicBezTo>
                  <a:pt x="435807" y="432140"/>
                  <a:pt x="432751" y="433362"/>
                  <a:pt x="432751" y="433362"/>
                </a:cubicBezTo>
                <a:lnTo>
                  <a:pt x="429695" y="434584"/>
                </a:lnTo>
                <a:lnTo>
                  <a:pt x="426638" y="434584"/>
                </a:lnTo>
                <a:cubicBezTo>
                  <a:pt x="416248" y="434584"/>
                  <a:pt x="407690" y="443753"/>
                  <a:pt x="407690" y="455977"/>
                </a:cubicBezTo>
                <a:lnTo>
                  <a:pt x="407690" y="861834"/>
                </a:lnTo>
                <a:cubicBezTo>
                  <a:pt x="408302" y="861834"/>
                  <a:pt x="403412" y="867335"/>
                  <a:pt x="403412" y="867335"/>
                </a:cubicBezTo>
                <a:cubicBezTo>
                  <a:pt x="392410" y="880782"/>
                  <a:pt x="375295" y="889340"/>
                  <a:pt x="356958" y="889340"/>
                </a:cubicBezTo>
                <a:cubicBezTo>
                  <a:pt x="338621" y="889340"/>
                  <a:pt x="338010" y="886895"/>
                  <a:pt x="329453" y="882616"/>
                </a:cubicBezTo>
                <a:cubicBezTo>
                  <a:pt x="298891" y="866724"/>
                  <a:pt x="264051" y="857556"/>
                  <a:pt x="227377" y="857556"/>
                </a:cubicBezTo>
                <a:cubicBezTo>
                  <a:pt x="190704" y="857556"/>
                  <a:pt x="125913" y="873448"/>
                  <a:pt x="72736" y="911344"/>
                </a:cubicBezTo>
                <a:cubicBezTo>
                  <a:pt x="64790" y="916845"/>
                  <a:pt x="57456" y="924791"/>
                  <a:pt x="51955" y="932737"/>
                </a:cubicBezTo>
                <a:cubicBezTo>
                  <a:pt x="15281" y="987136"/>
                  <a:pt x="0" y="1042147"/>
                  <a:pt x="0" y="1092879"/>
                </a:cubicBezTo>
                <a:cubicBezTo>
                  <a:pt x="0" y="1223071"/>
                  <a:pt x="102075" y="1327592"/>
                  <a:pt x="226766" y="1328203"/>
                </a:cubicBezTo>
                <a:lnTo>
                  <a:pt x="226766" y="1328203"/>
                </a:lnTo>
                <a:cubicBezTo>
                  <a:pt x="263440" y="1328203"/>
                  <a:pt x="298280" y="1319034"/>
                  <a:pt x="328842" y="1303142"/>
                </a:cubicBezTo>
                <a:cubicBezTo>
                  <a:pt x="337399" y="1298864"/>
                  <a:pt x="346567" y="1296419"/>
                  <a:pt x="355125" y="1296419"/>
                </a:cubicBezTo>
                <a:cubicBezTo>
                  <a:pt x="375295" y="1296419"/>
                  <a:pt x="393021" y="1306810"/>
                  <a:pt x="404023" y="1322090"/>
                </a:cubicBezTo>
                <a:lnTo>
                  <a:pt x="407690" y="1327592"/>
                </a:lnTo>
                <a:lnTo>
                  <a:pt x="407690" y="1734671"/>
                </a:lnTo>
                <a:cubicBezTo>
                  <a:pt x="408302" y="1746895"/>
                  <a:pt x="417470" y="1756064"/>
                  <a:pt x="428472" y="1756064"/>
                </a:cubicBezTo>
                <a:lnTo>
                  <a:pt x="804379" y="1756064"/>
                </a:lnTo>
                <a:cubicBezTo>
                  <a:pt x="804379" y="1755453"/>
                  <a:pt x="810491" y="1754230"/>
                  <a:pt x="810491" y="1754230"/>
                </a:cubicBezTo>
                <a:lnTo>
                  <a:pt x="814158" y="1754230"/>
                </a:lnTo>
                <a:cubicBezTo>
                  <a:pt x="820271" y="1754230"/>
                  <a:pt x="823938" y="1751785"/>
                  <a:pt x="827605" y="1748729"/>
                </a:cubicBezTo>
                <a:cubicBezTo>
                  <a:pt x="830661" y="1745062"/>
                  <a:pt x="833106" y="1739560"/>
                  <a:pt x="833106" y="1734059"/>
                </a:cubicBezTo>
                <a:lnTo>
                  <a:pt x="829439" y="1721223"/>
                </a:lnTo>
                <a:cubicBezTo>
                  <a:pt x="803156" y="1678437"/>
                  <a:pt x="787875" y="1627705"/>
                  <a:pt x="787875" y="1573917"/>
                </a:cubicBezTo>
                <a:cubicBezTo>
                  <a:pt x="787875" y="1520129"/>
                  <a:pt x="804990" y="1456561"/>
                  <a:pt x="842275" y="1397272"/>
                </a:cubicBezTo>
                <a:lnTo>
                  <a:pt x="842275" y="1396049"/>
                </a:lnTo>
                <a:cubicBezTo>
                  <a:pt x="842886" y="1396049"/>
                  <a:pt x="843497" y="1395438"/>
                  <a:pt x="843497" y="1395438"/>
                </a:cubicBezTo>
                <a:cubicBezTo>
                  <a:pt x="860000" y="1375267"/>
                  <a:pt x="878949" y="1358153"/>
                  <a:pt x="900342" y="1343483"/>
                </a:cubicBezTo>
                <a:lnTo>
                  <a:pt x="900342" y="1343483"/>
                </a:lnTo>
                <a:cubicBezTo>
                  <a:pt x="900342" y="1343483"/>
                  <a:pt x="900342" y="1342872"/>
                  <a:pt x="900342" y="1342872"/>
                </a:cubicBezTo>
                <a:cubicBezTo>
                  <a:pt x="951074" y="1312311"/>
                  <a:pt x="1002417" y="1298253"/>
                  <a:pt x="1051316" y="1297641"/>
                </a:cubicBezTo>
                <a:lnTo>
                  <a:pt x="1051927" y="1297641"/>
                </a:lnTo>
                <a:cubicBezTo>
                  <a:pt x="1100825" y="1298253"/>
                  <a:pt x="1152169" y="1312311"/>
                  <a:pt x="1202901" y="1342872"/>
                </a:cubicBezTo>
                <a:lnTo>
                  <a:pt x="1202901" y="1342872"/>
                </a:lnTo>
                <a:cubicBezTo>
                  <a:pt x="1202901" y="1342872"/>
                  <a:pt x="1202901" y="1343483"/>
                  <a:pt x="1202901" y="1343483"/>
                </a:cubicBezTo>
                <a:cubicBezTo>
                  <a:pt x="1224294" y="1358153"/>
                  <a:pt x="1243242" y="1375267"/>
                  <a:pt x="1259745" y="1395438"/>
                </a:cubicBezTo>
                <a:lnTo>
                  <a:pt x="1259745" y="1396660"/>
                </a:lnTo>
                <a:cubicBezTo>
                  <a:pt x="1260356" y="1396660"/>
                  <a:pt x="1260967" y="1397883"/>
                  <a:pt x="1260967" y="1397883"/>
                </a:cubicBezTo>
                <a:cubicBezTo>
                  <a:pt x="1298864" y="1456561"/>
                  <a:pt x="1315367" y="1517684"/>
                  <a:pt x="1315367" y="1574528"/>
                </a:cubicBezTo>
                <a:cubicBezTo>
                  <a:pt x="1315367" y="1628317"/>
                  <a:pt x="1300086" y="1679049"/>
                  <a:pt x="1273803" y="1721835"/>
                </a:cubicBezTo>
                <a:lnTo>
                  <a:pt x="1270136" y="1734059"/>
                </a:lnTo>
                <a:cubicBezTo>
                  <a:pt x="1270136" y="1739560"/>
                  <a:pt x="1272581" y="1745062"/>
                  <a:pt x="1275637" y="1748729"/>
                </a:cubicBezTo>
                <a:cubicBezTo>
                  <a:pt x="1278693" y="1752396"/>
                  <a:pt x="1282972" y="1754230"/>
                  <a:pt x="1289084" y="1754230"/>
                </a:cubicBezTo>
                <a:lnTo>
                  <a:pt x="1293974" y="1754230"/>
                </a:lnTo>
                <a:cubicBezTo>
                  <a:pt x="1293974" y="1754230"/>
                  <a:pt x="1298252" y="1754841"/>
                  <a:pt x="1298252" y="1754841"/>
                </a:cubicBezTo>
                <a:lnTo>
                  <a:pt x="1674159" y="1754841"/>
                </a:lnTo>
                <a:cubicBezTo>
                  <a:pt x="1684550" y="1755453"/>
                  <a:pt x="1694329" y="1746284"/>
                  <a:pt x="1694329" y="1734059"/>
                </a:cubicBezTo>
                <a:lnTo>
                  <a:pt x="1694329" y="1366099"/>
                </a:lnTo>
                <a:cubicBezTo>
                  <a:pt x="1686383" y="1367322"/>
                  <a:pt x="1677826" y="1367933"/>
                  <a:pt x="1668658" y="1367933"/>
                </a:cubicBezTo>
                <a:lnTo>
                  <a:pt x="1668658" y="1367933"/>
                </a:lnTo>
                <a:cubicBezTo>
                  <a:pt x="1653377" y="1367933"/>
                  <a:pt x="1641152" y="1364265"/>
                  <a:pt x="1630762" y="1362432"/>
                </a:cubicBezTo>
                <a:cubicBezTo>
                  <a:pt x="1617315" y="1364265"/>
                  <a:pt x="1604478" y="1366099"/>
                  <a:pt x="1590420" y="1366099"/>
                </a:cubicBezTo>
                <a:cubicBezTo>
                  <a:pt x="1535410" y="1366099"/>
                  <a:pt x="1476732" y="1348373"/>
                  <a:pt x="1419887" y="1309866"/>
                </a:cubicBezTo>
                <a:lnTo>
                  <a:pt x="1413164" y="1306199"/>
                </a:lnTo>
                <a:cubicBezTo>
                  <a:pt x="1400939" y="1297641"/>
                  <a:pt x="1390548" y="1286639"/>
                  <a:pt x="1381991" y="1273803"/>
                </a:cubicBezTo>
                <a:cubicBezTo>
                  <a:pt x="1360598" y="1241408"/>
                  <a:pt x="1345317" y="1209013"/>
                  <a:pt x="1336149" y="1176007"/>
                </a:cubicBezTo>
                <a:cubicBezTo>
                  <a:pt x="1333093" y="1165616"/>
                  <a:pt x="1331259" y="1155836"/>
                  <a:pt x="1328814" y="1145445"/>
                </a:cubicBezTo>
                <a:cubicBezTo>
                  <a:pt x="1325147" y="1127108"/>
                  <a:pt x="1323313" y="1108771"/>
                  <a:pt x="1323313" y="1090434"/>
                </a:cubicBezTo>
                <a:cubicBezTo>
                  <a:pt x="1323313" y="1007307"/>
                  <a:pt x="1359375" y="932737"/>
                  <a:pt x="1416220" y="882005"/>
                </a:cubicBezTo>
                <a:close/>
              </a:path>
            </a:pathLst>
          </a:custGeom>
          <a:solidFill>
            <a:srgbClr val="E8B6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1" name="Freihandform 20">
            <a:extLst>
              <a:ext uri="{FF2B5EF4-FFF2-40B4-BE49-F238E27FC236}">
                <a16:creationId xmlns:a16="http://schemas.microsoft.com/office/drawing/2014/main" id="{4FFD4385-F9C2-2298-65CE-764F7FD69A52}"/>
              </a:ext>
            </a:extLst>
          </p:cNvPr>
          <p:cNvSpPr/>
          <p:nvPr/>
        </p:nvSpPr>
        <p:spPr>
          <a:xfrm>
            <a:off x="5514831" y="1791132"/>
            <a:ext cx="2104201" cy="1797712"/>
          </a:xfrm>
          <a:custGeom>
            <a:avLst/>
            <a:gdLst>
              <a:gd name="connsiteX0" fmla="*/ 1265857 w 2104201"/>
              <a:gd name="connsiteY0" fmla="*/ 1795267 h 1797712"/>
              <a:gd name="connsiteX1" fmla="*/ 1273803 w 2104201"/>
              <a:gd name="connsiteY1" fmla="*/ 1795267 h 1797712"/>
              <a:gd name="connsiteX2" fmla="*/ 1651543 w 2104201"/>
              <a:gd name="connsiteY2" fmla="*/ 1797712 h 1797712"/>
              <a:gd name="connsiteX3" fmla="*/ 1692496 w 2104201"/>
              <a:gd name="connsiteY3" fmla="*/ 1756149 h 1797712"/>
              <a:gd name="connsiteX4" fmla="*/ 1694330 w 2104201"/>
              <a:gd name="connsiteY4" fmla="*/ 1355182 h 1797712"/>
              <a:gd name="connsiteX5" fmla="*/ 1743839 w 2104201"/>
              <a:gd name="connsiteY5" fmla="*/ 1342346 h 1797712"/>
              <a:gd name="connsiteX6" fmla="*/ 1855694 w 2104201"/>
              <a:gd name="connsiteY6" fmla="*/ 1369851 h 1797712"/>
              <a:gd name="connsiteX7" fmla="*/ 2049454 w 2104201"/>
              <a:gd name="connsiteY7" fmla="*/ 943213 h 1797712"/>
              <a:gd name="connsiteX8" fmla="*/ 2023171 w 2104201"/>
              <a:gd name="connsiteY8" fmla="*/ 916319 h 1797712"/>
              <a:gd name="connsiteX9" fmla="*/ 1745062 w 2104201"/>
              <a:gd name="connsiteY9" fmla="*/ 885757 h 1797712"/>
              <a:gd name="connsiteX10" fmla="*/ 1696774 w 2104201"/>
              <a:gd name="connsiteY10" fmla="*/ 875366 h 1797712"/>
              <a:gd name="connsiteX11" fmla="*/ 1698608 w 2104201"/>
              <a:gd name="connsiteY11" fmla="*/ 476844 h 1797712"/>
              <a:gd name="connsiteX12" fmla="*/ 1660100 w 2104201"/>
              <a:gd name="connsiteY12" fmla="*/ 435281 h 1797712"/>
              <a:gd name="connsiteX13" fmla="*/ 1647265 w 2104201"/>
              <a:gd name="connsiteY13" fmla="*/ 432836 h 1797712"/>
              <a:gd name="connsiteX14" fmla="*/ 1287862 w 2104201"/>
              <a:gd name="connsiteY14" fmla="*/ 432836 h 1797712"/>
              <a:gd name="connsiteX15" fmla="*/ 1258522 w 2104201"/>
              <a:gd name="connsiteY15" fmla="*/ 374158 h 1797712"/>
              <a:gd name="connsiteX16" fmla="*/ 1286639 w 2104201"/>
              <a:gd name="connsiteY16" fmla="*/ 256802 h 1797712"/>
              <a:gd name="connsiteX17" fmla="*/ 1032979 w 2104201"/>
              <a:gd name="connsiteY17" fmla="*/ 85 h 1797712"/>
              <a:gd name="connsiteX18" fmla="*/ 778096 w 2104201"/>
              <a:gd name="connsiteY18" fmla="*/ 255579 h 1797712"/>
              <a:gd name="connsiteX19" fmla="*/ 806212 w 2104201"/>
              <a:gd name="connsiteY19" fmla="*/ 372935 h 1797712"/>
              <a:gd name="connsiteX20" fmla="*/ 776262 w 2104201"/>
              <a:gd name="connsiteY20" fmla="*/ 431613 h 1797712"/>
              <a:gd name="connsiteX21" fmla="*/ 416859 w 2104201"/>
              <a:gd name="connsiteY21" fmla="*/ 429780 h 1797712"/>
              <a:gd name="connsiteX22" fmla="*/ 404023 w 2104201"/>
              <a:gd name="connsiteY22" fmla="*/ 432225 h 1797712"/>
              <a:gd name="connsiteX23" fmla="*/ 369183 w 2104201"/>
              <a:gd name="connsiteY23" fmla="*/ 456062 h 1797712"/>
              <a:gd name="connsiteX24" fmla="*/ 372850 w 2104201"/>
              <a:gd name="connsiteY24" fmla="*/ 476233 h 1797712"/>
              <a:gd name="connsiteX25" fmla="*/ 372850 w 2104201"/>
              <a:gd name="connsiteY25" fmla="*/ 887591 h 1797712"/>
              <a:gd name="connsiteX26" fmla="*/ 349624 w 2104201"/>
              <a:gd name="connsiteY26" fmla="*/ 883312 h 1797712"/>
              <a:gd name="connsiteX27" fmla="*/ 316617 w 2104201"/>
              <a:gd name="connsiteY27" fmla="*/ 882701 h 1797712"/>
              <a:gd name="connsiteX28" fmla="*/ 309894 w 2104201"/>
              <a:gd name="connsiteY28" fmla="*/ 879645 h 1797712"/>
              <a:gd name="connsiteX29" fmla="*/ 272608 w 2104201"/>
              <a:gd name="connsiteY29" fmla="*/ 882701 h 1797712"/>
              <a:gd name="connsiteX30" fmla="*/ 269552 w 2104201"/>
              <a:gd name="connsiteY30" fmla="*/ 882701 h 1797712"/>
              <a:gd name="connsiteX31" fmla="*/ 266496 w 2104201"/>
              <a:gd name="connsiteY31" fmla="*/ 882701 h 1797712"/>
              <a:gd name="connsiteX32" fmla="*/ 227378 w 2104201"/>
              <a:gd name="connsiteY32" fmla="*/ 877811 h 1797712"/>
              <a:gd name="connsiteX33" fmla="*/ 2445 w 2104201"/>
              <a:gd name="connsiteY33" fmla="*/ 1082573 h 1797712"/>
              <a:gd name="connsiteX34" fmla="*/ 0 w 2104201"/>
              <a:gd name="connsiteY34" fmla="*/ 1113135 h 1797712"/>
              <a:gd name="connsiteX35" fmla="*/ 34840 w 2104201"/>
              <a:gd name="connsiteY35" fmla="*/ 1243938 h 1797712"/>
              <a:gd name="connsiteX36" fmla="*/ 51343 w 2104201"/>
              <a:gd name="connsiteY36" fmla="*/ 1273277 h 1797712"/>
              <a:gd name="connsiteX37" fmla="*/ 72125 w 2104201"/>
              <a:gd name="connsiteY37" fmla="*/ 1294670 h 1797712"/>
              <a:gd name="connsiteX38" fmla="*/ 225544 w 2104201"/>
              <a:gd name="connsiteY38" fmla="*/ 1347236 h 1797712"/>
              <a:gd name="connsiteX39" fmla="*/ 263440 w 2104201"/>
              <a:gd name="connsiteY39" fmla="*/ 1344180 h 1797712"/>
              <a:gd name="connsiteX40" fmla="*/ 266496 w 2104201"/>
              <a:gd name="connsiteY40" fmla="*/ 1344180 h 1797712"/>
              <a:gd name="connsiteX41" fmla="*/ 269552 w 2104201"/>
              <a:gd name="connsiteY41" fmla="*/ 1344180 h 1797712"/>
              <a:gd name="connsiteX42" fmla="*/ 295835 w 2104201"/>
              <a:gd name="connsiteY42" fmla="*/ 1348458 h 1797712"/>
              <a:gd name="connsiteX43" fmla="*/ 314783 w 2104201"/>
              <a:gd name="connsiteY43" fmla="*/ 1339901 h 1797712"/>
              <a:gd name="connsiteX44" fmla="*/ 352680 w 2104201"/>
              <a:gd name="connsiteY44" fmla="*/ 1342346 h 1797712"/>
              <a:gd name="connsiteX45" fmla="*/ 370405 w 2104201"/>
              <a:gd name="connsiteY45" fmla="*/ 1338679 h 1797712"/>
              <a:gd name="connsiteX46" fmla="*/ 370405 w 2104201"/>
              <a:gd name="connsiteY46" fmla="*/ 1756149 h 1797712"/>
              <a:gd name="connsiteX47" fmla="*/ 367349 w 2104201"/>
              <a:gd name="connsiteY47" fmla="*/ 1772041 h 1797712"/>
              <a:gd name="connsiteX48" fmla="*/ 403412 w 2104201"/>
              <a:gd name="connsiteY48" fmla="*/ 1795879 h 1797712"/>
              <a:gd name="connsiteX49" fmla="*/ 781152 w 2104201"/>
              <a:gd name="connsiteY49" fmla="*/ 1795879 h 1797712"/>
              <a:gd name="connsiteX50" fmla="*/ 786653 w 2104201"/>
              <a:gd name="connsiteY50" fmla="*/ 1795879 h 1797712"/>
              <a:gd name="connsiteX51" fmla="*/ 789098 w 2104201"/>
              <a:gd name="connsiteY51" fmla="*/ 1795879 h 1797712"/>
              <a:gd name="connsiteX52" fmla="*/ 821493 w 2104201"/>
              <a:gd name="connsiteY52" fmla="*/ 1731699 h 1797712"/>
              <a:gd name="connsiteX53" fmla="*/ 835551 w 2104201"/>
              <a:gd name="connsiteY53" fmla="*/ 1429752 h 1797712"/>
              <a:gd name="connsiteX54" fmla="*/ 888117 w 2104201"/>
              <a:gd name="connsiteY54" fmla="*/ 1382076 h 1797712"/>
              <a:gd name="connsiteX55" fmla="*/ 1028700 w 2104201"/>
              <a:gd name="connsiteY55" fmla="*/ 1339901 h 1797712"/>
              <a:gd name="connsiteX56" fmla="*/ 1169283 w 2104201"/>
              <a:gd name="connsiteY56" fmla="*/ 1382687 h 1797712"/>
              <a:gd name="connsiteX57" fmla="*/ 1221849 w 2104201"/>
              <a:gd name="connsiteY57" fmla="*/ 1430974 h 1797712"/>
              <a:gd name="connsiteX58" fmla="*/ 1234073 w 2104201"/>
              <a:gd name="connsiteY58" fmla="*/ 1732922 h 1797712"/>
              <a:gd name="connsiteX59" fmla="*/ 1266469 w 2104201"/>
              <a:gd name="connsiteY59" fmla="*/ 1797712 h 179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104201" h="1797712">
                <a:moveTo>
                  <a:pt x="1265857" y="1795267"/>
                </a:moveTo>
                <a:lnTo>
                  <a:pt x="1273803" y="1795267"/>
                </a:lnTo>
                <a:cubicBezTo>
                  <a:pt x="1273803" y="1795879"/>
                  <a:pt x="1651543" y="1797712"/>
                  <a:pt x="1651543" y="1797712"/>
                </a:cubicBezTo>
                <a:cubicBezTo>
                  <a:pt x="1674159" y="1797712"/>
                  <a:pt x="1692496" y="1778764"/>
                  <a:pt x="1692496" y="1756149"/>
                </a:cubicBezTo>
                <a:lnTo>
                  <a:pt x="1694330" y="1355182"/>
                </a:lnTo>
                <a:cubicBezTo>
                  <a:pt x="1705332" y="1339901"/>
                  <a:pt x="1725502" y="1332566"/>
                  <a:pt x="1743839" y="1342346"/>
                </a:cubicBezTo>
                <a:cubicBezTo>
                  <a:pt x="1777457" y="1360072"/>
                  <a:pt x="1815353" y="1369851"/>
                  <a:pt x="1855694" y="1369851"/>
                </a:cubicBezTo>
                <a:cubicBezTo>
                  <a:pt x="2045787" y="1369851"/>
                  <a:pt x="2186370" y="1149808"/>
                  <a:pt x="2049454" y="943213"/>
                </a:cubicBezTo>
                <a:cubicBezTo>
                  <a:pt x="2042731" y="932822"/>
                  <a:pt x="2033562" y="923653"/>
                  <a:pt x="2023171" y="916319"/>
                </a:cubicBezTo>
                <a:cubicBezTo>
                  <a:pt x="1924152" y="846027"/>
                  <a:pt x="1823299" y="845416"/>
                  <a:pt x="1745062" y="885757"/>
                </a:cubicBezTo>
                <a:cubicBezTo>
                  <a:pt x="1727336" y="894926"/>
                  <a:pt x="1708388" y="888813"/>
                  <a:pt x="1696774" y="875366"/>
                </a:cubicBezTo>
                <a:lnTo>
                  <a:pt x="1698608" y="476844"/>
                </a:lnTo>
                <a:cubicBezTo>
                  <a:pt x="1698608" y="454229"/>
                  <a:pt x="1681493" y="435892"/>
                  <a:pt x="1660100" y="435281"/>
                </a:cubicBezTo>
                <a:lnTo>
                  <a:pt x="1647265" y="432836"/>
                </a:lnTo>
                <a:lnTo>
                  <a:pt x="1287862" y="432836"/>
                </a:lnTo>
                <a:cubicBezTo>
                  <a:pt x="1262190" y="427946"/>
                  <a:pt x="1245687" y="398607"/>
                  <a:pt x="1258522" y="374158"/>
                </a:cubicBezTo>
                <a:cubicBezTo>
                  <a:pt x="1276248" y="339318"/>
                  <a:pt x="1286639" y="298977"/>
                  <a:pt x="1286639" y="256802"/>
                </a:cubicBezTo>
                <a:cubicBezTo>
                  <a:pt x="1287250" y="113774"/>
                  <a:pt x="1172950" y="-2360"/>
                  <a:pt x="1032979" y="85"/>
                </a:cubicBezTo>
                <a:cubicBezTo>
                  <a:pt x="893007" y="-3582"/>
                  <a:pt x="778096" y="111940"/>
                  <a:pt x="778096" y="255579"/>
                </a:cubicBezTo>
                <a:cubicBezTo>
                  <a:pt x="778096" y="297754"/>
                  <a:pt x="787875" y="338095"/>
                  <a:pt x="806212" y="372935"/>
                </a:cubicBezTo>
                <a:cubicBezTo>
                  <a:pt x="819048" y="397996"/>
                  <a:pt x="801934" y="427335"/>
                  <a:pt x="776262" y="431613"/>
                </a:cubicBezTo>
                <a:lnTo>
                  <a:pt x="416859" y="429780"/>
                </a:lnTo>
                <a:lnTo>
                  <a:pt x="404023" y="432225"/>
                </a:lnTo>
                <a:cubicBezTo>
                  <a:pt x="388742" y="432836"/>
                  <a:pt x="375906" y="442616"/>
                  <a:pt x="369183" y="456062"/>
                </a:cubicBezTo>
                <a:cubicBezTo>
                  <a:pt x="371628" y="462175"/>
                  <a:pt x="372850" y="468898"/>
                  <a:pt x="372850" y="476233"/>
                </a:cubicBezTo>
                <a:lnTo>
                  <a:pt x="372850" y="887591"/>
                </a:lnTo>
                <a:cubicBezTo>
                  <a:pt x="372239" y="887591"/>
                  <a:pt x="349624" y="883312"/>
                  <a:pt x="349624" y="883312"/>
                </a:cubicBezTo>
                <a:cubicBezTo>
                  <a:pt x="339233" y="887591"/>
                  <a:pt x="327619" y="888813"/>
                  <a:pt x="316617" y="882701"/>
                </a:cubicBezTo>
                <a:lnTo>
                  <a:pt x="309894" y="879645"/>
                </a:lnTo>
                <a:cubicBezTo>
                  <a:pt x="297669" y="879645"/>
                  <a:pt x="285444" y="880867"/>
                  <a:pt x="272608" y="882701"/>
                </a:cubicBezTo>
                <a:lnTo>
                  <a:pt x="269552" y="882701"/>
                </a:lnTo>
                <a:cubicBezTo>
                  <a:pt x="269552" y="882701"/>
                  <a:pt x="266496" y="882701"/>
                  <a:pt x="266496" y="882701"/>
                </a:cubicBezTo>
                <a:cubicBezTo>
                  <a:pt x="252438" y="880256"/>
                  <a:pt x="239602" y="877811"/>
                  <a:pt x="227378" y="877811"/>
                </a:cubicBezTo>
                <a:cubicBezTo>
                  <a:pt x="111855" y="877811"/>
                  <a:pt x="16503" y="967051"/>
                  <a:pt x="2445" y="1082573"/>
                </a:cubicBezTo>
                <a:cubicBezTo>
                  <a:pt x="1222" y="1092353"/>
                  <a:pt x="0" y="1102744"/>
                  <a:pt x="0" y="1113135"/>
                </a:cubicBezTo>
                <a:cubicBezTo>
                  <a:pt x="0" y="1154699"/>
                  <a:pt x="11002" y="1198707"/>
                  <a:pt x="34840" y="1243938"/>
                </a:cubicBezTo>
                <a:cubicBezTo>
                  <a:pt x="39730" y="1253717"/>
                  <a:pt x="45231" y="1263497"/>
                  <a:pt x="51343" y="1273277"/>
                </a:cubicBezTo>
                <a:cubicBezTo>
                  <a:pt x="56844" y="1281834"/>
                  <a:pt x="64179" y="1289169"/>
                  <a:pt x="72125" y="1294670"/>
                </a:cubicBezTo>
                <a:cubicBezTo>
                  <a:pt x="125302" y="1331955"/>
                  <a:pt x="177257" y="1347236"/>
                  <a:pt x="225544" y="1347236"/>
                </a:cubicBezTo>
                <a:cubicBezTo>
                  <a:pt x="238380" y="1347236"/>
                  <a:pt x="251215" y="1346013"/>
                  <a:pt x="263440" y="1344180"/>
                </a:cubicBezTo>
                <a:lnTo>
                  <a:pt x="266496" y="1344180"/>
                </a:lnTo>
                <a:cubicBezTo>
                  <a:pt x="266496" y="1343568"/>
                  <a:pt x="269552" y="1344180"/>
                  <a:pt x="269552" y="1344180"/>
                </a:cubicBezTo>
                <a:cubicBezTo>
                  <a:pt x="279943" y="1346013"/>
                  <a:pt x="288501" y="1347847"/>
                  <a:pt x="295835" y="1348458"/>
                </a:cubicBezTo>
                <a:cubicBezTo>
                  <a:pt x="301947" y="1346013"/>
                  <a:pt x="308671" y="1342957"/>
                  <a:pt x="314783" y="1339901"/>
                </a:cubicBezTo>
                <a:cubicBezTo>
                  <a:pt x="327619" y="1333177"/>
                  <a:pt x="342289" y="1335622"/>
                  <a:pt x="352680" y="1342346"/>
                </a:cubicBezTo>
                <a:lnTo>
                  <a:pt x="370405" y="1338679"/>
                </a:lnTo>
                <a:lnTo>
                  <a:pt x="370405" y="1756149"/>
                </a:lnTo>
                <a:cubicBezTo>
                  <a:pt x="369794" y="1761650"/>
                  <a:pt x="368572" y="1766540"/>
                  <a:pt x="367349" y="1772041"/>
                </a:cubicBezTo>
                <a:cubicBezTo>
                  <a:pt x="374073" y="1786099"/>
                  <a:pt x="387520" y="1795879"/>
                  <a:pt x="403412" y="1795879"/>
                </a:cubicBezTo>
                <a:lnTo>
                  <a:pt x="781152" y="1795879"/>
                </a:lnTo>
                <a:cubicBezTo>
                  <a:pt x="781152" y="1795879"/>
                  <a:pt x="786653" y="1795879"/>
                  <a:pt x="786653" y="1795879"/>
                </a:cubicBezTo>
                <a:lnTo>
                  <a:pt x="789098" y="1795879"/>
                </a:lnTo>
                <a:cubicBezTo>
                  <a:pt x="821493" y="1795879"/>
                  <a:pt x="839219" y="1759816"/>
                  <a:pt x="821493" y="1731699"/>
                </a:cubicBezTo>
                <a:cubicBezTo>
                  <a:pt x="771372" y="1651017"/>
                  <a:pt x="765260" y="1539162"/>
                  <a:pt x="835551" y="1429752"/>
                </a:cubicBezTo>
                <a:cubicBezTo>
                  <a:pt x="850832" y="1411415"/>
                  <a:pt x="868558" y="1395523"/>
                  <a:pt x="888117" y="1382076"/>
                </a:cubicBezTo>
                <a:cubicBezTo>
                  <a:pt x="935793" y="1353348"/>
                  <a:pt x="983469" y="1340512"/>
                  <a:pt x="1028700" y="1339901"/>
                </a:cubicBezTo>
                <a:cubicBezTo>
                  <a:pt x="1073931" y="1340512"/>
                  <a:pt x="1121607" y="1353959"/>
                  <a:pt x="1169283" y="1382687"/>
                </a:cubicBezTo>
                <a:cubicBezTo>
                  <a:pt x="1188842" y="1396134"/>
                  <a:pt x="1206568" y="1412637"/>
                  <a:pt x="1221849" y="1430974"/>
                </a:cubicBezTo>
                <a:cubicBezTo>
                  <a:pt x="1291529" y="1540384"/>
                  <a:pt x="1284194" y="1652239"/>
                  <a:pt x="1234073" y="1732922"/>
                </a:cubicBezTo>
                <a:cubicBezTo>
                  <a:pt x="1216959" y="1761038"/>
                  <a:pt x="1234073" y="1797712"/>
                  <a:pt x="1266469" y="1797712"/>
                </a:cubicBezTo>
                <a:close/>
              </a:path>
            </a:pathLst>
          </a:custGeom>
          <a:solidFill>
            <a:srgbClr val="002B77">
              <a:alpha val="25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2" name="Freihandform 21">
            <a:extLst>
              <a:ext uri="{FF2B5EF4-FFF2-40B4-BE49-F238E27FC236}">
                <a16:creationId xmlns:a16="http://schemas.microsoft.com/office/drawing/2014/main" id="{0D939983-6996-046D-31D5-75239189938E}"/>
              </a:ext>
            </a:extLst>
          </p:cNvPr>
          <p:cNvSpPr/>
          <p:nvPr/>
        </p:nvSpPr>
        <p:spPr>
          <a:xfrm rot="16200000">
            <a:off x="2591018" y="2021212"/>
            <a:ext cx="2148946" cy="1767762"/>
          </a:xfrm>
          <a:custGeom>
            <a:avLst/>
            <a:gdLst>
              <a:gd name="connsiteX0" fmla="*/ 1317937 w 2148946"/>
              <a:gd name="connsiteY0" fmla="*/ 1721308 h 1767762"/>
              <a:gd name="connsiteX1" fmla="*/ 1317937 w 2148946"/>
              <a:gd name="connsiteY1" fmla="*/ 1723753 h 1767762"/>
              <a:gd name="connsiteX2" fmla="*/ 1316715 w 2148946"/>
              <a:gd name="connsiteY2" fmla="*/ 1724365 h 1767762"/>
              <a:gd name="connsiteX3" fmla="*/ 1314270 w 2148946"/>
              <a:gd name="connsiteY3" fmla="*/ 1732922 h 1767762"/>
              <a:gd name="connsiteX4" fmla="*/ 1330773 w 2148946"/>
              <a:gd name="connsiteY4" fmla="*/ 1753092 h 1767762"/>
              <a:gd name="connsiteX5" fmla="*/ 1687120 w 2148946"/>
              <a:gd name="connsiteY5" fmla="*/ 1753092 h 1767762"/>
              <a:gd name="connsiteX6" fmla="*/ 1701178 w 2148946"/>
              <a:gd name="connsiteY6" fmla="*/ 1754926 h 1767762"/>
              <a:gd name="connsiteX7" fmla="*/ 1701178 w 2148946"/>
              <a:gd name="connsiteY7" fmla="*/ 1754926 h 1767762"/>
              <a:gd name="connsiteX8" fmla="*/ 1734796 w 2148946"/>
              <a:gd name="connsiteY8" fmla="*/ 1766540 h 1767762"/>
              <a:gd name="connsiteX9" fmla="*/ 1737241 w 2148946"/>
              <a:gd name="connsiteY9" fmla="*/ 1755538 h 1767762"/>
              <a:gd name="connsiteX10" fmla="*/ 1739074 w 2148946"/>
              <a:gd name="connsiteY10" fmla="*/ 1354570 h 1767762"/>
              <a:gd name="connsiteX11" fmla="*/ 1788584 w 2148946"/>
              <a:gd name="connsiteY11" fmla="*/ 1341735 h 1767762"/>
              <a:gd name="connsiteX12" fmla="*/ 1900439 w 2148946"/>
              <a:gd name="connsiteY12" fmla="*/ 1369240 h 1767762"/>
              <a:gd name="connsiteX13" fmla="*/ 2094199 w 2148946"/>
              <a:gd name="connsiteY13" fmla="*/ 942601 h 1767762"/>
              <a:gd name="connsiteX14" fmla="*/ 2067916 w 2148946"/>
              <a:gd name="connsiteY14" fmla="*/ 915707 h 1767762"/>
              <a:gd name="connsiteX15" fmla="*/ 1789807 w 2148946"/>
              <a:gd name="connsiteY15" fmla="*/ 885146 h 1767762"/>
              <a:gd name="connsiteX16" fmla="*/ 1741519 w 2148946"/>
              <a:gd name="connsiteY16" fmla="*/ 874755 h 1767762"/>
              <a:gd name="connsiteX17" fmla="*/ 1743353 w 2148946"/>
              <a:gd name="connsiteY17" fmla="*/ 476844 h 1767762"/>
              <a:gd name="connsiteX18" fmla="*/ 1704846 w 2148946"/>
              <a:gd name="connsiteY18" fmla="*/ 435281 h 1767762"/>
              <a:gd name="connsiteX19" fmla="*/ 1692010 w 2148946"/>
              <a:gd name="connsiteY19" fmla="*/ 432836 h 1767762"/>
              <a:gd name="connsiteX20" fmla="*/ 1332607 w 2148946"/>
              <a:gd name="connsiteY20" fmla="*/ 432836 h 1767762"/>
              <a:gd name="connsiteX21" fmla="*/ 1302656 w 2148946"/>
              <a:gd name="connsiteY21" fmla="*/ 374158 h 1767762"/>
              <a:gd name="connsiteX22" fmla="*/ 1330773 w 2148946"/>
              <a:gd name="connsiteY22" fmla="*/ 256802 h 1767762"/>
              <a:gd name="connsiteX23" fmla="*/ 1077112 w 2148946"/>
              <a:gd name="connsiteY23" fmla="*/ 85 h 1767762"/>
              <a:gd name="connsiteX24" fmla="*/ 822230 w 2148946"/>
              <a:gd name="connsiteY24" fmla="*/ 255579 h 1767762"/>
              <a:gd name="connsiteX25" fmla="*/ 850346 w 2148946"/>
              <a:gd name="connsiteY25" fmla="*/ 373546 h 1767762"/>
              <a:gd name="connsiteX26" fmla="*/ 820396 w 2148946"/>
              <a:gd name="connsiteY26" fmla="*/ 432224 h 1767762"/>
              <a:gd name="connsiteX27" fmla="*/ 460993 w 2148946"/>
              <a:gd name="connsiteY27" fmla="*/ 430391 h 1767762"/>
              <a:gd name="connsiteX28" fmla="*/ 448157 w 2148946"/>
              <a:gd name="connsiteY28" fmla="*/ 432836 h 1767762"/>
              <a:gd name="connsiteX29" fmla="*/ 409038 w 2148946"/>
              <a:gd name="connsiteY29" fmla="*/ 474399 h 1767762"/>
              <a:gd name="connsiteX30" fmla="*/ 409038 w 2148946"/>
              <a:gd name="connsiteY30" fmla="*/ 872310 h 1767762"/>
              <a:gd name="connsiteX31" fmla="*/ 360140 w 2148946"/>
              <a:gd name="connsiteY31" fmla="*/ 882701 h 1767762"/>
              <a:gd name="connsiteX32" fmla="*/ 82030 w 2148946"/>
              <a:gd name="connsiteY32" fmla="*/ 912040 h 1767762"/>
              <a:gd name="connsiteX33" fmla="*/ 55747 w 2148946"/>
              <a:gd name="connsiteY33" fmla="*/ 938934 h 1767762"/>
              <a:gd name="connsiteX34" fmla="*/ 247062 w 2148946"/>
              <a:gd name="connsiteY34" fmla="*/ 1366184 h 1767762"/>
              <a:gd name="connsiteX35" fmla="*/ 358917 w 2148946"/>
              <a:gd name="connsiteY35" fmla="*/ 1339290 h 1767762"/>
              <a:gd name="connsiteX36" fmla="*/ 407816 w 2148946"/>
              <a:gd name="connsiteY36" fmla="*/ 1352737 h 1767762"/>
              <a:gd name="connsiteX37" fmla="*/ 407816 w 2148946"/>
              <a:gd name="connsiteY37" fmla="*/ 1753704 h 1767762"/>
              <a:gd name="connsiteX38" fmla="*/ 410261 w 2148946"/>
              <a:gd name="connsiteY38" fmla="*/ 1767762 h 1767762"/>
              <a:gd name="connsiteX39" fmla="*/ 443267 w 2148946"/>
              <a:gd name="connsiteY39" fmla="*/ 1756149 h 1767762"/>
              <a:gd name="connsiteX40" fmla="*/ 443267 w 2148946"/>
              <a:gd name="connsiteY40" fmla="*/ 1756149 h 1767762"/>
              <a:gd name="connsiteX41" fmla="*/ 457325 w 2148946"/>
              <a:gd name="connsiteY41" fmla="*/ 1753704 h 1767762"/>
              <a:gd name="connsiteX42" fmla="*/ 813672 w 2148946"/>
              <a:gd name="connsiteY42" fmla="*/ 1753704 h 1767762"/>
              <a:gd name="connsiteX43" fmla="*/ 830175 w 2148946"/>
              <a:gd name="connsiteY43" fmla="*/ 1734144 h 1767762"/>
              <a:gd name="connsiteX44" fmla="*/ 828342 w 2148946"/>
              <a:gd name="connsiteY44" fmla="*/ 1725587 h 1767762"/>
              <a:gd name="connsiteX45" fmla="*/ 828342 w 2148946"/>
              <a:gd name="connsiteY45" fmla="*/ 1724365 h 1767762"/>
              <a:gd name="connsiteX46" fmla="*/ 827731 w 2148946"/>
              <a:gd name="connsiteY46" fmla="*/ 1723142 h 1767762"/>
              <a:gd name="connsiteX47" fmla="*/ 827731 w 2148946"/>
              <a:gd name="connsiteY47" fmla="*/ 1721920 h 1767762"/>
              <a:gd name="connsiteX48" fmla="*/ 798392 w 2148946"/>
              <a:gd name="connsiteY48" fmla="*/ 1599674 h 1767762"/>
              <a:gd name="connsiteX49" fmla="*/ 798392 w 2148946"/>
              <a:gd name="connsiteY49" fmla="*/ 1599674 h 1767762"/>
              <a:gd name="connsiteX50" fmla="*/ 798392 w 2148946"/>
              <a:gd name="connsiteY50" fmla="*/ 1598451 h 1767762"/>
              <a:gd name="connsiteX51" fmla="*/ 798392 w 2148946"/>
              <a:gd name="connsiteY51" fmla="*/ 1598451 h 1767762"/>
              <a:gd name="connsiteX52" fmla="*/ 810616 w 2148946"/>
              <a:gd name="connsiteY52" fmla="*/ 1519603 h 1767762"/>
              <a:gd name="connsiteX53" fmla="*/ 1067333 w 2148946"/>
              <a:gd name="connsiteY53" fmla="*/ 1321564 h 1767762"/>
              <a:gd name="connsiteX54" fmla="*/ 1074056 w 2148946"/>
              <a:gd name="connsiteY54" fmla="*/ 1321564 h 1767762"/>
              <a:gd name="connsiteX55" fmla="*/ 1079557 w 2148946"/>
              <a:gd name="connsiteY55" fmla="*/ 1321564 h 1767762"/>
              <a:gd name="connsiteX56" fmla="*/ 1336274 w 2148946"/>
              <a:gd name="connsiteY56" fmla="*/ 1519603 h 1767762"/>
              <a:gd name="connsiteX57" fmla="*/ 1348499 w 2148946"/>
              <a:gd name="connsiteY57" fmla="*/ 1597840 h 1767762"/>
              <a:gd name="connsiteX58" fmla="*/ 1348499 w 2148946"/>
              <a:gd name="connsiteY58" fmla="*/ 1597840 h 1767762"/>
              <a:gd name="connsiteX59" fmla="*/ 1319159 w 2148946"/>
              <a:gd name="connsiteY59" fmla="*/ 1722531 h 17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148946" h="1767762">
                <a:moveTo>
                  <a:pt x="1317937" y="1721308"/>
                </a:moveTo>
                <a:lnTo>
                  <a:pt x="1317937" y="1723753"/>
                </a:lnTo>
                <a:cubicBezTo>
                  <a:pt x="1317326" y="1723753"/>
                  <a:pt x="1316715" y="1724365"/>
                  <a:pt x="1316715" y="1724365"/>
                </a:cubicBezTo>
                <a:lnTo>
                  <a:pt x="1314270" y="1732922"/>
                </a:lnTo>
                <a:cubicBezTo>
                  <a:pt x="1314270" y="1742090"/>
                  <a:pt x="1321604" y="1751259"/>
                  <a:pt x="1330773" y="1753092"/>
                </a:cubicBezTo>
                <a:lnTo>
                  <a:pt x="1687120" y="1753092"/>
                </a:lnTo>
                <a:cubicBezTo>
                  <a:pt x="1692010" y="1752481"/>
                  <a:pt x="1696288" y="1753704"/>
                  <a:pt x="1701178" y="1754926"/>
                </a:cubicBezTo>
                <a:lnTo>
                  <a:pt x="1701178" y="1754926"/>
                </a:lnTo>
                <a:cubicBezTo>
                  <a:pt x="1713403" y="1754926"/>
                  <a:pt x="1725016" y="1759816"/>
                  <a:pt x="1734796" y="1766540"/>
                </a:cubicBezTo>
                <a:lnTo>
                  <a:pt x="1737241" y="1755538"/>
                </a:lnTo>
                <a:lnTo>
                  <a:pt x="1739074" y="1354570"/>
                </a:lnTo>
                <a:cubicBezTo>
                  <a:pt x="1750077" y="1339290"/>
                  <a:pt x="1770247" y="1331955"/>
                  <a:pt x="1788584" y="1341735"/>
                </a:cubicBezTo>
                <a:cubicBezTo>
                  <a:pt x="1822202" y="1359460"/>
                  <a:pt x="1860098" y="1369240"/>
                  <a:pt x="1900439" y="1369240"/>
                </a:cubicBezTo>
                <a:cubicBezTo>
                  <a:pt x="2090532" y="1369240"/>
                  <a:pt x="2231115" y="1149197"/>
                  <a:pt x="2094199" y="942601"/>
                </a:cubicBezTo>
                <a:cubicBezTo>
                  <a:pt x="2087475" y="932211"/>
                  <a:pt x="2078307" y="923042"/>
                  <a:pt x="2067916" y="915707"/>
                </a:cubicBezTo>
                <a:cubicBezTo>
                  <a:pt x="1968897" y="845416"/>
                  <a:pt x="1868044" y="844805"/>
                  <a:pt x="1789807" y="885146"/>
                </a:cubicBezTo>
                <a:cubicBezTo>
                  <a:pt x="1772081" y="894314"/>
                  <a:pt x="1753133" y="888202"/>
                  <a:pt x="1741519" y="874755"/>
                </a:cubicBezTo>
                <a:lnTo>
                  <a:pt x="1743353" y="476844"/>
                </a:lnTo>
                <a:cubicBezTo>
                  <a:pt x="1743353" y="454229"/>
                  <a:pt x="1726239" y="435892"/>
                  <a:pt x="1704846" y="435281"/>
                </a:cubicBezTo>
                <a:lnTo>
                  <a:pt x="1692010" y="432836"/>
                </a:lnTo>
                <a:lnTo>
                  <a:pt x="1332607" y="432836"/>
                </a:lnTo>
                <a:cubicBezTo>
                  <a:pt x="1306324" y="427946"/>
                  <a:pt x="1289821" y="398607"/>
                  <a:pt x="1302656" y="374158"/>
                </a:cubicBezTo>
                <a:cubicBezTo>
                  <a:pt x="1320382" y="338706"/>
                  <a:pt x="1330773" y="298976"/>
                  <a:pt x="1330773" y="256802"/>
                </a:cubicBezTo>
                <a:cubicBezTo>
                  <a:pt x="1331384" y="113163"/>
                  <a:pt x="1217084" y="-2360"/>
                  <a:pt x="1077112" y="85"/>
                </a:cubicBezTo>
                <a:cubicBezTo>
                  <a:pt x="937141" y="-3582"/>
                  <a:pt x="822230" y="111940"/>
                  <a:pt x="822230" y="255579"/>
                </a:cubicBezTo>
                <a:cubicBezTo>
                  <a:pt x="822230" y="297754"/>
                  <a:pt x="832009" y="338095"/>
                  <a:pt x="850346" y="373546"/>
                </a:cubicBezTo>
                <a:cubicBezTo>
                  <a:pt x="863182" y="398607"/>
                  <a:pt x="846067" y="427946"/>
                  <a:pt x="820396" y="432224"/>
                </a:cubicBezTo>
                <a:lnTo>
                  <a:pt x="460993" y="430391"/>
                </a:lnTo>
                <a:lnTo>
                  <a:pt x="448157" y="432836"/>
                </a:lnTo>
                <a:cubicBezTo>
                  <a:pt x="426764" y="433447"/>
                  <a:pt x="409038" y="451784"/>
                  <a:pt x="409038" y="474399"/>
                </a:cubicBezTo>
                <a:lnTo>
                  <a:pt x="409038" y="872310"/>
                </a:lnTo>
                <a:cubicBezTo>
                  <a:pt x="397425" y="885757"/>
                  <a:pt x="377865" y="891869"/>
                  <a:pt x="360140" y="882701"/>
                </a:cubicBezTo>
                <a:cubicBezTo>
                  <a:pt x="282513" y="841749"/>
                  <a:pt x="181049" y="841749"/>
                  <a:pt x="82030" y="912040"/>
                </a:cubicBezTo>
                <a:cubicBezTo>
                  <a:pt x="71639" y="919375"/>
                  <a:pt x="63082" y="928543"/>
                  <a:pt x="55747" y="938934"/>
                </a:cubicBezTo>
                <a:cubicBezTo>
                  <a:pt x="-82391" y="1144919"/>
                  <a:pt x="56970" y="1365573"/>
                  <a:pt x="247062" y="1366184"/>
                </a:cubicBezTo>
                <a:cubicBezTo>
                  <a:pt x="287403" y="1366184"/>
                  <a:pt x="325299" y="1356404"/>
                  <a:pt x="358917" y="1339290"/>
                </a:cubicBezTo>
                <a:cubicBezTo>
                  <a:pt x="377254" y="1330121"/>
                  <a:pt x="397425" y="1337456"/>
                  <a:pt x="407816" y="1352737"/>
                </a:cubicBezTo>
                <a:lnTo>
                  <a:pt x="407816" y="1753704"/>
                </a:lnTo>
                <a:cubicBezTo>
                  <a:pt x="407816" y="1758594"/>
                  <a:pt x="408427" y="1763483"/>
                  <a:pt x="410261" y="1767762"/>
                </a:cubicBezTo>
                <a:cubicBezTo>
                  <a:pt x="419429" y="1761038"/>
                  <a:pt x="431042" y="1756760"/>
                  <a:pt x="443267" y="1756149"/>
                </a:cubicBezTo>
                <a:lnTo>
                  <a:pt x="443267" y="1756149"/>
                </a:lnTo>
                <a:cubicBezTo>
                  <a:pt x="447545" y="1754926"/>
                  <a:pt x="451824" y="1753704"/>
                  <a:pt x="457325" y="1753704"/>
                </a:cubicBezTo>
                <a:lnTo>
                  <a:pt x="813672" y="1753704"/>
                </a:lnTo>
                <a:cubicBezTo>
                  <a:pt x="822841" y="1752481"/>
                  <a:pt x="830175" y="1743313"/>
                  <a:pt x="830175" y="1734144"/>
                </a:cubicBezTo>
                <a:lnTo>
                  <a:pt x="828342" y="1725587"/>
                </a:lnTo>
                <a:lnTo>
                  <a:pt x="828342" y="1724365"/>
                </a:lnTo>
                <a:cubicBezTo>
                  <a:pt x="828342" y="1724365"/>
                  <a:pt x="827731" y="1723142"/>
                  <a:pt x="827731" y="1723142"/>
                </a:cubicBezTo>
                <a:lnTo>
                  <a:pt x="827731" y="1721920"/>
                </a:lnTo>
                <a:cubicBezTo>
                  <a:pt x="809394" y="1685246"/>
                  <a:pt x="798392" y="1643682"/>
                  <a:pt x="798392" y="1599674"/>
                </a:cubicBezTo>
                <a:lnTo>
                  <a:pt x="798392" y="1599674"/>
                </a:lnTo>
                <a:lnTo>
                  <a:pt x="798392" y="1598451"/>
                </a:lnTo>
                <a:lnTo>
                  <a:pt x="798392" y="1598451"/>
                </a:lnTo>
                <a:cubicBezTo>
                  <a:pt x="798392" y="1569723"/>
                  <a:pt x="803893" y="1544052"/>
                  <a:pt x="810616" y="1519603"/>
                </a:cubicBezTo>
                <a:cubicBezTo>
                  <a:pt x="843623" y="1405914"/>
                  <a:pt x="945087" y="1321564"/>
                  <a:pt x="1067333" y="1321564"/>
                </a:cubicBezTo>
                <a:lnTo>
                  <a:pt x="1074056" y="1321564"/>
                </a:lnTo>
                <a:cubicBezTo>
                  <a:pt x="1074056" y="1321564"/>
                  <a:pt x="1079557" y="1321564"/>
                  <a:pt x="1079557" y="1321564"/>
                </a:cubicBezTo>
                <a:cubicBezTo>
                  <a:pt x="1201803" y="1321564"/>
                  <a:pt x="1303267" y="1405914"/>
                  <a:pt x="1336274" y="1519603"/>
                </a:cubicBezTo>
                <a:cubicBezTo>
                  <a:pt x="1342997" y="1544052"/>
                  <a:pt x="1348499" y="1569723"/>
                  <a:pt x="1348499" y="1597840"/>
                </a:cubicBezTo>
                <a:lnTo>
                  <a:pt x="1348499" y="1597840"/>
                </a:lnTo>
                <a:cubicBezTo>
                  <a:pt x="1348499" y="1643071"/>
                  <a:pt x="1338108" y="1685246"/>
                  <a:pt x="1319159" y="1722531"/>
                </a:cubicBezTo>
                <a:close/>
              </a:path>
            </a:pathLst>
          </a:custGeom>
          <a:solidFill>
            <a:srgbClr val="002B77">
              <a:alpha val="25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Freihandform 22">
            <a:extLst>
              <a:ext uri="{FF2B5EF4-FFF2-40B4-BE49-F238E27FC236}">
                <a16:creationId xmlns:a16="http://schemas.microsoft.com/office/drawing/2014/main" id="{928FDC69-D839-C01E-66D9-5CC553D84762}"/>
              </a:ext>
            </a:extLst>
          </p:cNvPr>
          <p:cNvSpPr/>
          <p:nvPr/>
        </p:nvSpPr>
        <p:spPr>
          <a:xfrm>
            <a:off x="4148121" y="1809553"/>
            <a:ext cx="1699830" cy="1756063"/>
          </a:xfrm>
          <a:custGeom>
            <a:avLst/>
            <a:gdLst>
              <a:gd name="connsiteX0" fmla="*/ 1419887 w 1699830"/>
              <a:gd name="connsiteY0" fmla="*/ 882005 h 1756063"/>
              <a:gd name="connsiteX1" fmla="*/ 1595310 w 1699830"/>
              <a:gd name="connsiteY1" fmla="*/ 814158 h 1756063"/>
              <a:gd name="connsiteX2" fmla="*/ 1595310 w 1699830"/>
              <a:gd name="connsiteY2" fmla="*/ 834329 h 1756063"/>
              <a:gd name="connsiteX3" fmla="*/ 1595310 w 1699830"/>
              <a:gd name="connsiteY3" fmla="*/ 814158 h 1756063"/>
              <a:gd name="connsiteX4" fmla="*/ 1639319 w 1699830"/>
              <a:gd name="connsiteY4" fmla="*/ 819048 h 1756063"/>
              <a:gd name="connsiteX5" fmla="*/ 1679660 w 1699830"/>
              <a:gd name="connsiteY5" fmla="*/ 815992 h 1756063"/>
              <a:gd name="connsiteX6" fmla="*/ 1699831 w 1699830"/>
              <a:gd name="connsiteY6" fmla="*/ 817215 h 1756063"/>
              <a:gd name="connsiteX7" fmla="*/ 1699831 w 1699830"/>
              <a:gd name="connsiteY7" fmla="*/ 454755 h 1756063"/>
              <a:gd name="connsiteX8" fmla="*/ 1682716 w 1699830"/>
              <a:gd name="connsiteY8" fmla="*/ 433973 h 1756063"/>
              <a:gd name="connsiteX9" fmla="*/ 1681494 w 1699830"/>
              <a:gd name="connsiteY9" fmla="*/ 433973 h 1756063"/>
              <a:gd name="connsiteX10" fmla="*/ 1678438 w 1699830"/>
              <a:gd name="connsiteY10" fmla="*/ 433973 h 1756063"/>
              <a:gd name="connsiteX11" fmla="*/ 1675381 w 1699830"/>
              <a:gd name="connsiteY11" fmla="*/ 432751 h 1756063"/>
              <a:gd name="connsiteX12" fmla="*/ 1669269 w 1699830"/>
              <a:gd name="connsiteY12" fmla="*/ 431528 h 1756063"/>
              <a:gd name="connsiteX13" fmla="*/ 1308032 w 1699830"/>
              <a:gd name="connsiteY13" fmla="*/ 431528 h 1756063"/>
              <a:gd name="connsiteX14" fmla="*/ 1306198 w 1699830"/>
              <a:gd name="connsiteY14" fmla="*/ 431528 h 1756063"/>
              <a:gd name="connsiteX15" fmla="*/ 1256078 w 1699830"/>
              <a:gd name="connsiteY15" fmla="*/ 375906 h 1756063"/>
              <a:gd name="connsiteX16" fmla="*/ 1254855 w 1699830"/>
              <a:gd name="connsiteY16" fmla="*/ 370405 h 1756063"/>
              <a:gd name="connsiteX17" fmla="*/ 1260967 w 1699830"/>
              <a:gd name="connsiteY17" fmla="*/ 344734 h 1756063"/>
              <a:gd name="connsiteX18" fmla="*/ 1260967 w 1699830"/>
              <a:gd name="connsiteY18" fmla="*/ 344734 h 1756063"/>
              <a:gd name="connsiteX19" fmla="*/ 1260967 w 1699830"/>
              <a:gd name="connsiteY19" fmla="*/ 342900 h 1756063"/>
              <a:gd name="connsiteX20" fmla="*/ 1262190 w 1699830"/>
              <a:gd name="connsiteY20" fmla="*/ 342289 h 1756063"/>
              <a:gd name="connsiteX21" fmla="*/ 1287250 w 1699830"/>
              <a:gd name="connsiteY21" fmla="*/ 235324 h 1756063"/>
              <a:gd name="connsiteX22" fmla="*/ 1287250 w 1699830"/>
              <a:gd name="connsiteY22" fmla="*/ 235324 h 1756063"/>
              <a:gd name="connsiteX23" fmla="*/ 1276859 w 1699830"/>
              <a:gd name="connsiteY23" fmla="*/ 168088 h 1756063"/>
              <a:gd name="connsiteX24" fmla="*/ 1059873 w 1699830"/>
              <a:gd name="connsiteY24" fmla="*/ 0 h 1756063"/>
              <a:gd name="connsiteX25" fmla="*/ 1054372 w 1699830"/>
              <a:gd name="connsiteY25" fmla="*/ 0 h 1756063"/>
              <a:gd name="connsiteX26" fmla="*/ 1054372 w 1699830"/>
              <a:gd name="connsiteY26" fmla="*/ 0 h 1756063"/>
              <a:gd name="connsiteX27" fmla="*/ 1048259 w 1699830"/>
              <a:gd name="connsiteY27" fmla="*/ 0 h 1756063"/>
              <a:gd name="connsiteX28" fmla="*/ 919290 w 1699830"/>
              <a:gd name="connsiteY28" fmla="*/ 42786 h 1756063"/>
              <a:gd name="connsiteX29" fmla="*/ 831884 w 1699830"/>
              <a:gd name="connsiteY29" fmla="*/ 168088 h 1756063"/>
              <a:gd name="connsiteX30" fmla="*/ 823938 w 1699830"/>
              <a:gd name="connsiteY30" fmla="*/ 205985 h 1756063"/>
              <a:gd name="connsiteX31" fmla="*/ 821493 w 1699830"/>
              <a:gd name="connsiteY31" fmla="*/ 234712 h 1756063"/>
              <a:gd name="connsiteX32" fmla="*/ 821493 w 1699830"/>
              <a:gd name="connsiteY32" fmla="*/ 234712 h 1756063"/>
              <a:gd name="connsiteX33" fmla="*/ 847165 w 1699830"/>
              <a:gd name="connsiteY33" fmla="*/ 342289 h 1756063"/>
              <a:gd name="connsiteX34" fmla="*/ 847165 w 1699830"/>
              <a:gd name="connsiteY34" fmla="*/ 342289 h 1756063"/>
              <a:gd name="connsiteX35" fmla="*/ 847165 w 1699830"/>
              <a:gd name="connsiteY35" fmla="*/ 344122 h 1756063"/>
              <a:gd name="connsiteX36" fmla="*/ 847165 w 1699830"/>
              <a:gd name="connsiteY36" fmla="*/ 345345 h 1756063"/>
              <a:gd name="connsiteX37" fmla="*/ 847165 w 1699830"/>
              <a:gd name="connsiteY37" fmla="*/ 345345 h 1756063"/>
              <a:gd name="connsiteX38" fmla="*/ 853277 w 1699830"/>
              <a:gd name="connsiteY38" fmla="*/ 371017 h 1756063"/>
              <a:gd name="connsiteX39" fmla="*/ 852055 w 1699830"/>
              <a:gd name="connsiteY39" fmla="*/ 375906 h 1756063"/>
              <a:gd name="connsiteX40" fmla="*/ 801934 w 1699830"/>
              <a:gd name="connsiteY40" fmla="*/ 432140 h 1756063"/>
              <a:gd name="connsiteX41" fmla="*/ 800100 w 1699830"/>
              <a:gd name="connsiteY41" fmla="*/ 432140 h 1756063"/>
              <a:gd name="connsiteX42" fmla="*/ 438863 w 1699830"/>
              <a:gd name="connsiteY42" fmla="*/ 432140 h 1756063"/>
              <a:gd name="connsiteX43" fmla="*/ 435807 w 1699830"/>
              <a:gd name="connsiteY43" fmla="*/ 432140 h 1756063"/>
              <a:gd name="connsiteX44" fmla="*/ 432751 w 1699830"/>
              <a:gd name="connsiteY44" fmla="*/ 433362 h 1756063"/>
              <a:gd name="connsiteX45" fmla="*/ 429695 w 1699830"/>
              <a:gd name="connsiteY45" fmla="*/ 434584 h 1756063"/>
              <a:gd name="connsiteX46" fmla="*/ 426638 w 1699830"/>
              <a:gd name="connsiteY46" fmla="*/ 434584 h 1756063"/>
              <a:gd name="connsiteX47" fmla="*/ 407690 w 1699830"/>
              <a:gd name="connsiteY47" fmla="*/ 455977 h 1756063"/>
              <a:gd name="connsiteX48" fmla="*/ 407690 w 1699830"/>
              <a:gd name="connsiteY48" fmla="*/ 861834 h 1756063"/>
              <a:gd name="connsiteX49" fmla="*/ 403412 w 1699830"/>
              <a:gd name="connsiteY49" fmla="*/ 867335 h 1756063"/>
              <a:gd name="connsiteX50" fmla="*/ 356958 w 1699830"/>
              <a:gd name="connsiteY50" fmla="*/ 889340 h 1756063"/>
              <a:gd name="connsiteX51" fmla="*/ 329453 w 1699830"/>
              <a:gd name="connsiteY51" fmla="*/ 882616 h 1756063"/>
              <a:gd name="connsiteX52" fmla="*/ 227377 w 1699830"/>
              <a:gd name="connsiteY52" fmla="*/ 857556 h 1756063"/>
              <a:gd name="connsiteX53" fmla="*/ 72736 w 1699830"/>
              <a:gd name="connsiteY53" fmla="*/ 911344 h 1756063"/>
              <a:gd name="connsiteX54" fmla="*/ 51955 w 1699830"/>
              <a:gd name="connsiteY54" fmla="*/ 932737 h 1756063"/>
              <a:gd name="connsiteX55" fmla="*/ 0 w 1699830"/>
              <a:gd name="connsiteY55" fmla="*/ 1092879 h 1756063"/>
              <a:gd name="connsiteX56" fmla="*/ 226766 w 1699830"/>
              <a:gd name="connsiteY56" fmla="*/ 1328203 h 1756063"/>
              <a:gd name="connsiteX57" fmla="*/ 226766 w 1699830"/>
              <a:gd name="connsiteY57" fmla="*/ 1328203 h 1756063"/>
              <a:gd name="connsiteX58" fmla="*/ 328842 w 1699830"/>
              <a:gd name="connsiteY58" fmla="*/ 1303142 h 1756063"/>
              <a:gd name="connsiteX59" fmla="*/ 355125 w 1699830"/>
              <a:gd name="connsiteY59" fmla="*/ 1296419 h 1756063"/>
              <a:gd name="connsiteX60" fmla="*/ 404023 w 1699830"/>
              <a:gd name="connsiteY60" fmla="*/ 1322090 h 1756063"/>
              <a:gd name="connsiteX61" fmla="*/ 407690 w 1699830"/>
              <a:gd name="connsiteY61" fmla="*/ 1327592 h 1756063"/>
              <a:gd name="connsiteX62" fmla="*/ 407690 w 1699830"/>
              <a:gd name="connsiteY62" fmla="*/ 1734671 h 1756063"/>
              <a:gd name="connsiteX63" fmla="*/ 428472 w 1699830"/>
              <a:gd name="connsiteY63" fmla="*/ 1756064 h 1756063"/>
              <a:gd name="connsiteX64" fmla="*/ 804379 w 1699830"/>
              <a:gd name="connsiteY64" fmla="*/ 1756064 h 1756063"/>
              <a:gd name="connsiteX65" fmla="*/ 810491 w 1699830"/>
              <a:gd name="connsiteY65" fmla="*/ 1754230 h 1756063"/>
              <a:gd name="connsiteX66" fmla="*/ 814158 w 1699830"/>
              <a:gd name="connsiteY66" fmla="*/ 1754230 h 1756063"/>
              <a:gd name="connsiteX67" fmla="*/ 827605 w 1699830"/>
              <a:gd name="connsiteY67" fmla="*/ 1748729 h 1756063"/>
              <a:gd name="connsiteX68" fmla="*/ 833106 w 1699830"/>
              <a:gd name="connsiteY68" fmla="*/ 1734059 h 1756063"/>
              <a:gd name="connsiteX69" fmla="*/ 829439 w 1699830"/>
              <a:gd name="connsiteY69" fmla="*/ 1721223 h 1756063"/>
              <a:gd name="connsiteX70" fmla="*/ 787875 w 1699830"/>
              <a:gd name="connsiteY70" fmla="*/ 1573917 h 1756063"/>
              <a:gd name="connsiteX71" fmla="*/ 842275 w 1699830"/>
              <a:gd name="connsiteY71" fmla="*/ 1397272 h 1756063"/>
              <a:gd name="connsiteX72" fmla="*/ 842275 w 1699830"/>
              <a:gd name="connsiteY72" fmla="*/ 1396049 h 1756063"/>
              <a:gd name="connsiteX73" fmla="*/ 843497 w 1699830"/>
              <a:gd name="connsiteY73" fmla="*/ 1395438 h 1756063"/>
              <a:gd name="connsiteX74" fmla="*/ 900342 w 1699830"/>
              <a:gd name="connsiteY74" fmla="*/ 1343483 h 1756063"/>
              <a:gd name="connsiteX75" fmla="*/ 900342 w 1699830"/>
              <a:gd name="connsiteY75" fmla="*/ 1343483 h 1756063"/>
              <a:gd name="connsiteX76" fmla="*/ 900342 w 1699830"/>
              <a:gd name="connsiteY76" fmla="*/ 1342872 h 1756063"/>
              <a:gd name="connsiteX77" fmla="*/ 1051316 w 1699830"/>
              <a:gd name="connsiteY77" fmla="*/ 1297641 h 1756063"/>
              <a:gd name="connsiteX78" fmla="*/ 1051927 w 1699830"/>
              <a:gd name="connsiteY78" fmla="*/ 1297641 h 1756063"/>
              <a:gd name="connsiteX79" fmla="*/ 1202901 w 1699830"/>
              <a:gd name="connsiteY79" fmla="*/ 1342872 h 1756063"/>
              <a:gd name="connsiteX80" fmla="*/ 1202901 w 1699830"/>
              <a:gd name="connsiteY80" fmla="*/ 1342872 h 1756063"/>
              <a:gd name="connsiteX81" fmla="*/ 1202901 w 1699830"/>
              <a:gd name="connsiteY81" fmla="*/ 1343483 h 1756063"/>
              <a:gd name="connsiteX82" fmla="*/ 1259745 w 1699830"/>
              <a:gd name="connsiteY82" fmla="*/ 1395438 h 1756063"/>
              <a:gd name="connsiteX83" fmla="*/ 1259745 w 1699830"/>
              <a:gd name="connsiteY83" fmla="*/ 1396660 h 1756063"/>
              <a:gd name="connsiteX84" fmla="*/ 1260967 w 1699830"/>
              <a:gd name="connsiteY84" fmla="*/ 1397883 h 1756063"/>
              <a:gd name="connsiteX85" fmla="*/ 1315367 w 1699830"/>
              <a:gd name="connsiteY85" fmla="*/ 1574528 h 1756063"/>
              <a:gd name="connsiteX86" fmla="*/ 1273803 w 1699830"/>
              <a:gd name="connsiteY86" fmla="*/ 1721835 h 1756063"/>
              <a:gd name="connsiteX87" fmla="*/ 1270136 w 1699830"/>
              <a:gd name="connsiteY87" fmla="*/ 1734059 h 1756063"/>
              <a:gd name="connsiteX88" fmla="*/ 1275637 w 1699830"/>
              <a:gd name="connsiteY88" fmla="*/ 1748729 h 1756063"/>
              <a:gd name="connsiteX89" fmla="*/ 1289084 w 1699830"/>
              <a:gd name="connsiteY89" fmla="*/ 1754230 h 1756063"/>
              <a:gd name="connsiteX90" fmla="*/ 1293974 w 1699830"/>
              <a:gd name="connsiteY90" fmla="*/ 1754230 h 1756063"/>
              <a:gd name="connsiteX91" fmla="*/ 1298252 w 1699830"/>
              <a:gd name="connsiteY91" fmla="*/ 1754841 h 1756063"/>
              <a:gd name="connsiteX92" fmla="*/ 1674159 w 1699830"/>
              <a:gd name="connsiteY92" fmla="*/ 1754841 h 1756063"/>
              <a:gd name="connsiteX93" fmla="*/ 1694329 w 1699830"/>
              <a:gd name="connsiteY93" fmla="*/ 1734059 h 1756063"/>
              <a:gd name="connsiteX94" fmla="*/ 1694329 w 1699830"/>
              <a:gd name="connsiteY94" fmla="*/ 1366099 h 1756063"/>
              <a:gd name="connsiteX95" fmla="*/ 1668658 w 1699830"/>
              <a:gd name="connsiteY95" fmla="*/ 1367933 h 1756063"/>
              <a:gd name="connsiteX96" fmla="*/ 1668658 w 1699830"/>
              <a:gd name="connsiteY96" fmla="*/ 1367933 h 1756063"/>
              <a:gd name="connsiteX97" fmla="*/ 1630762 w 1699830"/>
              <a:gd name="connsiteY97" fmla="*/ 1362432 h 1756063"/>
              <a:gd name="connsiteX98" fmla="*/ 1590420 w 1699830"/>
              <a:gd name="connsiteY98" fmla="*/ 1366099 h 1756063"/>
              <a:gd name="connsiteX99" fmla="*/ 1419887 w 1699830"/>
              <a:gd name="connsiteY99" fmla="*/ 1309866 h 1756063"/>
              <a:gd name="connsiteX100" fmla="*/ 1413164 w 1699830"/>
              <a:gd name="connsiteY100" fmla="*/ 1306199 h 1756063"/>
              <a:gd name="connsiteX101" fmla="*/ 1381991 w 1699830"/>
              <a:gd name="connsiteY101" fmla="*/ 1273803 h 1756063"/>
              <a:gd name="connsiteX102" fmla="*/ 1336149 w 1699830"/>
              <a:gd name="connsiteY102" fmla="*/ 1176007 h 1756063"/>
              <a:gd name="connsiteX103" fmla="*/ 1328814 w 1699830"/>
              <a:gd name="connsiteY103" fmla="*/ 1145445 h 1756063"/>
              <a:gd name="connsiteX104" fmla="*/ 1323313 w 1699830"/>
              <a:gd name="connsiteY104" fmla="*/ 1090434 h 1756063"/>
              <a:gd name="connsiteX105" fmla="*/ 1416220 w 1699830"/>
              <a:gd name="connsiteY105" fmla="*/ 882005 h 175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1699830" h="1756063">
                <a:moveTo>
                  <a:pt x="1419887" y="882005"/>
                </a:moveTo>
                <a:cubicBezTo>
                  <a:pt x="1466952" y="839830"/>
                  <a:pt x="1528075" y="814158"/>
                  <a:pt x="1595310" y="814158"/>
                </a:cubicBezTo>
                <a:lnTo>
                  <a:pt x="1595310" y="834329"/>
                </a:lnTo>
                <a:cubicBezTo>
                  <a:pt x="1595310" y="834329"/>
                  <a:pt x="1595310" y="814158"/>
                  <a:pt x="1595310" y="814158"/>
                </a:cubicBezTo>
                <a:cubicBezTo>
                  <a:pt x="1611813" y="814158"/>
                  <a:pt x="1625872" y="817215"/>
                  <a:pt x="1639319" y="819048"/>
                </a:cubicBezTo>
                <a:cubicBezTo>
                  <a:pt x="1652766" y="817215"/>
                  <a:pt x="1666213" y="815992"/>
                  <a:pt x="1679660" y="815992"/>
                </a:cubicBezTo>
                <a:cubicBezTo>
                  <a:pt x="1686383" y="815992"/>
                  <a:pt x="1693107" y="815992"/>
                  <a:pt x="1699831" y="817215"/>
                </a:cubicBezTo>
                <a:lnTo>
                  <a:pt x="1699831" y="454755"/>
                </a:lnTo>
                <a:cubicBezTo>
                  <a:pt x="1699831" y="443142"/>
                  <a:pt x="1691885" y="435196"/>
                  <a:pt x="1682716" y="433973"/>
                </a:cubicBezTo>
                <a:lnTo>
                  <a:pt x="1681494" y="433973"/>
                </a:lnTo>
                <a:cubicBezTo>
                  <a:pt x="1681494" y="433973"/>
                  <a:pt x="1678438" y="433973"/>
                  <a:pt x="1678438" y="433973"/>
                </a:cubicBezTo>
                <a:lnTo>
                  <a:pt x="1675381" y="432751"/>
                </a:lnTo>
                <a:lnTo>
                  <a:pt x="1669269" y="431528"/>
                </a:lnTo>
                <a:lnTo>
                  <a:pt x="1308032" y="431528"/>
                </a:lnTo>
                <a:cubicBezTo>
                  <a:pt x="1308032" y="432140"/>
                  <a:pt x="1306198" y="431528"/>
                  <a:pt x="1306198" y="431528"/>
                </a:cubicBezTo>
                <a:cubicBezTo>
                  <a:pt x="1278082" y="426638"/>
                  <a:pt x="1258522" y="403412"/>
                  <a:pt x="1256078" y="375906"/>
                </a:cubicBezTo>
                <a:lnTo>
                  <a:pt x="1254855" y="370405"/>
                </a:lnTo>
                <a:cubicBezTo>
                  <a:pt x="1254855" y="361848"/>
                  <a:pt x="1256689" y="353291"/>
                  <a:pt x="1260967" y="344734"/>
                </a:cubicBezTo>
                <a:lnTo>
                  <a:pt x="1260967" y="344734"/>
                </a:lnTo>
                <a:lnTo>
                  <a:pt x="1260967" y="342900"/>
                </a:lnTo>
                <a:cubicBezTo>
                  <a:pt x="1261579" y="342900"/>
                  <a:pt x="1262190" y="342289"/>
                  <a:pt x="1262190" y="342289"/>
                </a:cubicBezTo>
                <a:cubicBezTo>
                  <a:pt x="1278082" y="309894"/>
                  <a:pt x="1287250" y="273831"/>
                  <a:pt x="1287250" y="235324"/>
                </a:cubicBezTo>
                <a:lnTo>
                  <a:pt x="1287250" y="235324"/>
                </a:lnTo>
                <a:cubicBezTo>
                  <a:pt x="1287250" y="212097"/>
                  <a:pt x="1282972" y="190092"/>
                  <a:pt x="1276859" y="168088"/>
                </a:cubicBezTo>
                <a:cubicBezTo>
                  <a:pt x="1248743" y="70903"/>
                  <a:pt x="1162559" y="0"/>
                  <a:pt x="1059873" y="0"/>
                </a:cubicBezTo>
                <a:lnTo>
                  <a:pt x="1054372" y="0"/>
                </a:lnTo>
                <a:cubicBezTo>
                  <a:pt x="1054372" y="0"/>
                  <a:pt x="1054372" y="0"/>
                  <a:pt x="1054372" y="0"/>
                </a:cubicBezTo>
                <a:lnTo>
                  <a:pt x="1048259" y="0"/>
                </a:lnTo>
                <a:cubicBezTo>
                  <a:pt x="999972" y="0"/>
                  <a:pt x="955352" y="15892"/>
                  <a:pt x="919290" y="42786"/>
                </a:cubicBezTo>
                <a:cubicBezTo>
                  <a:pt x="877726" y="72737"/>
                  <a:pt x="846554" y="116745"/>
                  <a:pt x="831884" y="168088"/>
                </a:cubicBezTo>
                <a:cubicBezTo>
                  <a:pt x="828217" y="180313"/>
                  <a:pt x="825772" y="193149"/>
                  <a:pt x="823938" y="205985"/>
                </a:cubicBezTo>
                <a:cubicBezTo>
                  <a:pt x="822716" y="215764"/>
                  <a:pt x="821493" y="224933"/>
                  <a:pt x="821493" y="234712"/>
                </a:cubicBezTo>
                <a:lnTo>
                  <a:pt x="821493" y="234712"/>
                </a:lnTo>
                <a:cubicBezTo>
                  <a:pt x="821493" y="273831"/>
                  <a:pt x="830661" y="310505"/>
                  <a:pt x="847165" y="342289"/>
                </a:cubicBezTo>
                <a:lnTo>
                  <a:pt x="847165" y="342289"/>
                </a:lnTo>
                <a:cubicBezTo>
                  <a:pt x="847165" y="342900"/>
                  <a:pt x="847165" y="344122"/>
                  <a:pt x="847165" y="344122"/>
                </a:cubicBezTo>
                <a:lnTo>
                  <a:pt x="847165" y="345345"/>
                </a:lnTo>
                <a:cubicBezTo>
                  <a:pt x="847165" y="345345"/>
                  <a:pt x="847165" y="345345"/>
                  <a:pt x="847165" y="345345"/>
                </a:cubicBezTo>
                <a:cubicBezTo>
                  <a:pt x="850832" y="353291"/>
                  <a:pt x="853277" y="362459"/>
                  <a:pt x="853277" y="371017"/>
                </a:cubicBezTo>
                <a:lnTo>
                  <a:pt x="852055" y="375906"/>
                </a:lnTo>
                <a:cubicBezTo>
                  <a:pt x="849610" y="403412"/>
                  <a:pt x="830050" y="426638"/>
                  <a:pt x="801934" y="432140"/>
                </a:cubicBezTo>
                <a:lnTo>
                  <a:pt x="800100" y="432140"/>
                </a:lnTo>
                <a:cubicBezTo>
                  <a:pt x="800100" y="432140"/>
                  <a:pt x="438863" y="432140"/>
                  <a:pt x="438863" y="432140"/>
                </a:cubicBezTo>
                <a:lnTo>
                  <a:pt x="435807" y="432140"/>
                </a:lnTo>
                <a:cubicBezTo>
                  <a:pt x="435807" y="432140"/>
                  <a:pt x="432751" y="433362"/>
                  <a:pt x="432751" y="433362"/>
                </a:cubicBezTo>
                <a:lnTo>
                  <a:pt x="429695" y="434584"/>
                </a:lnTo>
                <a:lnTo>
                  <a:pt x="426638" y="434584"/>
                </a:lnTo>
                <a:cubicBezTo>
                  <a:pt x="416248" y="434584"/>
                  <a:pt x="407690" y="443753"/>
                  <a:pt x="407690" y="455977"/>
                </a:cubicBezTo>
                <a:lnTo>
                  <a:pt x="407690" y="861834"/>
                </a:lnTo>
                <a:cubicBezTo>
                  <a:pt x="408302" y="861834"/>
                  <a:pt x="403412" y="867335"/>
                  <a:pt x="403412" y="867335"/>
                </a:cubicBezTo>
                <a:cubicBezTo>
                  <a:pt x="392410" y="880782"/>
                  <a:pt x="375295" y="889340"/>
                  <a:pt x="356958" y="889340"/>
                </a:cubicBezTo>
                <a:cubicBezTo>
                  <a:pt x="338621" y="889340"/>
                  <a:pt x="338010" y="886895"/>
                  <a:pt x="329453" y="882616"/>
                </a:cubicBezTo>
                <a:cubicBezTo>
                  <a:pt x="298891" y="866724"/>
                  <a:pt x="264051" y="857556"/>
                  <a:pt x="227377" y="857556"/>
                </a:cubicBezTo>
                <a:cubicBezTo>
                  <a:pt x="190704" y="857556"/>
                  <a:pt x="125913" y="873448"/>
                  <a:pt x="72736" y="911344"/>
                </a:cubicBezTo>
                <a:cubicBezTo>
                  <a:pt x="64790" y="916845"/>
                  <a:pt x="57456" y="924791"/>
                  <a:pt x="51955" y="932737"/>
                </a:cubicBezTo>
                <a:cubicBezTo>
                  <a:pt x="15281" y="987136"/>
                  <a:pt x="0" y="1042147"/>
                  <a:pt x="0" y="1092879"/>
                </a:cubicBezTo>
                <a:cubicBezTo>
                  <a:pt x="0" y="1223071"/>
                  <a:pt x="102075" y="1327592"/>
                  <a:pt x="226766" y="1328203"/>
                </a:cubicBezTo>
                <a:lnTo>
                  <a:pt x="226766" y="1328203"/>
                </a:lnTo>
                <a:cubicBezTo>
                  <a:pt x="263440" y="1328203"/>
                  <a:pt x="298280" y="1319034"/>
                  <a:pt x="328842" y="1303142"/>
                </a:cubicBezTo>
                <a:cubicBezTo>
                  <a:pt x="337399" y="1298864"/>
                  <a:pt x="346567" y="1296419"/>
                  <a:pt x="355125" y="1296419"/>
                </a:cubicBezTo>
                <a:cubicBezTo>
                  <a:pt x="375295" y="1296419"/>
                  <a:pt x="393021" y="1306810"/>
                  <a:pt x="404023" y="1322090"/>
                </a:cubicBezTo>
                <a:lnTo>
                  <a:pt x="407690" y="1327592"/>
                </a:lnTo>
                <a:lnTo>
                  <a:pt x="407690" y="1734671"/>
                </a:lnTo>
                <a:cubicBezTo>
                  <a:pt x="408302" y="1746895"/>
                  <a:pt x="417470" y="1756064"/>
                  <a:pt x="428472" y="1756064"/>
                </a:cubicBezTo>
                <a:lnTo>
                  <a:pt x="804379" y="1756064"/>
                </a:lnTo>
                <a:cubicBezTo>
                  <a:pt x="804379" y="1755453"/>
                  <a:pt x="810491" y="1754230"/>
                  <a:pt x="810491" y="1754230"/>
                </a:cubicBezTo>
                <a:lnTo>
                  <a:pt x="814158" y="1754230"/>
                </a:lnTo>
                <a:cubicBezTo>
                  <a:pt x="820271" y="1754230"/>
                  <a:pt x="823938" y="1751785"/>
                  <a:pt x="827605" y="1748729"/>
                </a:cubicBezTo>
                <a:cubicBezTo>
                  <a:pt x="830661" y="1745062"/>
                  <a:pt x="833106" y="1739560"/>
                  <a:pt x="833106" y="1734059"/>
                </a:cubicBezTo>
                <a:lnTo>
                  <a:pt x="829439" y="1721223"/>
                </a:lnTo>
                <a:cubicBezTo>
                  <a:pt x="803156" y="1678437"/>
                  <a:pt x="787875" y="1627705"/>
                  <a:pt x="787875" y="1573917"/>
                </a:cubicBezTo>
                <a:cubicBezTo>
                  <a:pt x="787875" y="1520129"/>
                  <a:pt x="804990" y="1456561"/>
                  <a:pt x="842275" y="1397272"/>
                </a:cubicBezTo>
                <a:lnTo>
                  <a:pt x="842275" y="1396049"/>
                </a:lnTo>
                <a:cubicBezTo>
                  <a:pt x="842886" y="1396049"/>
                  <a:pt x="843497" y="1395438"/>
                  <a:pt x="843497" y="1395438"/>
                </a:cubicBezTo>
                <a:cubicBezTo>
                  <a:pt x="860000" y="1375267"/>
                  <a:pt x="878949" y="1358153"/>
                  <a:pt x="900342" y="1343483"/>
                </a:cubicBezTo>
                <a:lnTo>
                  <a:pt x="900342" y="1343483"/>
                </a:lnTo>
                <a:cubicBezTo>
                  <a:pt x="900342" y="1343483"/>
                  <a:pt x="900342" y="1342872"/>
                  <a:pt x="900342" y="1342872"/>
                </a:cubicBezTo>
                <a:cubicBezTo>
                  <a:pt x="951074" y="1312311"/>
                  <a:pt x="1002417" y="1298253"/>
                  <a:pt x="1051316" y="1297641"/>
                </a:cubicBezTo>
                <a:lnTo>
                  <a:pt x="1051927" y="1297641"/>
                </a:lnTo>
                <a:cubicBezTo>
                  <a:pt x="1100825" y="1298253"/>
                  <a:pt x="1152169" y="1312311"/>
                  <a:pt x="1202901" y="1342872"/>
                </a:cubicBezTo>
                <a:lnTo>
                  <a:pt x="1202901" y="1342872"/>
                </a:lnTo>
                <a:cubicBezTo>
                  <a:pt x="1202901" y="1342872"/>
                  <a:pt x="1202901" y="1343483"/>
                  <a:pt x="1202901" y="1343483"/>
                </a:cubicBezTo>
                <a:cubicBezTo>
                  <a:pt x="1224294" y="1358153"/>
                  <a:pt x="1243242" y="1375267"/>
                  <a:pt x="1259745" y="1395438"/>
                </a:cubicBezTo>
                <a:lnTo>
                  <a:pt x="1259745" y="1396660"/>
                </a:lnTo>
                <a:cubicBezTo>
                  <a:pt x="1260356" y="1396660"/>
                  <a:pt x="1260967" y="1397883"/>
                  <a:pt x="1260967" y="1397883"/>
                </a:cubicBezTo>
                <a:cubicBezTo>
                  <a:pt x="1298864" y="1456561"/>
                  <a:pt x="1315367" y="1517684"/>
                  <a:pt x="1315367" y="1574528"/>
                </a:cubicBezTo>
                <a:cubicBezTo>
                  <a:pt x="1315367" y="1628317"/>
                  <a:pt x="1300086" y="1679049"/>
                  <a:pt x="1273803" y="1721835"/>
                </a:cubicBezTo>
                <a:lnTo>
                  <a:pt x="1270136" y="1734059"/>
                </a:lnTo>
                <a:cubicBezTo>
                  <a:pt x="1270136" y="1739560"/>
                  <a:pt x="1272581" y="1745062"/>
                  <a:pt x="1275637" y="1748729"/>
                </a:cubicBezTo>
                <a:cubicBezTo>
                  <a:pt x="1278693" y="1752396"/>
                  <a:pt x="1282972" y="1754230"/>
                  <a:pt x="1289084" y="1754230"/>
                </a:cubicBezTo>
                <a:lnTo>
                  <a:pt x="1293974" y="1754230"/>
                </a:lnTo>
                <a:cubicBezTo>
                  <a:pt x="1293974" y="1754230"/>
                  <a:pt x="1298252" y="1754841"/>
                  <a:pt x="1298252" y="1754841"/>
                </a:cubicBezTo>
                <a:lnTo>
                  <a:pt x="1674159" y="1754841"/>
                </a:lnTo>
                <a:cubicBezTo>
                  <a:pt x="1684550" y="1755453"/>
                  <a:pt x="1694329" y="1746284"/>
                  <a:pt x="1694329" y="1734059"/>
                </a:cubicBezTo>
                <a:lnTo>
                  <a:pt x="1694329" y="1366099"/>
                </a:lnTo>
                <a:cubicBezTo>
                  <a:pt x="1686383" y="1367322"/>
                  <a:pt x="1677826" y="1367933"/>
                  <a:pt x="1668658" y="1367933"/>
                </a:cubicBezTo>
                <a:lnTo>
                  <a:pt x="1668658" y="1367933"/>
                </a:lnTo>
                <a:cubicBezTo>
                  <a:pt x="1653377" y="1367933"/>
                  <a:pt x="1641152" y="1364265"/>
                  <a:pt x="1630762" y="1362432"/>
                </a:cubicBezTo>
                <a:cubicBezTo>
                  <a:pt x="1617315" y="1364265"/>
                  <a:pt x="1604478" y="1366099"/>
                  <a:pt x="1590420" y="1366099"/>
                </a:cubicBezTo>
                <a:cubicBezTo>
                  <a:pt x="1535410" y="1366099"/>
                  <a:pt x="1476732" y="1348373"/>
                  <a:pt x="1419887" y="1309866"/>
                </a:cubicBezTo>
                <a:lnTo>
                  <a:pt x="1413164" y="1306199"/>
                </a:lnTo>
                <a:cubicBezTo>
                  <a:pt x="1400939" y="1297641"/>
                  <a:pt x="1390548" y="1286639"/>
                  <a:pt x="1381991" y="1273803"/>
                </a:cubicBezTo>
                <a:cubicBezTo>
                  <a:pt x="1360598" y="1241408"/>
                  <a:pt x="1345317" y="1209013"/>
                  <a:pt x="1336149" y="1176007"/>
                </a:cubicBezTo>
                <a:cubicBezTo>
                  <a:pt x="1333093" y="1165616"/>
                  <a:pt x="1331259" y="1155836"/>
                  <a:pt x="1328814" y="1145445"/>
                </a:cubicBezTo>
                <a:cubicBezTo>
                  <a:pt x="1325147" y="1127108"/>
                  <a:pt x="1323313" y="1108771"/>
                  <a:pt x="1323313" y="1090434"/>
                </a:cubicBezTo>
                <a:cubicBezTo>
                  <a:pt x="1323313" y="1007307"/>
                  <a:pt x="1359375" y="932737"/>
                  <a:pt x="1416220" y="882005"/>
                </a:cubicBezTo>
                <a:close/>
              </a:path>
            </a:pathLst>
          </a:custGeom>
          <a:solidFill>
            <a:srgbClr val="002B77">
              <a:alpha val="25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510B0D06-5139-C208-272E-22E2A18DD5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510B0D06-5139-C208-272E-22E2A18DD5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447D36B-D8E9-4911-9282-951F0D450C9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152637"/>
            <a:ext cx="9217025" cy="900100"/>
          </a:xfrm>
        </p:spPr>
        <p:txBody>
          <a:bodyPr vert="horz"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Lieferantendialog</a:t>
            </a:r>
            <a:br>
              <a:rPr lang="de-DE" dirty="0"/>
            </a:br>
            <a:r>
              <a:rPr lang="de-DE" dirty="0"/>
              <a:t>05. Mai 2026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560EE5-8642-4442-8EEE-CA5EB84E8F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550863" y="6417332"/>
            <a:ext cx="216545" cy="304143"/>
          </a:xfrm>
        </p:spPr>
        <p:txBody>
          <a:bodyPr/>
          <a:lstStyle/>
          <a:p>
            <a:fld id="{1BA22126-8FA2-480B-B7EE-061A86938C78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E889F9E-177D-70FB-A812-3B58FA57719C}"/>
              </a:ext>
            </a:extLst>
          </p:cNvPr>
          <p:cNvSpPr txBox="1">
            <a:spLocks/>
          </p:cNvSpPr>
          <p:nvPr/>
        </p:nvSpPr>
        <p:spPr bwMode="gray">
          <a:xfrm>
            <a:off x="550863" y="6479403"/>
            <a:ext cx="216545" cy="18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7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809A836-97E3-4CE2-BDD9-F985EF241C3B}" type="slidenum">
              <a:rPr lang="de-DE" smtClean="0"/>
              <a:pPr>
                <a:spcAft>
                  <a:spcPts val="600"/>
                </a:spcAft>
              </a:pPr>
              <a:t>29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23CC811-D94B-E9F5-6B4A-DD6A49BF8CFF}"/>
              </a:ext>
            </a:extLst>
          </p:cNvPr>
          <p:cNvSpPr txBox="1"/>
          <p:nvPr/>
        </p:nvSpPr>
        <p:spPr bwMode="gray">
          <a:xfrm>
            <a:off x="2274931" y="1830618"/>
            <a:ext cx="2556545" cy="59150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buClr>
                <a:schemeClr val="bg2"/>
              </a:buClr>
            </a:pPr>
            <a:r>
              <a:rPr lang="de-DE" sz="2400" b="1" dirty="0">
                <a:solidFill>
                  <a:srgbClr val="002B77"/>
                </a:solidFill>
                <a:latin typeface="+mj-lt"/>
              </a:rPr>
              <a:t>Konzept</a:t>
            </a:r>
            <a:endParaRPr lang="de-DE" sz="2400" i="0" dirty="0">
              <a:latin typeface="+mj-lt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678EB88-B0A6-F4CF-1C5C-5FDF818DB0F0}"/>
              </a:ext>
            </a:extLst>
          </p:cNvPr>
          <p:cNvSpPr txBox="1"/>
          <p:nvPr/>
        </p:nvSpPr>
        <p:spPr bwMode="gray">
          <a:xfrm>
            <a:off x="5944760" y="1403988"/>
            <a:ext cx="2556545" cy="59150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buClr>
                <a:schemeClr val="bg2"/>
              </a:buClr>
            </a:pPr>
            <a:r>
              <a:rPr lang="de-DE" sz="2400" b="1" dirty="0">
                <a:solidFill>
                  <a:srgbClr val="002B77"/>
                </a:solidFill>
                <a:latin typeface="+mj-lt"/>
              </a:rPr>
              <a:t>Planung</a:t>
            </a:r>
            <a:endParaRPr lang="de-DE" sz="2400" i="0" dirty="0">
              <a:latin typeface="+mj-lt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2BA88D0-E493-97DF-AC80-B703048D1036}"/>
              </a:ext>
            </a:extLst>
          </p:cNvPr>
          <p:cNvSpPr txBox="1"/>
          <p:nvPr/>
        </p:nvSpPr>
        <p:spPr bwMode="gray">
          <a:xfrm>
            <a:off x="4304294" y="2697128"/>
            <a:ext cx="2556545" cy="59150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buClr>
                <a:schemeClr val="bg2"/>
              </a:buClr>
            </a:pPr>
            <a:r>
              <a:rPr lang="de-DE" sz="2400" b="1" dirty="0">
                <a:solidFill>
                  <a:srgbClr val="002B77"/>
                </a:solidFill>
                <a:latin typeface="+mj-lt"/>
              </a:rPr>
              <a:t>Technik</a:t>
            </a:r>
            <a:endParaRPr lang="de-DE" sz="2400" i="0" dirty="0">
              <a:latin typeface="+mj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F57B996-3130-7F3A-74B2-680809841F24}"/>
              </a:ext>
            </a:extLst>
          </p:cNvPr>
          <p:cNvSpPr txBox="1"/>
          <p:nvPr/>
        </p:nvSpPr>
        <p:spPr bwMode="gray">
          <a:xfrm>
            <a:off x="8976320" y="2487705"/>
            <a:ext cx="1083138" cy="54574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buClr>
                <a:schemeClr val="bg2"/>
              </a:buClr>
            </a:pPr>
            <a:r>
              <a:rPr lang="de-DE" sz="2400" b="1" dirty="0">
                <a:solidFill>
                  <a:srgbClr val="002B77"/>
                </a:solidFill>
                <a:latin typeface="+mj-lt"/>
              </a:rPr>
              <a:t>Bau</a:t>
            </a:r>
            <a:endParaRPr lang="de-DE" sz="2400" i="0" dirty="0">
              <a:latin typeface="+mj-lt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ED23FCA-389D-5EB5-2DD0-461A21BD108E}"/>
              </a:ext>
            </a:extLst>
          </p:cNvPr>
          <p:cNvSpPr txBox="1"/>
          <p:nvPr/>
        </p:nvSpPr>
        <p:spPr bwMode="gray">
          <a:xfrm>
            <a:off x="3287688" y="4119164"/>
            <a:ext cx="7848872" cy="1120548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>
              <a:buClr>
                <a:schemeClr val="bg2"/>
              </a:buClr>
            </a:pPr>
            <a:r>
              <a:rPr lang="de-DE" b="1" dirty="0">
                <a:solidFill>
                  <a:srgbClr val="002B76"/>
                </a:solidFill>
                <a:effectLst>
                  <a:glow rad="336038">
                    <a:schemeClr val="bg1">
                      <a:alpha val="42000"/>
                    </a:schemeClr>
                  </a:glow>
                </a:effectLst>
              </a:rPr>
              <a:t>…oder müssen wir zur Umsetzung der großen Herausforderungen </a:t>
            </a:r>
          </a:p>
          <a:p>
            <a:pPr>
              <a:buClr>
                <a:schemeClr val="bg2"/>
              </a:buClr>
            </a:pPr>
            <a:r>
              <a:rPr lang="de-DE" b="1" dirty="0">
                <a:solidFill>
                  <a:srgbClr val="002B76"/>
                </a:solidFill>
                <a:effectLst>
                  <a:glow rad="336038">
                    <a:schemeClr val="bg1">
                      <a:alpha val="42000"/>
                    </a:schemeClr>
                  </a:glow>
                </a:effectLst>
              </a:rPr>
              <a:t>Projekte neu denken…? </a:t>
            </a:r>
          </a:p>
          <a:p>
            <a:pPr algn="r">
              <a:buClr>
                <a:schemeClr val="bg2"/>
              </a:buClr>
            </a:pPr>
            <a:r>
              <a:rPr lang="de-DE" sz="2800" b="1" dirty="0">
                <a:solidFill>
                  <a:schemeClr val="accent1"/>
                </a:solidFill>
                <a:effectLst>
                  <a:glow rad="336038">
                    <a:schemeClr val="bg1">
                      <a:alpha val="42000"/>
                    </a:schemeClr>
                  </a:glow>
                </a:effectLst>
              </a:rPr>
              <a:t>Gehen wir in den Austausch…</a:t>
            </a:r>
            <a:endParaRPr lang="de-DE" sz="2800" b="1" i="0" dirty="0">
              <a:solidFill>
                <a:schemeClr val="accent1"/>
              </a:solidFill>
              <a:effectLst>
                <a:glow rad="336038">
                  <a:schemeClr val="bg1">
                    <a:alpha val="42000"/>
                  </a:scheme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2740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8" grpId="0"/>
      <p:bldP spid="4" grpId="0"/>
      <p:bldP spid="11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8EBE04B-DE40-C8C7-38C3-D6E5D9965C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67" r="10296" b="4933"/>
          <a:stretch>
            <a:fillRect/>
          </a:stretch>
        </p:blipFill>
        <p:spPr>
          <a:xfrm>
            <a:off x="0" y="502920"/>
            <a:ext cx="12192000" cy="6016751"/>
          </a:xfrm>
          <a:prstGeom prst="rect">
            <a:avLst/>
          </a:prstGeom>
        </p:spPr>
      </p:pic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510B0D06-5139-C208-272E-22E2A18DD5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510B0D06-5139-C208-272E-22E2A18DD5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447D36B-D8E9-4911-9282-951F0D450C9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152637"/>
            <a:ext cx="9217025" cy="900100"/>
          </a:xfrm>
        </p:spPr>
        <p:txBody>
          <a:bodyPr vert="horz"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Lieferantendialog</a:t>
            </a:r>
            <a:br>
              <a:rPr lang="de-DE" dirty="0"/>
            </a:br>
            <a:r>
              <a:rPr lang="de-DE" dirty="0"/>
              <a:t>Unser Zeitplan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560EE5-8642-4442-8EEE-CA5EB84E8F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550863" y="6417332"/>
            <a:ext cx="216545" cy="304143"/>
          </a:xfrm>
        </p:spPr>
        <p:txBody>
          <a:bodyPr/>
          <a:lstStyle/>
          <a:p>
            <a:fld id="{1BA22126-8FA2-480B-B7EE-061A86938C7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E889F9E-177D-70FB-A812-3B58FA57719C}"/>
              </a:ext>
            </a:extLst>
          </p:cNvPr>
          <p:cNvSpPr txBox="1">
            <a:spLocks/>
          </p:cNvSpPr>
          <p:nvPr/>
        </p:nvSpPr>
        <p:spPr bwMode="gray">
          <a:xfrm>
            <a:off x="550863" y="6479403"/>
            <a:ext cx="216545" cy="18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7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809A836-97E3-4CE2-BDD9-F985EF241C3B}" type="slidenum">
              <a:rPr lang="de-DE" smtClean="0"/>
              <a:pPr>
                <a:spcAft>
                  <a:spcPts val="600"/>
                </a:spcAft>
              </a:pPr>
              <a:t>3</a:t>
            </a:fld>
            <a:endParaRPr lang="de-DE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F1376C2-15F5-A1BA-8AEE-6C965258B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576" y="1427188"/>
            <a:ext cx="8982563" cy="322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rgbClr val="002B76"/>
                </a:solidFill>
                <a:effectLst/>
                <a:cs typeface="Arial" panose="020B0604020202020204" pitchFamily="34" charset="0"/>
              </a:rPr>
              <a:t>9:00 Uhr Ankommen </a:t>
            </a:r>
            <a:endParaRPr kumimoji="0" lang="de-DE" altLang="de-DE" sz="1600" b="1" i="0" u="none" strike="noStrike" cap="none" normalizeH="0" baseline="0" dirty="0">
              <a:ln>
                <a:noFill/>
              </a:ln>
              <a:solidFill>
                <a:srgbClr val="002B76"/>
              </a:solidFill>
              <a:effectLst/>
            </a:endParaRPr>
          </a:p>
          <a:p>
            <a:pPr marL="285750" lvl="0" indent="-28575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de-DE" altLang="de-DE" sz="1600" b="1" dirty="0">
                <a:solidFill>
                  <a:srgbClr val="002B76"/>
                </a:solidFill>
                <a:cs typeface="Arial" panose="020B0604020202020204" pitchFamily="34" charset="0"/>
              </a:rPr>
              <a:t>9:45 Uhr Eröffnung der Veranstaltung</a:t>
            </a:r>
          </a:p>
          <a:p>
            <a:pPr marL="285750" lvl="0" indent="-28575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de-DE" altLang="de-DE" sz="1600" b="1" dirty="0">
                <a:solidFill>
                  <a:srgbClr val="002B76"/>
                </a:solidFill>
                <a:cs typeface="Arial" panose="020B0604020202020204" pitchFamily="34" charset="0"/>
              </a:rPr>
              <a:t>10:00 Uhr Präsentationen</a:t>
            </a:r>
          </a:p>
          <a:p>
            <a:pPr marL="742950" lvl="1" indent="-28575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de-DE" altLang="de-DE" sz="1600" dirty="0">
                <a:solidFill>
                  <a:srgbClr val="000000"/>
                </a:solidFill>
              </a:rPr>
              <a:t>Externer Impuls, Schwarz Gruppe</a:t>
            </a:r>
          </a:p>
          <a:p>
            <a:pPr marL="742950" lvl="1" indent="-28575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de-DE" altLang="de-DE" sz="1600" dirty="0">
                <a:solidFill>
                  <a:srgbClr val="000000"/>
                </a:solidFill>
              </a:rPr>
              <a:t>Fachvortrag über Leistungsumfang und Herausforderungen, Fokus: E-Netze</a:t>
            </a:r>
          </a:p>
          <a:p>
            <a:pPr marL="742950" lvl="1" indent="-28575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de-DE" altLang="de-DE" sz="1600" dirty="0">
                <a:solidFill>
                  <a:srgbClr val="000000"/>
                </a:solidFill>
              </a:rPr>
              <a:t>Fachvortrag über Leistungsumfang und Herausforderungen, Fokus: Hochbau </a:t>
            </a:r>
          </a:p>
          <a:p>
            <a:pPr marL="742950" lvl="1" indent="-28575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de-DE" altLang="de-DE" sz="1600" dirty="0">
                <a:solidFill>
                  <a:srgbClr val="000000"/>
                </a:solidFill>
              </a:rPr>
              <a:t>Nächste Schritte nach dem Dialog, Einkauf</a:t>
            </a:r>
          </a:p>
          <a:p>
            <a:pPr marL="285750" indent="-28575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rgbClr val="002B76"/>
                </a:solidFill>
                <a:effectLst/>
                <a:cs typeface="Arial" panose="020B0604020202020204" pitchFamily="34" charset="0"/>
              </a:rPr>
              <a:t>11:45 Uhr Mittagessen </a:t>
            </a:r>
            <a:endParaRPr kumimoji="0" lang="de-DE" altLang="de-DE" sz="1600" b="1" i="0" u="none" strike="noStrike" cap="none" normalizeH="0" baseline="0" dirty="0">
              <a:ln>
                <a:noFill/>
              </a:ln>
              <a:solidFill>
                <a:srgbClr val="002B76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rgbClr val="002B76"/>
                </a:solidFill>
                <a:effectLst/>
                <a:cs typeface="Arial" panose="020B0604020202020204" pitchFamily="34" charset="0"/>
              </a:rPr>
              <a:t>12:30 Uhr Eröffnung Marktstände</a:t>
            </a:r>
            <a:endParaRPr kumimoji="0" lang="de-DE" altLang="de-DE" sz="1600" b="1" i="0" u="none" strike="noStrike" cap="none" normalizeH="0" baseline="0" dirty="0">
              <a:ln>
                <a:noFill/>
              </a:ln>
              <a:solidFill>
                <a:srgbClr val="002B7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4897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30957ED-07C5-3B22-BFFB-5E82EB8581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67" r="10296" b="4933"/>
          <a:stretch>
            <a:fillRect/>
          </a:stretch>
        </p:blipFill>
        <p:spPr>
          <a:xfrm>
            <a:off x="0" y="502920"/>
            <a:ext cx="12192000" cy="6016751"/>
          </a:xfrm>
          <a:prstGeom prst="rect">
            <a:avLst/>
          </a:prstGeom>
        </p:spPr>
      </p:pic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510B0D06-5139-C208-272E-22E2A18DD5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510B0D06-5139-C208-272E-22E2A18DD5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447D36B-D8E9-4911-9282-951F0D450C9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152637"/>
            <a:ext cx="9217025" cy="900100"/>
          </a:xfrm>
        </p:spPr>
        <p:txBody>
          <a:bodyPr vert="horz"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Lieferantendialog</a:t>
            </a:r>
            <a:br>
              <a:rPr lang="de-DE" dirty="0"/>
            </a:br>
            <a:r>
              <a:rPr lang="de-DE" dirty="0"/>
              <a:t>05. Mai 2026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560EE5-8642-4442-8EEE-CA5EB84E8F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550863" y="6417332"/>
            <a:ext cx="216545" cy="304143"/>
          </a:xfrm>
        </p:spPr>
        <p:txBody>
          <a:bodyPr/>
          <a:lstStyle/>
          <a:p>
            <a:fld id="{1BA22126-8FA2-480B-B7EE-061A86938C78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E889F9E-177D-70FB-A812-3B58FA57719C}"/>
              </a:ext>
            </a:extLst>
          </p:cNvPr>
          <p:cNvSpPr txBox="1">
            <a:spLocks/>
          </p:cNvSpPr>
          <p:nvPr/>
        </p:nvSpPr>
        <p:spPr bwMode="gray">
          <a:xfrm>
            <a:off x="550863" y="6479403"/>
            <a:ext cx="216545" cy="18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7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809A836-97E3-4CE2-BDD9-F985EF241C3B}" type="slidenum">
              <a:rPr lang="de-DE" smtClean="0"/>
              <a:pPr>
                <a:spcAft>
                  <a:spcPts val="600"/>
                </a:spcAft>
              </a:pPr>
              <a:t>30</a:t>
            </a:fld>
            <a:endParaRPr 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4FDBF44-EC89-8A55-05D4-A7DE9A0B8211}"/>
              </a:ext>
            </a:extLst>
          </p:cNvPr>
          <p:cNvGrpSpPr/>
          <p:nvPr/>
        </p:nvGrpSpPr>
        <p:grpSpPr>
          <a:xfrm>
            <a:off x="1160583" y="2636981"/>
            <a:ext cx="3998792" cy="1404155"/>
            <a:chOff x="1631504" y="2600908"/>
            <a:chExt cx="4716524" cy="1656183"/>
          </a:xfrm>
        </p:grpSpPr>
        <p:sp>
          <p:nvSpPr>
            <p:cNvPr id="11" name="Textplatzhalter 8">
              <a:extLst>
                <a:ext uri="{FF2B5EF4-FFF2-40B4-BE49-F238E27FC236}">
                  <a16:creationId xmlns:a16="http://schemas.microsoft.com/office/drawing/2014/main" id="{B9435830-F3E5-49C8-F9E8-DBD2844C837B}"/>
                </a:ext>
              </a:extLst>
            </p:cNvPr>
            <p:cNvSpPr txBox="1">
              <a:spLocks/>
            </p:cNvSpPr>
            <p:nvPr/>
          </p:nvSpPr>
          <p:spPr bwMode="gray">
            <a:xfrm flipV="1">
              <a:off x="1631504" y="2600908"/>
              <a:ext cx="4716524" cy="1656183"/>
            </a:xfrm>
            <a:prstGeom prst="round1Rect">
              <a:avLst>
                <a:gd name="adj" fmla="val 15133"/>
              </a:avLst>
            </a:prstGeom>
            <a:solidFill>
              <a:schemeClr val="bg2">
                <a:alpha val="85000"/>
              </a:schemeClr>
            </a:solid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900"/>
                </a:spcAft>
                <a:buFont typeface="Calibri" panose="020F0502020204030204" pitchFamily="34" charset="0"/>
                <a:buNone/>
                <a:defRPr sz="3000" b="1" kern="1200">
                  <a:noFill/>
                  <a:latin typeface="+mn-lt"/>
                  <a:ea typeface="+mn-ea"/>
                  <a:cs typeface="+mn-cs"/>
                </a:defRPr>
              </a:lvl1pPr>
              <a:lvl2pPr marL="14400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900"/>
                </a:spcAft>
                <a:buFont typeface="Calibri" panose="020F0502020204030204" pitchFamily="34" charset="0"/>
                <a:buNone/>
                <a:defRPr sz="15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432000" indent="-14400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900"/>
                </a:spcAft>
                <a:buFont typeface="Calibri" panose="020F0502020204030204" pitchFamily="34" charset="0"/>
                <a:buChar char="‒"/>
                <a:defRPr sz="15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576000" indent="-14400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900"/>
                </a:spcAft>
                <a:buFont typeface="Calibri" panose="020F0502020204030204" pitchFamily="34" charset="0"/>
                <a:buChar char="‒"/>
                <a:defRPr sz="15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720000" indent="-14400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900"/>
                </a:spcAft>
                <a:buFont typeface="Calibri" panose="020F0502020204030204" pitchFamily="34" charset="0"/>
                <a:buChar char="‒"/>
                <a:defRPr sz="15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/>
                <a:t>Mastertextformat bearbeiten</a:t>
              </a:r>
            </a:p>
          </p:txBody>
        </p:sp>
        <p:sp>
          <p:nvSpPr>
            <p:cNvPr id="14" name="Textplatzhalter 8">
              <a:extLst>
                <a:ext uri="{FF2B5EF4-FFF2-40B4-BE49-F238E27FC236}">
                  <a16:creationId xmlns:a16="http://schemas.microsoft.com/office/drawing/2014/main" id="{1B412D69-148E-E21B-1405-B86E064F6B0B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919015" y="2871113"/>
              <a:ext cx="4140981" cy="1044118"/>
            </a:xfrm>
            <a:prstGeom prst="rect">
              <a:avLst/>
            </a:prstGeom>
            <a:noFill/>
          </p:spPr>
          <p:txBody>
            <a:bodyPr tIns="0" bIns="7200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Font typeface="Calibri" panose="020F0502020204030204" pitchFamily="34" charset="0"/>
                <a:buNone/>
                <a:defRPr sz="30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14400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900"/>
                </a:spcAft>
                <a:buFont typeface="Calibri" panose="020F0502020204030204" pitchFamily="34" charset="0"/>
                <a:buNone/>
                <a:defRPr sz="15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432000" indent="-14400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900"/>
                </a:spcAft>
                <a:buFont typeface="Calibri" panose="020F0502020204030204" pitchFamily="34" charset="0"/>
                <a:buChar char="‒"/>
                <a:defRPr sz="15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576000" indent="-14400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900"/>
                </a:spcAft>
                <a:buFont typeface="Calibri" panose="020F0502020204030204" pitchFamily="34" charset="0"/>
                <a:buChar char="‒"/>
                <a:defRPr sz="15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720000" indent="-14400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900"/>
                </a:spcAft>
                <a:buFont typeface="Calibri" panose="020F0502020204030204" pitchFamily="34" charset="0"/>
                <a:buChar char="‒"/>
                <a:defRPr sz="15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Legen wir los!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8121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510B0D06-5139-C208-272E-22E2A18DD5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510B0D06-5139-C208-272E-22E2A18DD5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447D36B-D8E9-4911-9282-951F0D450C9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152637"/>
            <a:ext cx="10297665" cy="900100"/>
          </a:xfrm>
        </p:spPr>
        <p:txBody>
          <a:bodyPr vert="horz"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Lieferantendialog</a:t>
            </a:r>
            <a:br>
              <a:rPr lang="de-DE" dirty="0"/>
            </a:br>
            <a:r>
              <a:rPr lang="de-DE" dirty="0"/>
              <a:t>Die NRM im Überblick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560EE5-8642-4442-8EEE-CA5EB84E8F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550863" y="6417332"/>
            <a:ext cx="216545" cy="304143"/>
          </a:xfrm>
        </p:spPr>
        <p:txBody>
          <a:bodyPr/>
          <a:lstStyle/>
          <a:p>
            <a:fld id="{1BA22126-8FA2-480B-B7EE-061A86938C78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E889F9E-177D-70FB-A812-3B58FA57719C}"/>
              </a:ext>
            </a:extLst>
          </p:cNvPr>
          <p:cNvSpPr txBox="1">
            <a:spLocks/>
          </p:cNvSpPr>
          <p:nvPr/>
        </p:nvSpPr>
        <p:spPr bwMode="gray">
          <a:xfrm>
            <a:off x="550863" y="6479403"/>
            <a:ext cx="216545" cy="18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7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809A836-97E3-4CE2-BDD9-F985EF241C3B}" type="slidenum">
              <a:rPr lang="de-DE" smtClean="0"/>
              <a:pPr>
                <a:spcAft>
                  <a:spcPts val="600"/>
                </a:spcAft>
              </a:pPr>
              <a:t>31</a:t>
            </a:fld>
            <a:endParaRPr lang="de-DE"/>
          </a:p>
        </p:txBody>
      </p: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64A3CA2B-0D6A-1097-B136-917EE084A7A5}"/>
              </a:ext>
            </a:extLst>
          </p:cNvPr>
          <p:cNvGrpSpPr/>
          <p:nvPr/>
        </p:nvGrpSpPr>
        <p:grpSpPr>
          <a:xfrm>
            <a:off x="649586" y="2276872"/>
            <a:ext cx="2047875" cy="2524583"/>
            <a:chOff x="649586" y="2165041"/>
            <a:chExt cx="2047875" cy="2524583"/>
          </a:xfrm>
        </p:grpSpPr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5D2A6AF0-56FD-C576-68AE-B64FA8B46813}"/>
                </a:ext>
              </a:extLst>
            </p:cNvPr>
            <p:cNvGrpSpPr/>
            <p:nvPr/>
          </p:nvGrpSpPr>
          <p:grpSpPr>
            <a:xfrm>
              <a:off x="920511" y="2165041"/>
              <a:ext cx="1506025" cy="1658785"/>
              <a:chOff x="2319752" y="2376640"/>
              <a:chExt cx="1506025" cy="1658785"/>
            </a:xfrm>
          </p:grpSpPr>
          <p:grpSp>
            <p:nvGrpSpPr>
              <p:cNvPr id="23" name="Grafik 12">
                <a:extLst>
                  <a:ext uri="{FF2B5EF4-FFF2-40B4-BE49-F238E27FC236}">
                    <a16:creationId xmlns:a16="http://schemas.microsoft.com/office/drawing/2014/main" id="{5560AEA9-0BF0-66F9-1A99-BA30772E7BD3}"/>
                  </a:ext>
                </a:extLst>
              </p:cNvPr>
              <p:cNvGrpSpPr/>
              <p:nvPr/>
            </p:nvGrpSpPr>
            <p:grpSpPr>
              <a:xfrm>
                <a:off x="2466340" y="2822575"/>
                <a:ext cx="1212850" cy="1212850"/>
                <a:chOff x="2466340" y="2822575"/>
                <a:chExt cx="1212850" cy="1212850"/>
              </a:xfrm>
            </p:grpSpPr>
            <p:sp>
              <p:nvSpPr>
                <p:cNvPr id="25" name="Freihandform 24">
                  <a:extLst>
                    <a:ext uri="{FF2B5EF4-FFF2-40B4-BE49-F238E27FC236}">
                      <a16:creationId xmlns:a16="http://schemas.microsoft.com/office/drawing/2014/main" id="{151BC3DC-3970-E3B4-F8A8-29235100AEC8}"/>
                    </a:ext>
                  </a:extLst>
                </p:cNvPr>
                <p:cNvSpPr/>
                <p:nvPr/>
              </p:nvSpPr>
              <p:spPr>
                <a:xfrm>
                  <a:off x="2466340" y="2822575"/>
                  <a:ext cx="1212850" cy="1212850"/>
                </a:xfrm>
                <a:custGeom>
                  <a:avLst/>
                  <a:gdLst>
                    <a:gd name="connsiteX0" fmla="*/ 1212850 w 1212850"/>
                    <a:gd name="connsiteY0" fmla="*/ 606425 h 1212850"/>
                    <a:gd name="connsiteX1" fmla="*/ 606425 w 1212850"/>
                    <a:gd name="connsiteY1" fmla="*/ 1212850 h 1212850"/>
                    <a:gd name="connsiteX2" fmla="*/ 0 w 1212850"/>
                    <a:gd name="connsiteY2" fmla="*/ 606425 h 1212850"/>
                    <a:gd name="connsiteX3" fmla="*/ 606425 w 1212850"/>
                    <a:gd name="connsiteY3" fmla="*/ 0 h 1212850"/>
                    <a:gd name="connsiteX4" fmla="*/ 1212850 w 1212850"/>
                    <a:gd name="connsiteY4" fmla="*/ 606425 h 1212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850" h="1212850">
                      <a:moveTo>
                        <a:pt x="1212850" y="606425"/>
                      </a:moveTo>
                      <a:cubicBezTo>
                        <a:pt x="1212850" y="941344"/>
                        <a:pt x="941344" y="1212850"/>
                        <a:pt x="606425" y="1212850"/>
                      </a:cubicBezTo>
                      <a:cubicBezTo>
                        <a:pt x="271506" y="1212850"/>
                        <a:pt x="0" y="941344"/>
                        <a:pt x="0" y="606425"/>
                      </a:cubicBezTo>
                      <a:cubicBezTo>
                        <a:pt x="0" y="271506"/>
                        <a:pt x="271506" y="0"/>
                        <a:pt x="606425" y="0"/>
                      </a:cubicBezTo>
                      <a:cubicBezTo>
                        <a:pt x="941344" y="0"/>
                        <a:pt x="1212850" y="271506"/>
                        <a:pt x="1212850" y="606425"/>
                      </a:cubicBezTo>
                      <a:close/>
                    </a:path>
                  </a:pathLst>
                </a:custGeom>
                <a:solidFill>
                  <a:srgbClr val="002B76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26" name="Freihandform 25">
                  <a:extLst>
                    <a:ext uri="{FF2B5EF4-FFF2-40B4-BE49-F238E27FC236}">
                      <a16:creationId xmlns:a16="http://schemas.microsoft.com/office/drawing/2014/main" id="{4ECC9096-16E6-D29C-42A5-F17C0F019F77}"/>
                    </a:ext>
                  </a:extLst>
                </p:cNvPr>
                <p:cNvSpPr/>
                <p:nvPr/>
              </p:nvSpPr>
              <p:spPr>
                <a:xfrm>
                  <a:off x="2706370" y="3067685"/>
                  <a:ext cx="876934" cy="536574"/>
                </a:xfrm>
                <a:custGeom>
                  <a:avLst/>
                  <a:gdLst>
                    <a:gd name="connsiteX0" fmla="*/ 433070 w 876934"/>
                    <a:gd name="connsiteY0" fmla="*/ 104775 h 536574"/>
                    <a:gd name="connsiteX1" fmla="*/ 537210 w 876934"/>
                    <a:gd name="connsiteY1" fmla="*/ 208915 h 536574"/>
                    <a:gd name="connsiteX2" fmla="*/ 709930 w 876934"/>
                    <a:gd name="connsiteY2" fmla="*/ 208915 h 536574"/>
                    <a:gd name="connsiteX3" fmla="*/ 779145 w 876934"/>
                    <a:gd name="connsiteY3" fmla="*/ 278130 h 536574"/>
                    <a:gd name="connsiteX4" fmla="*/ 709930 w 876934"/>
                    <a:gd name="connsiteY4" fmla="*/ 347345 h 536574"/>
                    <a:gd name="connsiteX5" fmla="*/ 449580 w 876934"/>
                    <a:gd name="connsiteY5" fmla="*/ 347345 h 536574"/>
                    <a:gd name="connsiteX6" fmla="*/ 276860 w 876934"/>
                    <a:gd name="connsiteY6" fmla="*/ 190500 h 536574"/>
                    <a:gd name="connsiteX7" fmla="*/ 207010 w 876934"/>
                    <a:gd name="connsiteY7" fmla="*/ 190500 h 536574"/>
                    <a:gd name="connsiteX8" fmla="*/ 207010 w 876934"/>
                    <a:gd name="connsiteY8" fmla="*/ 190500 h 536574"/>
                    <a:gd name="connsiteX9" fmla="*/ 189865 w 876934"/>
                    <a:gd name="connsiteY9" fmla="*/ 207645 h 536574"/>
                    <a:gd name="connsiteX10" fmla="*/ 189865 w 876934"/>
                    <a:gd name="connsiteY10" fmla="*/ 260350 h 536574"/>
                    <a:gd name="connsiteX11" fmla="*/ 17145 w 876934"/>
                    <a:gd name="connsiteY11" fmla="*/ 260350 h 536574"/>
                    <a:gd name="connsiteX12" fmla="*/ 0 w 876934"/>
                    <a:gd name="connsiteY12" fmla="*/ 277495 h 536574"/>
                    <a:gd name="connsiteX13" fmla="*/ 17145 w 876934"/>
                    <a:gd name="connsiteY13" fmla="*/ 294640 h 536574"/>
                    <a:gd name="connsiteX14" fmla="*/ 189865 w 876934"/>
                    <a:gd name="connsiteY14" fmla="*/ 294640 h 536574"/>
                    <a:gd name="connsiteX15" fmla="*/ 189865 w 876934"/>
                    <a:gd name="connsiteY15" fmla="*/ 433070 h 536574"/>
                    <a:gd name="connsiteX16" fmla="*/ 17145 w 876934"/>
                    <a:gd name="connsiteY16" fmla="*/ 433070 h 536574"/>
                    <a:gd name="connsiteX17" fmla="*/ 0 w 876934"/>
                    <a:gd name="connsiteY17" fmla="*/ 450215 h 536574"/>
                    <a:gd name="connsiteX18" fmla="*/ 17145 w 876934"/>
                    <a:gd name="connsiteY18" fmla="*/ 467360 h 536574"/>
                    <a:gd name="connsiteX19" fmla="*/ 189865 w 876934"/>
                    <a:gd name="connsiteY19" fmla="*/ 467360 h 536574"/>
                    <a:gd name="connsiteX20" fmla="*/ 189865 w 876934"/>
                    <a:gd name="connsiteY20" fmla="*/ 519430 h 536574"/>
                    <a:gd name="connsiteX21" fmla="*/ 189865 w 876934"/>
                    <a:gd name="connsiteY21" fmla="*/ 519430 h 536574"/>
                    <a:gd name="connsiteX22" fmla="*/ 207010 w 876934"/>
                    <a:gd name="connsiteY22" fmla="*/ 536575 h 536574"/>
                    <a:gd name="connsiteX23" fmla="*/ 208280 w 876934"/>
                    <a:gd name="connsiteY23" fmla="*/ 536575 h 536574"/>
                    <a:gd name="connsiteX24" fmla="*/ 276860 w 876934"/>
                    <a:gd name="connsiteY24" fmla="*/ 536575 h 536574"/>
                    <a:gd name="connsiteX25" fmla="*/ 448945 w 876934"/>
                    <a:gd name="connsiteY25" fmla="*/ 381635 h 536574"/>
                    <a:gd name="connsiteX26" fmla="*/ 709295 w 876934"/>
                    <a:gd name="connsiteY26" fmla="*/ 381635 h 536574"/>
                    <a:gd name="connsiteX27" fmla="*/ 813435 w 876934"/>
                    <a:gd name="connsiteY27" fmla="*/ 277495 h 536574"/>
                    <a:gd name="connsiteX28" fmla="*/ 709295 w 876934"/>
                    <a:gd name="connsiteY28" fmla="*/ 173355 h 536574"/>
                    <a:gd name="connsiteX29" fmla="*/ 536575 w 876934"/>
                    <a:gd name="connsiteY29" fmla="*/ 173355 h 536574"/>
                    <a:gd name="connsiteX30" fmla="*/ 467360 w 876934"/>
                    <a:gd name="connsiteY30" fmla="*/ 104140 h 536574"/>
                    <a:gd name="connsiteX31" fmla="*/ 536575 w 876934"/>
                    <a:gd name="connsiteY31" fmla="*/ 34925 h 536574"/>
                    <a:gd name="connsiteX32" fmla="*/ 876935 w 876934"/>
                    <a:gd name="connsiteY32" fmla="*/ 34925 h 536574"/>
                    <a:gd name="connsiteX33" fmla="*/ 852805 w 876934"/>
                    <a:gd name="connsiteY33" fmla="*/ 0 h 536574"/>
                    <a:gd name="connsiteX34" fmla="*/ 536575 w 876934"/>
                    <a:gd name="connsiteY34" fmla="*/ 0 h 536574"/>
                    <a:gd name="connsiteX35" fmla="*/ 432435 w 876934"/>
                    <a:gd name="connsiteY35" fmla="*/ 104140 h 536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876934" h="536574">
                      <a:moveTo>
                        <a:pt x="433070" y="104775"/>
                      </a:moveTo>
                      <a:cubicBezTo>
                        <a:pt x="433070" y="161925"/>
                        <a:pt x="479425" y="208915"/>
                        <a:pt x="537210" y="208915"/>
                      </a:cubicBezTo>
                      <a:lnTo>
                        <a:pt x="709930" y="208915"/>
                      </a:lnTo>
                      <a:cubicBezTo>
                        <a:pt x="748030" y="208915"/>
                        <a:pt x="779145" y="240030"/>
                        <a:pt x="779145" y="278130"/>
                      </a:cubicBezTo>
                      <a:cubicBezTo>
                        <a:pt x="779145" y="316230"/>
                        <a:pt x="748030" y="347345"/>
                        <a:pt x="709930" y="347345"/>
                      </a:cubicBezTo>
                      <a:lnTo>
                        <a:pt x="449580" y="347345"/>
                      </a:lnTo>
                      <a:cubicBezTo>
                        <a:pt x="441325" y="259715"/>
                        <a:pt x="367030" y="190500"/>
                        <a:pt x="276860" y="190500"/>
                      </a:cubicBezTo>
                      <a:lnTo>
                        <a:pt x="207010" y="190500"/>
                      </a:lnTo>
                      <a:cubicBezTo>
                        <a:pt x="207010" y="190500"/>
                        <a:pt x="207010" y="190500"/>
                        <a:pt x="207010" y="190500"/>
                      </a:cubicBezTo>
                      <a:cubicBezTo>
                        <a:pt x="197485" y="190500"/>
                        <a:pt x="189865" y="198120"/>
                        <a:pt x="189865" y="207645"/>
                      </a:cubicBezTo>
                      <a:lnTo>
                        <a:pt x="189865" y="260350"/>
                      </a:lnTo>
                      <a:lnTo>
                        <a:pt x="17145" y="260350"/>
                      </a:lnTo>
                      <a:cubicBezTo>
                        <a:pt x="7620" y="260350"/>
                        <a:pt x="0" y="267970"/>
                        <a:pt x="0" y="277495"/>
                      </a:cubicBezTo>
                      <a:cubicBezTo>
                        <a:pt x="0" y="287020"/>
                        <a:pt x="7620" y="294640"/>
                        <a:pt x="17145" y="294640"/>
                      </a:cubicBezTo>
                      <a:lnTo>
                        <a:pt x="189865" y="294640"/>
                      </a:lnTo>
                      <a:lnTo>
                        <a:pt x="189865" y="433070"/>
                      </a:lnTo>
                      <a:lnTo>
                        <a:pt x="17145" y="433070"/>
                      </a:lnTo>
                      <a:cubicBezTo>
                        <a:pt x="7620" y="433070"/>
                        <a:pt x="0" y="440690"/>
                        <a:pt x="0" y="450215"/>
                      </a:cubicBezTo>
                      <a:cubicBezTo>
                        <a:pt x="0" y="459740"/>
                        <a:pt x="7620" y="467360"/>
                        <a:pt x="17145" y="467360"/>
                      </a:cubicBezTo>
                      <a:lnTo>
                        <a:pt x="189865" y="467360"/>
                      </a:lnTo>
                      <a:lnTo>
                        <a:pt x="189865" y="519430"/>
                      </a:lnTo>
                      <a:lnTo>
                        <a:pt x="189865" y="519430"/>
                      </a:lnTo>
                      <a:cubicBezTo>
                        <a:pt x="189865" y="528955"/>
                        <a:pt x="197485" y="536575"/>
                        <a:pt x="207010" y="536575"/>
                      </a:cubicBezTo>
                      <a:cubicBezTo>
                        <a:pt x="216535" y="536575"/>
                        <a:pt x="207645" y="536575"/>
                        <a:pt x="208280" y="536575"/>
                      </a:cubicBezTo>
                      <a:lnTo>
                        <a:pt x="276860" y="536575"/>
                      </a:lnTo>
                      <a:cubicBezTo>
                        <a:pt x="366395" y="536575"/>
                        <a:pt x="440055" y="468630"/>
                        <a:pt x="448945" y="381635"/>
                      </a:cubicBezTo>
                      <a:lnTo>
                        <a:pt x="709295" y="381635"/>
                      </a:lnTo>
                      <a:cubicBezTo>
                        <a:pt x="766445" y="381635"/>
                        <a:pt x="813435" y="335280"/>
                        <a:pt x="813435" y="277495"/>
                      </a:cubicBezTo>
                      <a:cubicBezTo>
                        <a:pt x="813435" y="219710"/>
                        <a:pt x="767080" y="173355"/>
                        <a:pt x="709295" y="173355"/>
                      </a:cubicBezTo>
                      <a:lnTo>
                        <a:pt x="536575" y="173355"/>
                      </a:lnTo>
                      <a:cubicBezTo>
                        <a:pt x="498475" y="173355"/>
                        <a:pt x="467360" y="142240"/>
                        <a:pt x="467360" y="104140"/>
                      </a:cubicBezTo>
                      <a:cubicBezTo>
                        <a:pt x="467360" y="66040"/>
                        <a:pt x="498475" y="34925"/>
                        <a:pt x="536575" y="34925"/>
                      </a:cubicBezTo>
                      <a:lnTo>
                        <a:pt x="876935" y="34925"/>
                      </a:lnTo>
                      <a:cubicBezTo>
                        <a:pt x="869315" y="22860"/>
                        <a:pt x="861695" y="11430"/>
                        <a:pt x="852805" y="0"/>
                      </a:cubicBezTo>
                      <a:lnTo>
                        <a:pt x="536575" y="0"/>
                      </a:lnTo>
                      <a:cubicBezTo>
                        <a:pt x="479425" y="0"/>
                        <a:pt x="432435" y="46355"/>
                        <a:pt x="432435" y="1041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1F2D198F-A004-0890-A57E-40D97BF47C4B}"/>
                  </a:ext>
                </a:extLst>
              </p:cNvPr>
              <p:cNvSpPr txBox="1"/>
              <p:nvPr/>
            </p:nvSpPr>
            <p:spPr bwMode="gray">
              <a:xfrm>
                <a:off x="2319752" y="2376640"/>
                <a:ext cx="1506025" cy="35862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/>
                <a:r>
                  <a:rPr lang="de-DE" sz="2000" b="1" dirty="0">
                    <a:solidFill>
                      <a:schemeClr val="accent6"/>
                    </a:solidFill>
                    <a:effectLst/>
                    <a:latin typeface="Helvetica" pitchFamily="2" charset="0"/>
                  </a:rPr>
                  <a:t>Strom</a:t>
                </a:r>
              </a:p>
            </p:txBody>
          </p:sp>
        </p:grp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45732C9B-FE77-E8B5-FD37-4E6C19AA2D29}"/>
                </a:ext>
              </a:extLst>
            </p:cNvPr>
            <p:cNvSpPr txBox="1"/>
            <p:nvPr/>
          </p:nvSpPr>
          <p:spPr bwMode="gray">
            <a:xfrm>
              <a:off x="649586" y="3955060"/>
              <a:ext cx="2047875" cy="7345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C77"/>
                  </a:solidFill>
                  <a:effectLst/>
                  <a:uLnTx/>
                  <a:uFillTx/>
                  <a:ea typeface="Arial Unicode MS"/>
                  <a:cs typeface="Arial"/>
                </a:rPr>
                <a:t>80.800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kern="0" dirty="0">
                  <a:solidFill>
                    <a:srgbClr val="002C77"/>
                  </a:solidFill>
                  <a:ea typeface="Arial Unicode MS"/>
                  <a:cs typeface="Arial"/>
                </a:rPr>
                <a:t>Hausanschlüsse</a:t>
              </a:r>
              <a:endParaRPr kumimoji="0" lang="de-DE" sz="1400" i="0" u="none" strike="noStrike" kern="0" cap="none" spc="0" normalizeH="0" baseline="0" noProof="0" dirty="0">
                <a:ln>
                  <a:noFill/>
                </a:ln>
                <a:solidFill>
                  <a:srgbClr val="002C77"/>
                </a:solidFill>
                <a:effectLst/>
                <a:uLnTx/>
                <a:uFillTx/>
                <a:ea typeface="Arial Unicode MS"/>
                <a:cs typeface="Arial"/>
              </a:endParaRP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26F378B7-794D-9C84-04E5-FB99A8D926EE}"/>
              </a:ext>
            </a:extLst>
          </p:cNvPr>
          <p:cNvGrpSpPr/>
          <p:nvPr/>
        </p:nvGrpSpPr>
        <p:grpSpPr>
          <a:xfrm>
            <a:off x="3694123" y="2276872"/>
            <a:ext cx="2047875" cy="2524583"/>
            <a:chOff x="3694123" y="2165041"/>
            <a:chExt cx="2047875" cy="2524583"/>
          </a:xfrm>
        </p:grpSpPr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2186AFD2-2BB1-C2DA-EDD3-332A2CCBA7C8}"/>
                </a:ext>
              </a:extLst>
            </p:cNvPr>
            <p:cNvGrpSpPr/>
            <p:nvPr/>
          </p:nvGrpSpPr>
          <p:grpSpPr>
            <a:xfrm>
              <a:off x="3965048" y="2165041"/>
              <a:ext cx="1506025" cy="1658785"/>
              <a:chOff x="6348054" y="2376640"/>
              <a:chExt cx="1506025" cy="1658785"/>
            </a:xfrm>
          </p:grpSpPr>
          <p:grpSp>
            <p:nvGrpSpPr>
              <p:cNvPr id="28" name="Grafik 12">
                <a:extLst>
                  <a:ext uri="{FF2B5EF4-FFF2-40B4-BE49-F238E27FC236}">
                    <a16:creationId xmlns:a16="http://schemas.microsoft.com/office/drawing/2014/main" id="{4F7F7B56-0A5D-4D82-C6B2-098E7220F5F2}"/>
                  </a:ext>
                </a:extLst>
              </p:cNvPr>
              <p:cNvGrpSpPr/>
              <p:nvPr/>
            </p:nvGrpSpPr>
            <p:grpSpPr>
              <a:xfrm>
                <a:off x="6497320" y="2822575"/>
                <a:ext cx="1212850" cy="1212850"/>
                <a:chOff x="6497320" y="2822575"/>
                <a:chExt cx="1212850" cy="1212850"/>
              </a:xfrm>
            </p:grpSpPr>
            <p:sp>
              <p:nvSpPr>
                <p:cNvPr id="30" name="Freihandform 29">
                  <a:extLst>
                    <a:ext uri="{FF2B5EF4-FFF2-40B4-BE49-F238E27FC236}">
                      <a16:creationId xmlns:a16="http://schemas.microsoft.com/office/drawing/2014/main" id="{77593021-5C80-DF67-826E-F12A5F620410}"/>
                    </a:ext>
                  </a:extLst>
                </p:cNvPr>
                <p:cNvSpPr/>
                <p:nvPr/>
              </p:nvSpPr>
              <p:spPr>
                <a:xfrm>
                  <a:off x="6497320" y="2822575"/>
                  <a:ext cx="1212850" cy="1212850"/>
                </a:xfrm>
                <a:custGeom>
                  <a:avLst/>
                  <a:gdLst>
                    <a:gd name="connsiteX0" fmla="*/ 1212850 w 1212850"/>
                    <a:gd name="connsiteY0" fmla="*/ 606425 h 1212850"/>
                    <a:gd name="connsiteX1" fmla="*/ 606425 w 1212850"/>
                    <a:gd name="connsiteY1" fmla="*/ 1212850 h 1212850"/>
                    <a:gd name="connsiteX2" fmla="*/ 0 w 1212850"/>
                    <a:gd name="connsiteY2" fmla="*/ 606425 h 1212850"/>
                    <a:gd name="connsiteX3" fmla="*/ 606425 w 1212850"/>
                    <a:gd name="connsiteY3" fmla="*/ 0 h 1212850"/>
                    <a:gd name="connsiteX4" fmla="*/ 1212850 w 1212850"/>
                    <a:gd name="connsiteY4" fmla="*/ 606425 h 1212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850" h="1212850">
                      <a:moveTo>
                        <a:pt x="1212850" y="606425"/>
                      </a:moveTo>
                      <a:cubicBezTo>
                        <a:pt x="1212850" y="941344"/>
                        <a:pt x="941344" y="1212850"/>
                        <a:pt x="606425" y="1212850"/>
                      </a:cubicBezTo>
                      <a:cubicBezTo>
                        <a:pt x="271506" y="1212850"/>
                        <a:pt x="0" y="941344"/>
                        <a:pt x="0" y="606425"/>
                      </a:cubicBezTo>
                      <a:cubicBezTo>
                        <a:pt x="0" y="271506"/>
                        <a:pt x="271506" y="0"/>
                        <a:pt x="606425" y="0"/>
                      </a:cubicBezTo>
                      <a:cubicBezTo>
                        <a:pt x="941344" y="0"/>
                        <a:pt x="1212850" y="271506"/>
                        <a:pt x="1212850" y="606425"/>
                      </a:cubicBezTo>
                      <a:close/>
                    </a:path>
                  </a:pathLst>
                </a:custGeom>
                <a:solidFill>
                  <a:srgbClr val="008387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1" name="Freihandform 30">
                  <a:extLst>
                    <a:ext uri="{FF2B5EF4-FFF2-40B4-BE49-F238E27FC236}">
                      <a16:creationId xmlns:a16="http://schemas.microsoft.com/office/drawing/2014/main" id="{372455B2-E5B5-EED3-D35B-8465F02ADED1}"/>
                    </a:ext>
                  </a:extLst>
                </p:cNvPr>
                <p:cNvSpPr/>
                <p:nvPr/>
              </p:nvSpPr>
              <p:spPr>
                <a:xfrm>
                  <a:off x="6774815" y="3143807"/>
                  <a:ext cx="662940" cy="541733"/>
                </a:xfrm>
                <a:custGeom>
                  <a:avLst/>
                  <a:gdLst>
                    <a:gd name="connsiteX0" fmla="*/ 589280 w 662940"/>
                    <a:gd name="connsiteY0" fmla="*/ 386793 h 541733"/>
                    <a:gd name="connsiteX1" fmla="*/ 615950 w 662940"/>
                    <a:gd name="connsiteY1" fmla="*/ 304878 h 541733"/>
                    <a:gd name="connsiteX2" fmla="*/ 615950 w 662940"/>
                    <a:gd name="connsiteY2" fmla="*/ 304878 h 541733"/>
                    <a:gd name="connsiteX3" fmla="*/ 662940 w 662940"/>
                    <a:gd name="connsiteY3" fmla="*/ 163273 h 541733"/>
                    <a:gd name="connsiteX4" fmla="*/ 614045 w 662940"/>
                    <a:gd name="connsiteY4" fmla="*/ 19128 h 541733"/>
                    <a:gd name="connsiteX5" fmla="*/ 544830 w 662940"/>
                    <a:gd name="connsiteY5" fmla="*/ 10238 h 541733"/>
                    <a:gd name="connsiteX6" fmla="*/ 535940 w 662940"/>
                    <a:gd name="connsiteY6" fmla="*/ 79453 h 541733"/>
                    <a:gd name="connsiteX7" fmla="*/ 564515 w 662940"/>
                    <a:gd name="connsiteY7" fmla="*/ 163908 h 541733"/>
                    <a:gd name="connsiteX8" fmla="*/ 536575 w 662940"/>
                    <a:gd name="connsiteY8" fmla="*/ 247728 h 541733"/>
                    <a:gd name="connsiteX9" fmla="*/ 536575 w 662940"/>
                    <a:gd name="connsiteY9" fmla="*/ 247728 h 541733"/>
                    <a:gd name="connsiteX10" fmla="*/ 490855 w 662940"/>
                    <a:gd name="connsiteY10" fmla="*/ 388063 h 541733"/>
                    <a:gd name="connsiteX11" fmla="*/ 531495 w 662940"/>
                    <a:gd name="connsiteY11" fmla="*/ 520143 h 541733"/>
                    <a:gd name="connsiteX12" fmla="*/ 572135 w 662940"/>
                    <a:gd name="connsiteY12" fmla="*/ 541733 h 541733"/>
                    <a:gd name="connsiteX13" fmla="*/ 599440 w 662940"/>
                    <a:gd name="connsiteY13" fmla="*/ 533478 h 541733"/>
                    <a:gd name="connsiteX14" fmla="*/ 612775 w 662940"/>
                    <a:gd name="connsiteY14" fmla="*/ 464898 h 541733"/>
                    <a:gd name="connsiteX15" fmla="*/ 589280 w 662940"/>
                    <a:gd name="connsiteY15" fmla="*/ 388063 h 541733"/>
                    <a:gd name="connsiteX16" fmla="*/ 371475 w 662940"/>
                    <a:gd name="connsiteY16" fmla="*/ 304878 h 541733"/>
                    <a:gd name="connsiteX17" fmla="*/ 418465 w 662940"/>
                    <a:gd name="connsiteY17" fmla="*/ 163273 h 541733"/>
                    <a:gd name="connsiteX18" fmla="*/ 369570 w 662940"/>
                    <a:gd name="connsiteY18" fmla="*/ 19128 h 541733"/>
                    <a:gd name="connsiteX19" fmla="*/ 300355 w 662940"/>
                    <a:gd name="connsiteY19" fmla="*/ 10238 h 541733"/>
                    <a:gd name="connsiteX20" fmla="*/ 291465 w 662940"/>
                    <a:gd name="connsiteY20" fmla="*/ 79453 h 541733"/>
                    <a:gd name="connsiteX21" fmla="*/ 320040 w 662940"/>
                    <a:gd name="connsiteY21" fmla="*/ 163908 h 541733"/>
                    <a:gd name="connsiteX22" fmla="*/ 292100 w 662940"/>
                    <a:gd name="connsiteY22" fmla="*/ 247728 h 541733"/>
                    <a:gd name="connsiteX23" fmla="*/ 292100 w 662940"/>
                    <a:gd name="connsiteY23" fmla="*/ 247728 h 541733"/>
                    <a:gd name="connsiteX24" fmla="*/ 246380 w 662940"/>
                    <a:gd name="connsiteY24" fmla="*/ 388063 h 541733"/>
                    <a:gd name="connsiteX25" fmla="*/ 287020 w 662940"/>
                    <a:gd name="connsiteY25" fmla="*/ 520143 h 541733"/>
                    <a:gd name="connsiteX26" fmla="*/ 327660 w 662940"/>
                    <a:gd name="connsiteY26" fmla="*/ 541733 h 541733"/>
                    <a:gd name="connsiteX27" fmla="*/ 354965 w 662940"/>
                    <a:gd name="connsiteY27" fmla="*/ 533478 h 541733"/>
                    <a:gd name="connsiteX28" fmla="*/ 368300 w 662940"/>
                    <a:gd name="connsiteY28" fmla="*/ 464898 h 541733"/>
                    <a:gd name="connsiteX29" fmla="*/ 344805 w 662940"/>
                    <a:gd name="connsiteY29" fmla="*/ 388063 h 541733"/>
                    <a:gd name="connsiteX30" fmla="*/ 371475 w 662940"/>
                    <a:gd name="connsiteY30" fmla="*/ 306148 h 541733"/>
                    <a:gd name="connsiteX31" fmla="*/ 371475 w 662940"/>
                    <a:gd name="connsiteY31" fmla="*/ 306148 h 541733"/>
                    <a:gd name="connsiteX32" fmla="*/ 125095 w 662940"/>
                    <a:gd name="connsiteY32" fmla="*/ 304878 h 541733"/>
                    <a:gd name="connsiteX33" fmla="*/ 172085 w 662940"/>
                    <a:gd name="connsiteY33" fmla="*/ 163273 h 541733"/>
                    <a:gd name="connsiteX34" fmla="*/ 123190 w 662940"/>
                    <a:gd name="connsiteY34" fmla="*/ 19128 h 541733"/>
                    <a:gd name="connsiteX35" fmla="*/ 53975 w 662940"/>
                    <a:gd name="connsiteY35" fmla="*/ 10238 h 541733"/>
                    <a:gd name="connsiteX36" fmla="*/ 45085 w 662940"/>
                    <a:gd name="connsiteY36" fmla="*/ 79453 h 541733"/>
                    <a:gd name="connsiteX37" fmla="*/ 73660 w 662940"/>
                    <a:gd name="connsiteY37" fmla="*/ 163908 h 541733"/>
                    <a:gd name="connsiteX38" fmla="*/ 45720 w 662940"/>
                    <a:gd name="connsiteY38" fmla="*/ 247728 h 541733"/>
                    <a:gd name="connsiteX39" fmla="*/ 45720 w 662940"/>
                    <a:gd name="connsiteY39" fmla="*/ 247728 h 541733"/>
                    <a:gd name="connsiteX40" fmla="*/ 0 w 662940"/>
                    <a:gd name="connsiteY40" fmla="*/ 388063 h 541733"/>
                    <a:gd name="connsiteX41" fmla="*/ 40640 w 662940"/>
                    <a:gd name="connsiteY41" fmla="*/ 520143 h 541733"/>
                    <a:gd name="connsiteX42" fmla="*/ 81280 w 662940"/>
                    <a:gd name="connsiteY42" fmla="*/ 541733 h 541733"/>
                    <a:gd name="connsiteX43" fmla="*/ 108585 w 662940"/>
                    <a:gd name="connsiteY43" fmla="*/ 533478 h 541733"/>
                    <a:gd name="connsiteX44" fmla="*/ 121920 w 662940"/>
                    <a:gd name="connsiteY44" fmla="*/ 464898 h 541733"/>
                    <a:gd name="connsiteX45" fmla="*/ 98425 w 662940"/>
                    <a:gd name="connsiteY45" fmla="*/ 388063 h 541733"/>
                    <a:gd name="connsiteX46" fmla="*/ 125095 w 662940"/>
                    <a:gd name="connsiteY46" fmla="*/ 306148 h 541733"/>
                    <a:gd name="connsiteX47" fmla="*/ 125095 w 662940"/>
                    <a:gd name="connsiteY47" fmla="*/ 306148 h 541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662940" h="541733">
                      <a:moveTo>
                        <a:pt x="589280" y="386793"/>
                      </a:moveTo>
                      <a:cubicBezTo>
                        <a:pt x="589280" y="356948"/>
                        <a:pt x="598805" y="329008"/>
                        <a:pt x="615950" y="304878"/>
                      </a:cubicBezTo>
                      <a:cubicBezTo>
                        <a:pt x="615950" y="304878"/>
                        <a:pt x="615950" y="304878"/>
                        <a:pt x="615950" y="304878"/>
                      </a:cubicBezTo>
                      <a:cubicBezTo>
                        <a:pt x="647065" y="263603"/>
                        <a:pt x="662940" y="214708"/>
                        <a:pt x="662940" y="163273"/>
                      </a:cubicBezTo>
                      <a:cubicBezTo>
                        <a:pt x="662940" y="111838"/>
                        <a:pt x="645795" y="60403"/>
                        <a:pt x="614045" y="19128"/>
                      </a:cubicBezTo>
                      <a:cubicBezTo>
                        <a:pt x="597535" y="-2462"/>
                        <a:pt x="566420" y="-6272"/>
                        <a:pt x="544830" y="10238"/>
                      </a:cubicBezTo>
                      <a:cubicBezTo>
                        <a:pt x="523240" y="26748"/>
                        <a:pt x="519430" y="57863"/>
                        <a:pt x="535940" y="79453"/>
                      </a:cubicBezTo>
                      <a:cubicBezTo>
                        <a:pt x="554355" y="103583"/>
                        <a:pt x="564515" y="132793"/>
                        <a:pt x="564515" y="163908"/>
                      </a:cubicBezTo>
                      <a:cubicBezTo>
                        <a:pt x="564515" y="195023"/>
                        <a:pt x="554990" y="223598"/>
                        <a:pt x="536575" y="247728"/>
                      </a:cubicBezTo>
                      <a:cubicBezTo>
                        <a:pt x="536575" y="247728"/>
                        <a:pt x="536575" y="247728"/>
                        <a:pt x="536575" y="247728"/>
                      </a:cubicBezTo>
                      <a:cubicBezTo>
                        <a:pt x="506730" y="288368"/>
                        <a:pt x="490855" y="337263"/>
                        <a:pt x="490855" y="388063"/>
                      </a:cubicBezTo>
                      <a:cubicBezTo>
                        <a:pt x="490855" y="438863"/>
                        <a:pt x="504825" y="481408"/>
                        <a:pt x="531495" y="520143"/>
                      </a:cubicBezTo>
                      <a:cubicBezTo>
                        <a:pt x="541020" y="534113"/>
                        <a:pt x="556260" y="541733"/>
                        <a:pt x="572135" y="541733"/>
                      </a:cubicBezTo>
                      <a:cubicBezTo>
                        <a:pt x="588010" y="541733"/>
                        <a:pt x="591185" y="539193"/>
                        <a:pt x="599440" y="533478"/>
                      </a:cubicBezTo>
                      <a:cubicBezTo>
                        <a:pt x="621665" y="518238"/>
                        <a:pt x="628015" y="487758"/>
                        <a:pt x="612775" y="464898"/>
                      </a:cubicBezTo>
                      <a:cubicBezTo>
                        <a:pt x="597535" y="442038"/>
                        <a:pt x="589280" y="415368"/>
                        <a:pt x="589280" y="388063"/>
                      </a:cubicBezTo>
                      <a:moveTo>
                        <a:pt x="371475" y="304878"/>
                      </a:moveTo>
                      <a:cubicBezTo>
                        <a:pt x="402590" y="263603"/>
                        <a:pt x="418465" y="214708"/>
                        <a:pt x="418465" y="163273"/>
                      </a:cubicBezTo>
                      <a:cubicBezTo>
                        <a:pt x="418465" y="111838"/>
                        <a:pt x="401320" y="60403"/>
                        <a:pt x="369570" y="19128"/>
                      </a:cubicBezTo>
                      <a:cubicBezTo>
                        <a:pt x="353060" y="-2462"/>
                        <a:pt x="321945" y="-6272"/>
                        <a:pt x="300355" y="10238"/>
                      </a:cubicBezTo>
                      <a:cubicBezTo>
                        <a:pt x="278765" y="26748"/>
                        <a:pt x="274955" y="57863"/>
                        <a:pt x="291465" y="79453"/>
                      </a:cubicBezTo>
                      <a:cubicBezTo>
                        <a:pt x="310515" y="103583"/>
                        <a:pt x="320040" y="132793"/>
                        <a:pt x="320040" y="163908"/>
                      </a:cubicBezTo>
                      <a:cubicBezTo>
                        <a:pt x="320040" y="195023"/>
                        <a:pt x="310515" y="223598"/>
                        <a:pt x="292100" y="247728"/>
                      </a:cubicBezTo>
                      <a:cubicBezTo>
                        <a:pt x="292100" y="247728"/>
                        <a:pt x="292100" y="247728"/>
                        <a:pt x="292100" y="247728"/>
                      </a:cubicBezTo>
                      <a:cubicBezTo>
                        <a:pt x="262255" y="288368"/>
                        <a:pt x="246380" y="337263"/>
                        <a:pt x="246380" y="388063"/>
                      </a:cubicBezTo>
                      <a:cubicBezTo>
                        <a:pt x="246380" y="438863"/>
                        <a:pt x="260350" y="481408"/>
                        <a:pt x="287020" y="520143"/>
                      </a:cubicBezTo>
                      <a:cubicBezTo>
                        <a:pt x="296545" y="534113"/>
                        <a:pt x="311785" y="541733"/>
                        <a:pt x="327660" y="541733"/>
                      </a:cubicBezTo>
                      <a:cubicBezTo>
                        <a:pt x="343535" y="541733"/>
                        <a:pt x="346710" y="539193"/>
                        <a:pt x="354965" y="533478"/>
                      </a:cubicBezTo>
                      <a:cubicBezTo>
                        <a:pt x="377190" y="518238"/>
                        <a:pt x="383540" y="487758"/>
                        <a:pt x="368300" y="464898"/>
                      </a:cubicBezTo>
                      <a:cubicBezTo>
                        <a:pt x="353060" y="442038"/>
                        <a:pt x="344805" y="415368"/>
                        <a:pt x="344805" y="388063"/>
                      </a:cubicBezTo>
                      <a:cubicBezTo>
                        <a:pt x="344805" y="360758"/>
                        <a:pt x="354330" y="330278"/>
                        <a:pt x="371475" y="306148"/>
                      </a:cubicBezTo>
                      <a:cubicBezTo>
                        <a:pt x="371475" y="306148"/>
                        <a:pt x="371475" y="306148"/>
                        <a:pt x="371475" y="306148"/>
                      </a:cubicBezTo>
                      <a:moveTo>
                        <a:pt x="125095" y="304878"/>
                      </a:moveTo>
                      <a:cubicBezTo>
                        <a:pt x="156210" y="263603"/>
                        <a:pt x="172085" y="214708"/>
                        <a:pt x="172085" y="163273"/>
                      </a:cubicBezTo>
                      <a:cubicBezTo>
                        <a:pt x="172085" y="111838"/>
                        <a:pt x="154940" y="60403"/>
                        <a:pt x="123190" y="19128"/>
                      </a:cubicBezTo>
                      <a:cubicBezTo>
                        <a:pt x="106680" y="-2462"/>
                        <a:pt x="75565" y="-6272"/>
                        <a:pt x="53975" y="10238"/>
                      </a:cubicBezTo>
                      <a:cubicBezTo>
                        <a:pt x="32385" y="26748"/>
                        <a:pt x="28575" y="57863"/>
                        <a:pt x="45085" y="79453"/>
                      </a:cubicBezTo>
                      <a:cubicBezTo>
                        <a:pt x="64135" y="103583"/>
                        <a:pt x="73660" y="132793"/>
                        <a:pt x="73660" y="163908"/>
                      </a:cubicBezTo>
                      <a:cubicBezTo>
                        <a:pt x="73660" y="195023"/>
                        <a:pt x="64135" y="223598"/>
                        <a:pt x="45720" y="247728"/>
                      </a:cubicBezTo>
                      <a:cubicBezTo>
                        <a:pt x="45720" y="247728"/>
                        <a:pt x="45720" y="247728"/>
                        <a:pt x="45720" y="247728"/>
                      </a:cubicBezTo>
                      <a:cubicBezTo>
                        <a:pt x="15875" y="288368"/>
                        <a:pt x="0" y="337263"/>
                        <a:pt x="0" y="388063"/>
                      </a:cubicBezTo>
                      <a:cubicBezTo>
                        <a:pt x="0" y="438863"/>
                        <a:pt x="13970" y="481408"/>
                        <a:pt x="40640" y="520143"/>
                      </a:cubicBezTo>
                      <a:cubicBezTo>
                        <a:pt x="50165" y="534113"/>
                        <a:pt x="65405" y="541733"/>
                        <a:pt x="81280" y="541733"/>
                      </a:cubicBezTo>
                      <a:cubicBezTo>
                        <a:pt x="97155" y="541733"/>
                        <a:pt x="100330" y="539193"/>
                        <a:pt x="108585" y="533478"/>
                      </a:cubicBezTo>
                      <a:cubicBezTo>
                        <a:pt x="130810" y="518238"/>
                        <a:pt x="137160" y="487758"/>
                        <a:pt x="121920" y="464898"/>
                      </a:cubicBezTo>
                      <a:cubicBezTo>
                        <a:pt x="106680" y="442038"/>
                        <a:pt x="98425" y="415368"/>
                        <a:pt x="98425" y="388063"/>
                      </a:cubicBezTo>
                      <a:cubicBezTo>
                        <a:pt x="98425" y="360758"/>
                        <a:pt x="107950" y="330278"/>
                        <a:pt x="125095" y="306148"/>
                      </a:cubicBezTo>
                      <a:cubicBezTo>
                        <a:pt x="125095" y="306148"/>
                        <a:pt x="125095" y="306148"/>
                        <a:pt x="125095" y="306148"/>
                      </a:cubicBezTo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FFA13A86-354F-B5BC-107B-234E870C8141}"/>
                  </a:ext>
                </a:extLst>
              </p:cNvPr>
              <p:cNvSpPr txBox="1"/>
              <p:nvPr/>
            </p:nvSpPr>
            <p:spPr bwMode="gray">
              <a:xfrm>
                <a:off x="6348054" y="2376640"/>
                <a:ext cx="1506025" cy="35862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/>
                <a:r>
                  <a:rPr lang="de-DE" sz="2000" b="1" dirty="0">
                    <a:solidFill>
                      <a:srgbClr val="117E82"/>
                    </a:solidFill>
                    <a:effectLst/>
                    <a:latin typeface="Helvetica" pitchFamily="2" charset="0"/>
                  </a:rPr>
                  <a:t>Erdgas</a:t>
                </a:r>
              </a:p>
            </p:txBody>
          </p:sp>
        </p:grpSp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6E34D3D3-83EE-CBE6-B2DA-61AB4E77449A}"/>
                </a:ext>
              </a:extLst>
            </p:cNvPr>
            <p:cNvSpPr txBox="1"/>
            <p:nvPr/>
          </p:nvSpPr>
          <p:spPr bwMode="gray">
            <a:xfrm>
              <a:off x="3694123" y="3955060"/>
              <a:ext cx="2047875" cy="7345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18184"/>
                  </a:solidFill>
                  <a:effectLst/>
                  <a:uLnTx/>
                  <a:uFillTx/>
                  <a:ea typeface="Arial Unicode MS"/>
                  <a:cs typeface="Arial"/>
                </a:rPr>
                <a:t>151.000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kern="0" dirty="0">
                  <a:solidFill>
                    <a:srgbClr val="118184"/>
                  </a:solidFill>
                  <a:ea typeface="Arial Unicode MS"/>
                  <a:cs typeface="Arial"/>
                </a:rPr>
                <a:t>Hausanschlüsse</a:t>
              </a:r>
              <a:endParaRPr kumimoji="0" lang="de-DE" sz="1400" i="0" u="none" strike="noStrike" kern="0" cap="none" spc="0" normalizeH="0" baseline="0" noProof="0" dirty="0">
                <a:ln>
                  <a:noFill/>
                </a:ln>
                <a:solidFill>
                  <a:srgbClr val="118184"/>
                </a:solidFill>
                <a:effectLst/>
                <a:uLnTx/>
                <a:uFillTx/>
                <a:ea typeface="Arial Unicode MS"/>
                <a:cs typeface="Arial"/>
              </a:endParaRPr>
            </a:p>
          </p:txBody>
        </p:sp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81E080BA-930F-D9AD-ED74-35ABD7181346}"/>
              </a:ext>
            </a:extLst>
          </p:cNvPr>
          <p:cNvGrpSpPr/>
          <p:nvPr/>
        </p:nvGrpSpPr>
        <p:grpSpPr>
          <a:xfrm>
            <a:off x="6552425" y="2276872"/>
            <a:ext cx="2047875" cy="2524583"/>
            <a:chOff x="6717878" y="2165041"/>
            <a:chExt cx="2047875" cy="2524583"/>
          </a:xfrm>
        </p:grpSpPr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845A82F7-CFDC-CEE6-78E9-D259655E18E4}"/>
                </a:ext>
              </a:extLst>
            </p:cNvPr>
            <p:cNvGrpSpPr/>
            <p:nvPr/>
          </p:nvGrpSpPr>
          <p:grpSpPr>
            <a:xfrm>
              <a:off x="6988803" y="2165041"/>
              <a:ext cx="1506025" cy="1658785"/>
              <a:chOff x="8362205" y="2376640"/>
              <a:chExt cx="1506025" cy="1658785"/>
            </a:xfrm>
          </p:grpSpPr>
          <p:grpSp>
            <p:nvGrpSpPr>
              <p:cNvPr id="33" name="Grafik 12">
                <a:extLst>
                  <a:ext uri="{FF2B5EF4-FFF2-40B4-BE49-F238E27FC236}">
                    <a16:creationId xmlns:a16="http://schemas.microsoft.com/office/drawing/2014/main" id="{B8569BD4-932C-784C-DBB0-C45D9DC16924}"/>
                  </a:ext>
                </a:extLst>
              </p:cNvPr>
              <p:cNvGrpSpPr/>
              <p:nvPr/>
            </p:nvGrpSpPr>
            <p:grpSpPr>
              <a:xfrm>
                <a:off x="8512810" y="2822575"/>
                <a:ext cx="1212850" cy="1212850"/>
                <a:chOff x="8512810" y="2822575"/>
                <a:chExt cx="1212850" cy="1212850"/>
              </a:xfrm>
            </p:grpSpPr>
            <p:sp>
              <p:nvSpPr>
                <p:cNvPr id="35" name="Freihandform 34">
                  <a:extLst>
                    <a:ext uri="{FF2B5EF4-FFF2-40B4-BE49-F238E27FC236}">
                      <a16:creationId xmlns:a16="http://schemas.microsoft.com/office/drawing/2014/main" id="{698E4687-23C6-A59F-0F29-5741F7A41247}"/>
                    </a:ext>
                  </a:extLst>
                </p:cNvPr>
                <p:cNvSpPr/>
                <p:nvPr/>
              </p:nvSpPr>
              <p:spPr>
                <a:xfrm>
                  <a:off x="8512810" y="2822575"/>
                  <a:ext cx="1212850" cy="1212850"/>
                </a:xfrm>
                <a:custGeom>
                  <a:avLst/>
                  <a:gdLst>
                    <a:gd name="connsiteX0" fmla="*/ 1212850 w 1212850"/>
                    <a:gd name="connsiteY0" fmla="*/ 606425 h 1212850"/>
                    <a:gd name="connsiteX1" fmla="*/ 606425 w 1212850"/>
                    <a:gd name="connsiteY1" fmla="*/ 1212850 h 1212850"/>
                    <a:gd name="connsiteX2" fmla="*/ 0 w 1212850"/>
                    <a:gd name="connsiteY2" fmla="*/ 606425 h 1212850"/>
                    <a:gd name="connsiteX3" fmla="*/ 606425 w 1212850"/>
                    <a:gd name="connsiteY3" fmla="*/ 0 h 1212850"/>
                    <a:gd name="connsiteX4" fmla="*/ 1212850 w 1212850"/>
                    <a:gd name="connsiteY4" fmla="*/ 606425 h 1212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850" h="1212850">
                      <a:moveTo>
                        <a:pt x="1212850" y="606425"/>
                      </a:moveTo>
                      <a:cubicBezTo>
                        <a:pt x="1212850" y="941344"/>
                        <a:pt x="941344" y="1212850"/>
                        <a:pt x="606425" y="1212850"/>
                      </a:cubicBezTo>
                      <a:cubicBezTo>
                        <a:pt x="271506" y="1212850"/>
                        <a:pt x="0" y="941344"/>
                        <a:pt x="0" y="606425"/>
                      </a:cubicBezTo>
                      <a:cubicBezTo>
                        <a:pt x="0" y="271506"/>
                        <a:pt x="271506" y="0"/>
                        <a:pt x="606425" y="0"/>
                      </a:cubicBezTo>
                      <a:cubicBezTo>
                        <a:pt x="941344" y="0"/>
                        <a:pt x="1212850" y="271506"/>
                        <a:pt x="1212850" y="606425"/>
                      </a:cubicBezTo>
                      <a:close/>
                    </a:path>
                  </a:pathLst>
                </a:custGeom>
                <a:solidFill>
                  <a:srgbClr val="009AD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6" name="Freihandform 35">
                  <a:extLst>
                    <a:ext uri="{FF2B5EF4-FFF2-40B4-BE49-F238E27FC236}">
                      <a16:creationId xmlns:a16="http://schemas.microsoft.com/office/drawing/2014/main" id="{B9028D07-D509-983D-4340-54DD6D785492}"/>
                    </a:ext>
                  </a:extLst>
                </p:cNvPr>
                <p:cNvSpPr/>
                <p:nvPr/>
              </p:nvSpPr>
              <p:spPr>
                <a:xfrm>
                  <a:off x="8858884" y="2978502"/>
                  <a:ext cx="519430" cy="797207"/>
                </a:xfrm>
                <a:custGeom>
                  <a:avLst/>
                  <a:gdLst>
                    <a:gd name="connsiteX0" fmla="*/ 433070 w 519430"/>
                    <a:gd name="connsiteY0" fmla="*/ 343182 h 797207"/>
                    <a:gd name="connsiteX1" fmla="*/ 424180 w 519430"/>
                    <a:gd name="connsiteY1" fmla="*/ 334292 h 797207"/>
                    <a:gd name="connsiteX2" fmla="*/ 403225 w 519430"/>
                    <a:gd name="connsiteY2" fmla="*/ 313972 h 797207"/>
                    <a:gd name="connsiteX3" fmla="*/ 383540 w 519430"/>
                    <a:gd name="connsiteY3" fmla="*/ 292382 h 797207"/>
                    <a:gd name="connsiteX4" fmla="*/ 365125 w 519430"/>
                    <a:gd name="connsiteY4" fmla="*/ 269522 h 797207"/>
                    <a:gd name="connsiteX5" fmla="*/ 348615 w 519430"/>
                    <a:gd name="connsiteY5" fmla="*/ 245392 h 797207"/>
                    <a:gd name="connsiteX6" fmla="*/ 333375 w 519430"/>
                    <a:gd name="connsiteY6" fmla="*/ 219992 h 797207"/>
                    <a:gd name="connsiteX7" fmla="*/ 320040 w 519430"/>
                    <a:gd name="connsiteY7" fmla="*/ 193957 h 797207"/>
                    <a:gd name="connsiteX8" fmla="*/ 308610 w 519430"/>
                    <a:gd name="connsiteY8" fmla="*/ 166652 h 797207"/>
                    <a:gd name="connsiteX9" fmla="*/ 298450 w 519430"/>
                    <a:gd name="connsiteY9" fmla="*/ 138712 h 797207"/>
                    <a:gd name="connsiteX10" fmla="*/ 290195 w 519430"/>
                    <a:gd name="connsiteY10" fmla="*/ 110137 h 797207"/>
                    <a:gd name="connsiteX11" fmla="*/ 283845 w 519430"/>
                    <a:gd name="connsiteY11" fmla="*/ 80292 h 797207"/>
                    <a:gd name="connsiteX12" fmla="*/ 279400 w 519430"/>
                    <a:gd name="connsiteY12" fmla="*/ 49812 h 797207"/>
                    <a:gd name="connsiteX13" fmla="*/ 277495 w 519430"/>
                    <a:gd name="connsiteY13" fmla="*/ 19967 h 797207"/>
                    <a:gd name="connsiteX14" fmla="*/ 273685 w 519430"/>
                    <a:gd name="connsiteY14" fmla="*/ 6632 h 797207"/>
                    <a:gd name="connsiteX15" fmla="*/ 262890 w 519430"/>
                    <a:gd name="connsiteY15" fmla="*/ 282 h 797207"/>
                    <a:gd name="connsiteX16" fmla="*/ 259715 w 519430"/>
                    <a:gd name="connsiteY16" fmla="*/ 282 h 797207"/>
                    <a:gd name="connsiteX17" fmla="*/ 242570 w 519430"/>
                    <a:gd name="connsiteY17" fmla="*/ 16792 h 797207"/>
                    <a:gd name="connsiteX18" fmla="*/ 242570 w 519430"/>
                    <a:gd name="connsiteY18" fmla="*/ 17427 h 797207"/>
                    <a:gd name="connsiteX19" fmla="*/ 242570 w 519430"/>
                    <a:gd name="connsiteY19" fmla="*/ 21237 h 797207"/>
                    <a:gd name="connsiteX20" fmla="*/ 240030 w 519430"/>
                    <a:gd name="connsiteY20" fmla="*/ 52987 h 797207"/>
                    <a:gd name="connsiteX21" fmla="*/ 235585 w 519430"/>
                    <a:gd name="connsiteY21" fmla="*/ 83467 h 797207"/>
                    <a:gd name="connsiteX22" fmla="*/ 229235 w 519430"/>
                    <a:gd name="connsiteY22" fmla="*/ 112677 h 797207"/>
                    <a:gd name="connsiteX23" fmla="*/ 220980 w 519430"/>
                    <a:gd name="connsiteY23" fmla="*/ 141252 h 797207"/>
                    <a:gd name="connsiteX24" fmla="*/ 210820 w 519430"/>
                    <a:gd name="connsiteY24" fmla="*/ 169192 h 797207"/>
                    <a:gd name="connsiteX25" fmla="*/ 198755 w 519430"/>
                    <a:gd name="connsiteY25" fmla="*/ 196497 h 797207"/>
                    <a:gd name="connsiteX26" fmla="*/ 185420 w 519430"/>
                    <a:gd name="connsiteY26" fmla="*/ 222532 h 797207"/>
                    <a:gd name="connsiteX27" fmla="*/ 170180 w 519430"/>
                    <a:gd name="connsiteY27" fmla="*/ 247297 h 797207"/>
                    <a:gd name="connsiteX28" fmla="*/ 153670 w 519430"/>
                    <a:gd name="connsiteY28" fmla="*/ 271427 h 797207"/>
                    <a:gd name="connsiteX29" fmla="*/ 135255 w 519430"/>
                    <a:gd name="connsiteY29" fmla="*/ 294287 h 797207"/>
                    <a:gd name="connsiteX30" fmla="*/ 115570 w 519430"/>
                    <a:gd name="connsiteY30" fmla="*/ 315877 h 797207"/>
                    <a:gd name="connsiteX31" fmla="*/ 94615 w 519430"/>
                    <a:gd name="connsiteY31" fmla="*/ 336197 h 797207"/>
                    <a:gd name="connsiteX32" fmla="*/ 92075 w 519430"/>
                    <a:gd name="connsiteY32" fmla="*/ 338102 h 797207"/>
                    <a:gd name="connsiteX33" fmla="*/ 85725 w 519430"/>
                    <a:gd name="connsiteY33" fmla="*/ 344452 h 797207"/>
                    <a:gd name="connsiteX34" fmla="*/ 0 w 519430"/>
                    <a:gd name="connsiteY34" fmla="*/ 537492 h 797207"/>
                    <a:gd name="connsiteX35" fmla="*/ 259715 w 519430"/>
                    <a:gd name="connsiteY35" fmla="*/ 797207 h 797207"/>
                    <a:gd name="connsiteX36" fmla="*/ 519430 w 519430"/>
                    <a:gd name="connsiteY36" fmla="*/ 537492 h 797207"/>
                    <a:gd name="connsiteX37" fmla="*/ 432435 w 519430"/>
                    <a:gd name="connsiteY37" fmla="*/ 343182 h 797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9430" h="797207">
                      <a:moveTo>
                        <a:pt x="433070" y="343182"/>
                      </a:moveTo>
                      <a:cubicBezTo>
                        <a:pt x="431800" y="341912"/>
                        <a:pt x="425450" y="335562"/>
                        <a:pt x="424180" y="334292"/>
                      </a:cubicBezTo>
                      <a:cubicBezTo>
                        <a:pt x="417195" y="327942"/>
                        <a:pt x="410210" y="320957"/>
                        <a:pt x="403225" y="313972"/>
                      </a:cubicBezTo>
                      <a:cubicBezTo>
                        <a:pt x="396240" y="306987"/>
                        <a:pt x="389890" y="300002"/>
                        <a:pt x="383540" y="292382"/>
                      </a:cubicBezTo>
                      <a:cubicBezTo>
                        <a:pt x="377190" y="284762"/>
                        <a:pt x="371475" y="277142"/>
                        <a:pt x="365125" y="269522"/>
                      </a:cubicBezTo>
                      <a:cubicBezTo>
                        <a:pt x="358775" y="261902"/>
                        <a:pt x="353695" y="253647"/>
                        <a:pt x="348615" y="245392"/>
                      </a:cubicBezTo>
                      <a:cubicBezTo>
                        <a:pt x="343535" y="237137"/>
                        <a:pt x="338455" y="228882"/>
                        <a:pt x="333375" y="219992"/>
                      </a:cubicBezTo>
                      <a:cubicBezTo>
                        <a:pt x="328295" y="211102"/>
                        <a:pt x="323850" y="202847"/>
                        <a:pt x="320040" y="193957"/>
                      </a:cubicBezTo>
                      <a:cubicBezTo>
                        <a:pt x="315595" y="185067"/>
                        <a:pt x="311785" y="176177"/>
                        <a:pt x="308610" y="166652"/>
                      </a:cubicBezTo>
                      <a:cubicBezTo>
                        <a:pt x="305435" y="157127"/>
                        <a:pt x="301625" y="148237"/>
                        <a:pt x="298450" y="138712"/>
                      </a:cubicBezTo>
                      <a:cubicBezTo>
                        <a:pt x="295275" y="129187"/>
                        <a:pt x="292735" y="119662"/>
                        <a:pt x="290195" y="110137"/>
                      </a:cubicBezTo>
                      <a:cubicBezTo>
                        <a:pt x="287655" y="100612"/>
                        <a:pt x="285750" y="90452"/>
                        <a:pt x="283845" y="80292"/>
                      </a:cubicBezTo>
                      <a:cubicBezTo>
                        <a:pt x="281940" y="70132"/>
                        <a:pt x="280670" y="59972"/>
                        <a:pt x="279400" y="49812"/>
                      </a:cubicBezTo>
                      <a:cubicBezTo>
                        <a:pt x="278130" y="39652"/>
                        <a:pt x="278130" y="30127"/>
                        <a:pt x="277495" y="19967"/>
                      </a:cubicBezTo>
                      <a:cubicBezTo>
                        <a:pt x="277495" y="14887"/>
                        <a:pt x="276860" y="10442"/>
                        <a:pt x="273685" y="6632"/>
                      </a:cubicBezTo>
                      <a:cubicBezTo>
                        <a:pt x="270510" y="2822"/>
                        <a:pt x="267335" y="917"/>
                        <a:pt x="262890" y="282"/>
                      </a:cubicBezTo>
                      <a:cubicBezTo>
                        <a:pt x="258445" y="-353"/>
                        <a:pt x="260985" y="282"/>
                        <a:pt x="259715" y="282"/>
                      </a:cubicBezTo>
                      <a:cubicBezTo>
                        <a:pt x="250190" y="282"/>
                        <a:pt x="243205" y="7902"/>
                        <a:pt x="242570" y="16792"/>
                      </a:cubicBezTo>
                      <a:cubicBezTo>
                        <a:pt x="241935" y="25682"/>
                        <a:pt x="242570" y="16792"/>
                        <a:pt x="242570" y="17427"/>
                      </a:cubicBezTo>
                      <a:cubicBezTo>
                        <a:pt x="242570" y="18697"/>
                        <a:pt x="242570" y="19967"/>
                        <a:pt x="242570" y="21237"/>
                      </a:cubicBezTo>
                      <a:cubicBezTo>
                        <a:pt x="241935" y="32032"/>
                        <a:pt x="241300" y="42192"/>
                        <a:pt x="240030" y="52987"/>
                      </a:cubicBezTo>
                      <a:cubicBezTo>
                        <a:pt x="238760" y="63782"/>
                        <a:pt x="237490" y="73307"/>
                        <a:pt x="235585" y="83467"/>
                      </a:cubicBezTo>
                      <a:cubicBezTo>
                        <a:pt x="233680" y="93627"/>
                        <a:pt x="231775" y="103152"/>
                        <a:pt x="229235" y="112677"/>
                      </a:cubicBezTo>
                      <a:cubicBezTo>
                        <a:pt x="226695" y="122202"/>
                        <a:pt x="224155" y="131727"/>
                        <a:pt x="220980" y="141252"/>
                      </a:cubicBezTo>
                      <a:cubicBezTo>
                        <a:pt x="217805" y="150777"/>
                        <a:pt x="214630" y="160302"/>
                        <a:pt x="210820" y="169192"/>
                      </a:cubicBezTo>
                      <a:cubicBezTo>
                        <a:pt x="207010" y="178082"/>
                        <a:pt x="203200" y="187607"/>
                        <a:pt x="198755" y="196497"/>
                      </a:cubicBezTo>
                      <a:cubicBezTo>
                        <a:pt x="194310" y="205387"/>
                        <a:pt x="189865" y="214277"/>
                        <a:pt x="185420" y="222532"/>
                      </a:cubicBezTo>
                      <a:cubicBezTo>
                        <a:pt x="180340" y="230787"/>
                        <a:pt x="175260" y="239677"/>
                        <a:pt x="170180" y="247297"/>
                      </a:cubicBezTo>
                      <a:cubicBezTo>
                        <a:pt x="165100" y="254917"/>
                        <a:pt x="159385" y="263172"/>
                        <a:pt x="153670" y="271427"/>
                      </a:cubicBezTo>
                      <a:cubicBezTo>
                        <a:pt x="147955" y="279047"/>
                        <a:pt x="141605" y="286667"/>
                        <a:pt x="135255" y="294287"/>
                      </a:cubicBezTo>
                      <a:cubicBezTo>
                        <a:pt x="128905" y="301907"/>
                        <a:pt x="122555" y="308892"/>
                        <a:pt x="115570" y="315877"/>
                      </a:cubicBezTo>
                      <a:cubicBezTo>
                        <a:pt x="108585" y="322862"/>
                        <a:pt x="101600" y="329847"/>
                        <a:pt x="94615" y="336197"/>
                      </a:cubicBezTo>
                      <a:cubicBezTo>
                        <a:pt x="87630" y="342547"/>
                        <a:pt x="93345" y="337467"/>
                        <a:pt x="92075" y="338102"/>
                      </a:cubicBezTo>
                      <a:cubicBezTo>
                        <a:pt x="90805" y="339372"/>
                        <a:pt x="86995" y="343182"/>
                        <a:pt x="85725" y="344452"/>
                      </a:cubicBezTo>
                      <a:cubicBezTo>
                        <a:pt x="33020" y="392077"/>
                        <a:pt x="0" y="460657"/>
                        <a:pt x="0" y="537492"/>
                      </a:cubicBezTo>
                      <a:cubicBezTo>
                        <a:pt x="0" y="681002"/>
                        <a:pt x="116205" y="797207"/>
                        <a:pt x="259715" y="797207"/>
                      </a:cubicBezTo>
                      <a:cubicBezTo>
                        <a:pt x="403225" y="797207"/>
                        <a:pt x="519430" y="681002"/>
                        <a:pt x="519430" y="537492"/>
                      </a:cubicBezTo>
                      <a:cubicBezTo>
                        <a:pt x="519430" y="393982"/>
                        <a:pt x="485775" y="390807"/>
                        <a:pt x="432435" y="3431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4B4BEAD9-3CDC-B38C-E2FE-CCC639DFF879}"/>
                  </a:ext>
                </a:extLst>
              </p:cNvPr>
              <p:cNvSpPr txBox="1"/>
              <p:nvPr/>
            </p:nvSpPr>
            <p:spPr bwMode="gray">
              <a:xfrm>
                <a:off x="8362205" y="2376640"/>
                <a:ext cx="1506025" cy="35862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/>
                <a:r>
                  <a:rPr lang="de-DE" sz="2000" b="1" dirty="0">
                    <a:solidFill>
                      <a:srgbClr val="0F9BD9"/>
                    </a:solidFill>
                    <a:effectLst/>
                    <a:latin typeface="Helvetica" pitchFamily="2" charset="0"/>
                  </a:rPr>
                  <a:t>Wasser</a:t>
                </a:r>
              </a:p>
            </p:txBody>
          </p:sp>
        </p:grp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A9901BE1-0CB3-3E95-4A43-886398C4E2C7}"/>
                </a:ext>
              </a:extLst>
            </p:cNvPr>
            <p:cNvSpPr txBox="1"/>
            <p:nvPr/>
          </p:nvSpPr>
          <p:spPr bwMode="gray">
            <a:xfrm>
              <a:off x="6717878" y="3955060"/>
              <a:ext cx="2047875" cy="7345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Arial Unicode MS"/>
                  <a:cs typeface="Arial"/>
                </a:rPr>
                <a:t>65.100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kern="0" dirty="0">
                  <a:solidFill>
                    <a:schemeClr val="accent1"/>
                  </a:solidFill>
                  <a:ea typeface="Arial Unicode MS"/>
                  <a:cs typeface="Arial"/>
                </a:rPr>
                <a:t>Hausanschlüsse</a:t>
              </a:r>
              <a:endParaRPr kumimoji="0" lang="de-DE" sz="140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Arial Unicode MS"/>
                <a:cs typeface="Arial"/>
              </a:endParaRPr>
            </a:p>
          </p:txBody>
        </p: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785D8EF1-053C-826E-ED0C-F8F80163A307}"/>
              </a:ext>
            </a:extLst>
          </p:cNvPr>
          <p:cNvGrpSpPr/>
          <p:nvPr/>
        </p:nvGrpSpPr>
        <p:grpSpPr>
          <a:xfrm>
            <a:off x="9304092" y="2276872"/>
            <a:ext cx="2047875" cy="2524583"/>
            <a:chOff x="9304092" y="2165041"/>
            <a:chExt cx="2047875" cy="2524583"/>
          </a:xfrm>
        </p:grpSpPr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6B228A2D-E61D-D493-2621-1868167A31F9}"/>
                </a:ext>
              </a:extLst>
            </p:cNvPr>
            <p:cNvGrpSpPr/>
            <p:nvPr/>
          </p:nvGrpSpPr>
          <p:grpSpPr>
            <a:xfrm>
              <a:off x="9304092" y="2165041"/>
              <a:ext cx="2047875" cy="2524583"/>
              <a:chOff x="6717878" y="2165041"/>
              <a:chExt cx="2047875" cy="2524583"/>
            </a:xfrm>
          </p:grpSpPr>
          <p:grpSp>
            <p:nvGrpSpPr>
              <p:cNvPr id="72" name="Gruppieren 71">
                <a:extLst>
                  <a:ext uri="{FF2B5EF4-FFF2-40B4-BE49-F238E27FC236}">
                    <a16:creationId xmlns:a16="http://schemas.microsoft.com/office/drawing/2014/main" id="{8E637373-0A10-2003-1EBE-8896CE9979E8}"/>
                  </a:ext>
                </a:extLst>
              </p:cNvPr>
              <p:cNvGrpSpPr/>
              <p:nvPr/>
            </p:nvGrpSpPr>
            <p:grpSpPr>
              <a:xfrm>
                <a:off x="6988803" y="2165041"/>
                <a:ext cx="1506025" cy="1658785"/>
                <a:chOff x="8362205" y="2376640"/>
                <a:chExt cx="1506025" cy="1658785"/>
              </a:xfrm>
            </p:grpSpPr>
            <p:sp>
              <p:nvSpPr>
                <p:cNvPr id="76" name="Freihandform 75">
                  <a:extLst>
                    <a:ext uri="{FF2B5EF4-FFF2-40B4-BE49-F238E27FC236}">
                      <a16:creationId xmlns:a16="http://schemas.microsoft.com/office/drawing/2014/main" id="{2B483DA9-18F2-D04C-F194-8B9C38E34E6E}"/>
                    </a:ext>
                  </a:extLst>
                </p:cNvPr>
                <p:cNvSpPr/>
                <p:nvPr/>
              </p:nvSpPr>
              <p:spPr>
                <a:xfrm>
                  <a:off x="8512810" y="2822575"/>
                  <a:ext cx="1212850" cy="1212850"/>
                </a:xfrm>
                <a:custGeom>
                  <a:avLst/>
                  <a:gdLst>
                    <a:gd name="connsiteX0" fmla="*/ 1212850 w 1212850"/>
                    <a:gd name="connsiteY0" fmla="*/ 606425 h 1212850"/>
                    <a:gd name="connsiteX1" fmla="*/ 606425 w 1212850"/>
                    <a:gd name="connsiteY1" fmla="*/ 1212850 h 1212850"/>
                    <a:gd name="connsiteX2" fmla="*/ 0 w 1212850"/>
                    <a:gd name="connsiteY2" fmla="*/ 606425 h 1212850"/>
                    <a:gd name="connsiteX3" fmla="*/ 606425 w 1212850"/>
                    <a:gd name="connsiteY3" fmla="*/ 0 h 1212850"/>
                    <a:gd name="connsiteX4" fmla="*/ 1212850 w 1212850"/>
                    <a:gd name="connsiteY4" fmla="*/ 606425 h 1212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850" h="1212850">
                      <a:moveTo>
                        <a:pt x="1212850" y="606425"/>
                      </a:moveTo>
                      <a:cubicBezTo>
                        <a:pt x="1212850" y="941344"/>
                        <a:pt x="941344" y="1212850"/>
                        <a:pt x="606425" y="1212850"/>
                      </a:cubicBezTo>
                      <a:cubicBezTo>
                        <a:pt x="271506" y="1212850"/>
                        <a:pt x="0" y="941344"/>
                        <a:pt x="0" y="606425"/>
                      </a:cubicBezTo>
                      <a:cubicBezTo>
                        <a:pt x="0" y="271506"/>
                        <a:pt x="271506" y="0"/>
                        <a:pt x="606425" y="0"/>
                      </a:cubicBezTo>
                      <a:cubicBezTo>
                        <a:pt x="941344" y="0"/>
                        <a:pt x="1212850" y="271506"/>
                        <a:pt x="1212850" y="60642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75" name="Textfeld 74">
                  <a:extLst>
                    <a:ext uri="{FF2B5EF4-FFF2-40B4-BE49-F238E27FC236}">
                      <a16:creationId xmlns:a16="http://schemas.microsoft.com/office/drawing/2014/main" id="{6962A2E1-3209-1493-3C38-5003ECB89DC1}"/>
                    </a:ext>
                  </a:extLst>
                </p:cNvPr>
                <p:cNvSpPr txBox="1"/>
                <p:nvPr/>
              </p:nvSpPr>
              <p:spPr bwMode="gray">
                <a:xfrm>
                  <a:off x="8362205" y="2376640"/>
                  <a:ext cx="1506025" cy="35862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ctr"/>
                  <a:r>
                    <a:rPr lang="de-DE" sz="2000" b="1" dirty="0">
                      <a:solidFill>
                        <a:schemeClr val="accent5"/>
                      </a:solidFill>
                      <a:effectLst/>
                      <a:latin typeface="Helvetica" pitchFamily="2" charset="0"/>
                    </a:rPr>
                    <a:t>Mitarbeiter</a:t>
                  </a:r>
                </a:p>
              </p:txBody>
            </p:sp>
          </p:grpSp>
          <p:sp>
            <p:nvSpPr>
              <p:cNvPr id="73" name="Textfeld 72">
                <a:extLst>
                  <a:ext uri="{FF2B5EF4-FFF2-40B4-BE49-F238E27FC236}">
                    <a16:creationId xmlns:a16="http://schemas.microsoft.com/office/drawing/2014/main" id="{D466393A-D535-6168-C5AA-98026BB2A72F}"/>
                  </a:ext>
                </a:extLst>
              </p:cNvPr>
              <p:cNvSpPr txBox="1"/>
              <p:nvPr/>
            </p:nvSpPr>
            <p:spPr bwMode="gray">
              <a:xfrm>
                <a:off x="6717878" y="3955060"/>
                <a:ext cx="2047875" cy="7345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  <a:ea typeface="Arial Unicode MS"/>
                    <a:cs typeface="Arial"/>
                  </a:rPr>
                  <a:t>924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ea typeface="Arial Unicode MS"/>
                  <a:cs typeface="Arial"/>
                </a:endParaRPr>
              </a:p>
            </p:txBody>
          </p:sp>
        </p:grpSp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C2FBDEBE-E496-CB86-C482-C9E91C3638C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950029" y="2879074"/>
              <a:ext cx="756000" cy="6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0046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30957ED-07C5-3B22-BFFB-5E82EB8581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67" r="10296" b="4933"/>
          <a:stretch>
            <a:fillRect/>
          </a:stretch>
        </p:blipFill>
        <p:spPr>
          <a:xfrm>
            <a:off x="0" y="502920"/>
            <a:ext cx="12192000" cy="6016751"/>
          </a:xfrm>
          <a:prstGeom prst="rect">
            <a:avLst/>
          </a:prstGeom>
        </p:spPr>
      </p:pic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510B0D06-5139-C208-272E-22E2A18DD5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510B0D06-5139-C208-272E-22E2A18DD5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447D36B-D8E9-4911-9282-951F0D450C9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152637"/>
            <a:ext cx="9217025" cy="900100"/>
          </a:xfrm>
        </p:spPr>
        <p:txBody>
          <a:bodyPr vert="horz"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Lieferantendialog</a:t>
            </a:r>
            <a:br>
              <a:rPr lang="de-DE" dirty="0"/>
            </a:br>
            <a:r>
              <a:rPr lang="de-DE" dirty="0"/>
              <a:t>05. Mai 2026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560EE5-8642-4442-8EEE-CA5EB84E8F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550863" y="6417332"/>
            <a:ext cx="216545" cy="304143"/>
          </a:xfrm>
        </p:spPr>
        <p:txBody>
          <a:bodyPr/>
          <a:lstStyle/>
          <a:p>
            <a:fld id="{1BA22126-8FA2-480B-B7EE-061A86938C78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E889F9E-177D-70FB-A812-3B58FA57719C}"/>
              </a:ext>
            </a:extLst>
          </p:cNvPr>
          <p:cNvSpPr txBox="1">
            <a:spLocks/>
          </p:cNvSpPr>
          <p:nvPr/>
        </p:nvSpPr>
        <p:spPr bwMode="gray">
          <a:xfrm>
            <a:off x="550863" y="6479403"/>
            <a:ext cx="216545" cy="18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7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809A836-97E3-4CE2-BDD9-F985EF241C3B}" type="slidenum">
              <a:rPr lang="de-DE" smtClean="0"/>
              <a:pPr>
                <a:spcAft>
                  <a:spcPts val="600"/>
                </a:spcAft>
              </a:pPr>
              <a:t>32</a:t>
            </a:fld>
            <a:endParaRPr 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4FDBF44-EC89-8A55-05D4-A7DE9A0B8211}"/>
              </a:ext>
            </a:extLst>
          </p:cNvPr>
          <p:cNvGrpSpPr/>
          <p:nvPr/>
        </p:nvGrpSpPr>
        <p:grpSpPr>
          <a:xfrm>
            <a:off x="1160583" y="2636981"/>
            <a:ext cx="3998792" cy="1404155"/>
            <a:chOff x="1631504" y="2600908"/>
            <a:chExt cx="4716524" cy="1656183"/>
          </a:xfrm>
        </p:grpSpPr>
        <p:sp>
          <p:nvSpPr>
            <p:cNvPr id="11" name="Textplatzhalter 8">
              <a:extLst>
                <a:ext uri="{FF2B5EF4-FFF2-40B4-BE49-F238E27FC236}">
                  <a16:creationId xmlns:a16="http://schemas.microsoft.com/office/drawing/2014/main" id="{B9435830-F3E5-49C8-F9E8-DBD2844C837B}"/>
                </a:ext>
              </a:extLst>
            </p:cNvPr>
            <p:cNvSpPr txBox="1">
              <a:spLocks/>
            </p:cNvSpPr>
            <p:nvPr/>
          </p:nvSpPr>
          <p:spPr bwMode="gray">
            <a:xfrm flipV="1">
              <a:off x="1631504" y="2600908"/>
              <a:ext cx="4716524" cy="1656183"/>
            </a:xfrm>
            <a:prstGeom prst="round1Rect">
              <a:avLst>
                <a:gd name="adj" fmla="val 15133"/>
              </a:avLst>
            </a:prstGeom>
            <a:solidFill>
              <a:schemeClr val="bg2">
                <a:alpha val="85000"/>
              </a:schemeClr>
            </a:solid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900"/>
                </a:spcAft>
                <a:buFont typeface="Calibri" panose="020F0502020204030204" pitchFamily="34" charset="0"/>
                <a:buNone/>
                <a:defRPr sz="3000" b="1" kern="1200">
                  <a:noFill/>
                  <a:latin typeface="+mn-lt"/>
                  <a:ea typeface="+mn-ea"/>
                  <a:cs typeface="+mn-cs"/>
                </a:defRPr>
              </a:lvl1pPr>
              <a:lvl2pPr marL="14400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900"/>
                </a:spcAft>
                <a:buFont typeface="Calibri" panose="020F0502020204030204" pitchFamily="34" charset="0"/>
                <a:buNone/>
                <a:defRPr sz="15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432000" indent="-14400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900"/>
                </a:spcAft>
                <a:buFont typeface="Calibri" panose="020F0502020204030204" pitchFamily="34" charset="0"/>
                <a:buChar char="‒"/>
                <a:defRPr sz="15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576000" indent="-14400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900"/>
                </a:spcAft>
                <a:buFont typeface="Calibri" panose="020F0502020204030204" pitchFamily="34" charset="0"/>
                <a:buChar char="‒"/>
                <a:defRPr sz="15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720000" indent="-14400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900"/>
                </a:spcAft>
                <a:buFont typeface="Calibri" panose="020F0502020204030204" pitchFamily="34" charset="0"/>
                <a:buChar char="‒"/>
                <a:defRPr sz="15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/>
                <a:t>Mastertextformat bearbeiten</a:t>
              </a:r>
            </a:p>
          </p:txBody>
        </p:sp>
        <p:sp>
          <p:nvSpPr>
            <p:cNvPr id="14" name="Textplatzhalter 8">
              <a:extLst>
                <a:ext uri="{FF2B5EF4-FFF2-40B4-BE49-F238E27FC236}">
                  <a16:creationId xmlns:a16="http://schemas.microsoft.com/office/drawing/2014/main" id="{1B412D69-148E-E21B-1405-B86E064F6B0B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919015" y="2871113"/>
              <a:ext cx="4140981" cy="1044118"/>
            </a:xfrm>
            <a:prstGeom prst="rect">
              <a:avLst/>
            </a:prstGeom>
            <a:noFill/>
          </p:spPr>
          <p:txBody>
            <a:bodyPr tIns="0" bIns="7200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Font typeface="Calibri" panose="020F0502020204030204" pitchFamily="34" charset="0"/>
                <a:buNone/>
                <a:defRPr sz="30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14400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900"/>
                </a:spcAft>
                <a:buFont typeface="Calibri" panose="020F0502020204030204" pitchFamily="34" charset="0"/>
                <a:buNone/>
                <a:defRPr sz="15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432000" indent="-14400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900"/>
                </a:spcAft>
                <a:buFont typeface="Calibri" panose="020F0502020204030204" pitchFamily="34" charset="0"/>
                <a:buChar char="‒"/>
                <a:defRPr sz="15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576000" indent="-14400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900"/>
                </a:spcAft>
                <a:buFont typeface="Calibri" panose="020F0502020204030204" pitchFamily="34" charset="0"/>
                <a:buChar char="‒"/>
                <a:defRPr sz="15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720000" indent="-14400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900"/>
                </a:spcAft>
                <a:buFont typeface="Calibri" panose="020F0502020204030204" pitchFamily="34" charset="0"/>
                <a:buChar char="‒"/>
                <a:defRPr sz="15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err="1"/>
                <a:t>BackUp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769859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56DA0215-0937-141C-34A8-43B4E68EFD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673" y="2197772"/>
            <a:ext cx="10286857" cy="3600400"/>
          </a:xfrm>
          <a:prstGeom prst="rect">
            <a:avLst/>
          </a:prstGeom>
        </p:spPr>
      </p:pic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510B0D06-5139-C208-272E-22E2A18DD5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510B0D06-5139-C208-272E-22E2A18DD5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447D36B-D8E9-4911-9282-951F0D450C9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152637"/>
            <a:ext cx="10297665" cy="900100"/>
          </a:xfrm>
        </p:spPr>
        <p:txBody>
          <a:bodyPr vert="horz"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Lieferantendialog</a:t>
            </a:r>
            <a:br>
              <a:rPr lang="de-DE" dirty="0"/>
            </a:br>
            <a:r>
              <a:rPr lang="de-DE" dirty="0"/>
              <a:t>Die NRM im Überblick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560EE5-8642-4442-8EEE-CA5EB84E8F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550863" y="6417332"/>
            <a:ext cx="216545" cy="304143"/>
          </a:xfrm>
        </p:spPr>
        <p:txBody>
          <a:bodyPr/>
          <a:lstStyle/>
          <a:p>
            <a:fld id="{1BA22126-8FA2-480B-B7EE-061A86938C78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E889F9E-177D-70FB-A812-3B58FA57719C}"/>
              </a:ext>
            </a:extLst>
          </p:cNvPr>
          <p:cNvSpPr txBox="1">
            <a:spLocks/>
          </p:cNvSpPr>
          <p:nvPr/>
        </p:nvSpPr>
        <p:spPr bwMode="gray">
          <a:xfrm>
            <a:off x="550863" y="6479403"/>
            <a:ext cx="216545" cy="18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7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809A836-97E3-4CE2-BDD9-F985EF241C3B}" type="slidenum">
              <a:rPr lang="de-DE" smtClean="0"/>
              <a:pPr>
                <a:spcAft>
                  <a:spcPts val="600"/>
                </a:spcAft>
              </a:pPr>
              <a:t>33</a:t>
            </a:fld>
            <a:endParaRPr lang="de-DE"/>
          </a:p>
        </p:txBody>
      </p:sp>
      <p:sp>
        <p:nvSpPr>
          <p:cNvPr id="9" name="Textplatzhalter 1">
            <a:extLst>
              <a:ext uri="{FF2B5EF4-FFF2-40B4-BE49-F238E27FC236}">
                <a16:creationId xmlns:a16="http://schemas.microsoft.com/office/drawing/2014/main" id="{003E9E9B-F5EF-8DE3-735F-9B390D985126}"/>
              </a:ext>
            </a:extLst>
          </p:cNvPr>
          <p:cNvSpPr txBox="1">
            <a:spLocks/>
          </p:cNvSpPr>
          <p:nvPr/>
        </p:nvSpPr>
        <p:spPr>
          <a:xfrm>
            <a:off x="550863" y="1517493"/>
            <a:ext cx="3365644" cy="3600400"/>
          </a:xfrm>
          <a:prstGeom prst="rect">
            <a:avLst/>
          </a:prstGeom>
        </p:spPr>
        <p:txBody>
          <a:bodyPr lIns="0"/>
          <a:lstStyle>
            <a:defPPr>
              <a:defRPr lang="de-DE"/>
            </a:defPPr>
            <a:lvl1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400" b="1" dirty="0"/>
              <a:t>Anteilseigner:</a:t>
            </a:r>
            <a:br>
              <a:rPr lang="de-DE" sz="1400" dirty="0"/>
            </a:b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Mainova AG (100%)</a:t>
            </a:r>
          </a:p>
          <a:p>
            <a:pPr marL="0" indent="0">
              <a:buNone/>
            </a:pPr>
            <a:r>
              <a:rPr lang="de-DE" sz="1400" b="1" dirty="0"/>
              <a:t>Aufnahme der Geschäftstätigkeit:</a:t>
            </a:r>
            <a:br>
              <a:rPr lang="de-DE" sz="1400" dirty="0"/>
            </a:b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01. Juli 2005</a:t>
            </a:r>
          </a:p>
          <a:p>
            <a:pPr marL="0" indent="0">
              <a:buNone/>
            </a:pPr>
            <a:r>
              <a:rPr lang="de-DE" sz="1400" b="1" dirty="0"/>
              <a:t>Sitz:</a:t>
            </a:r>
            <a:br>
              <a:rPr lang="de-DE" sz="1400" dirty="0"/>
            </a:b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Frankfurt am Main</a:t>
            </a:r>
          </a:p>
          <a:p>
            <a:pPr marL="0" indent="0">
              <a:buNone/>
            </a:pPr>
            <a:r>
              <a:rPr lang="de-DE" sz="1400" b="1" dirty="0"/>
              <a:t>Geschäftsführung:</a:t>
            </a:r>
            <a:br>
              <a:rPr lang="de-DE" sz="1400" dirty="0"/>
            </a:b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Torsten Jedzini</a:t>
            </a:r>
            <a:br>
              <a:rPr lang="de-DE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Mirko Maier</a:t>
            </a:r>
          </a:p>
          <a:p>
            <a:pPr marL="0" indent="0">
              <a:buNone/>
            </a:pPr>
            <a:r>
              <a:rPr lang="de-DE" sz="1400" b="1" dirty="0"/>
              <a:t>Umsatz:</a:t>
            </a:r>
            <a:br>
              <a:rPr lang="de-DE" sz="1400" dirty="0"/>
            </a:b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586,9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Mio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EUR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FD30D998-38BC-6B00-9838-98EA7087F9F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9896" y="1484784"/>
            <a:ext cx="260622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31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rafik 93">
            <a:extLst>
              <a:ext uri="{FF2B5EF4-FFF2-40B4-BE49-F238E27FC236}">
                <a16:creationId xmlns:a16="http://schemas.microsoft.com/office/drawing/2014/main" id="{8C8340BF-52DD-C0A1-300A-148FBAB874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140"/>
          <a:stretch>
            <a:fillRect/>
          </a:stretch>
        </p:blipFill>
        <p:spPr>
          <a:xfrm>
            <a:off x="2783632" y="2217886"/>
            <a:ext cx="9230912" cy="3642581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4525374D-90ED-66F1-1CE2-7A5383FD0A9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8680" r="97934" b="14127"/>
          <a:stretch>
            <a:fillRect/>
          </a:stretch>
        </p:blipFill>
        <p:spPr>
          <a:xfrm>
            <a:off x="548858" y="2879653"/>
            <a:ext cx="233010" cy="2447605"/>
          </a:xfrm>
          <a:prstGeom prst="rect">
            <a:avLst/>
          </a:prstGeom>
        </p:spPr>
      </p:pic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510B0D06-5139-C208-272E-22E2A18DD5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510B0D06-5139-C208-272E-22E2A18DD5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447D36B-D8E9-4911-9282-951F0D450C9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152637"/>
            <a:ext cx="9217025" cy="900100"/>
          </a:xfrm>
        </p:spPr>
        <p:txBody>
          <a:bodyPr vert="horz"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Lieferantendialog</a:t>
            </a:r>
            <a:br>
              <a:rPr lang="de-DE" dirty="0"/>
            </a:br>
            <a:r>
              <a:rPr lang="de-DE" dirty="0">
                <a:solidFill>
                  <a:srgbClr val="002C77"/>
                </a:solidFill>
                <a:latin typeface="Arial-BoldMT"/>
                <a:cs typeface="Arial-BoldMT"/>
              </a:rPr>
              <a:t>Lastprognose 2026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560EE5-8642-4442-8EEE-CA5EB84E8F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550863" y="6417332"/>
            <a:ext cx="216545" cy="304143"/>
          </a:xfrm>
        </p:spPr>
        <p:txBody>
          <a:bodyPr/>
          <a:lstStyle/>
          <a:p>
            <a:fld id="{1BA22126-8FA2-480B-B7EE-061A86938C78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E889F9E-177D-70FB-A812-3B58FA57719C}"/>
              </a:ext>
            </a:extLst>
          </p:cNvPr>
          <p:cNvSpPr txBox="1">
            <a:spLocks/>
          </p:cNvSpPr>
          <p:nvPr/>
        </p:nvSpPr>
        <p:spPr bwMode="gray">
          <a:xfrm>
            <a:off x="550863" y="6479403"/>
            <a:ext cx="216545" cy="18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7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809A836-97E3-4CE2-BDD9-F985EF241C3B}" type="slidenum">
              <a:rPr lang="de-DE" smtClean="0"/>
              <a:pPr>
                <a:spcAft>
                  <a:spcPts val="600"/>
                </a:spcAft>
              </a:pPr>
              <a:t>34</a:t>
            </a:fld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6B1FA88-111A-3538-F7CD-69A360949B22}"/>
              </a:ext>
            </a:extLst>
          </p:cNvPr>
          <p:cNvSpPr txBox="1"/>
          <p:nvPr/>
        </p:nvSpPr>
        <p:spPr bwMode="gray">
          <a:xfrm>
            <a:off x="550863" y="1350327"/>
            <a:ext cx="10203352" cy="56341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1113"/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Versorgungsaufgabe Verteilungsnetz Frankfurt</a:t>
            </a:r>
          </a:p>
          <a:p>
            <a:pPr marL="11113">
              <a:lnSpc>
                <a:spcPts val="2364"/>
              </a:lnSpc>
              <a:tabLst>
                <a:tab pos="1812925" algn="l"/>
                <a:tab pos="4891088" algn="l"/>
              </a:tabLst>
            </a:pPr>
            <a:r>
              <a:rPr lang="de-DE" sz="1400" spc="-2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Stand März 2026</a:t>
            </a:r>
            <a:endParaRPr lang="de-DE" sz="1400" dirty="0">
              <a:solidFill>
                <a:schemeClr val="bg1">
                  <a:lumMod val="50000"/>
                </a:schemeClr>
              </a:solidFill>
              <a:latin typeface="ArialMT"/>
              <a:cs typeface="ArialMT"/>
            </a:endParaRPr>
          </a:p>
        </p:txBody>
      </p:sp>
      <p:sp>
        <p:nvSpPr>
          <p:cNvPr id="29" name="Rectangle 2297">
            <a:extLst>
              <a:ext uri="{FF2B5EF4-FFF2-40B4-BE49-F238E27FC236}">
                <a16:creationId xmlns:a16="http://schemas.microsoft.com/office/drawing/2014/main" id="{2C2CA8D7-7259-7DF8-FEEE-56226FF7D42F}"/>
              </a:ext>
            </a:extLst>
          </p:cNvPr>
          <p:cNvSpPr/>
          <p:nvPr/>
        </p:nvSpPr>
        <p:spPr>
          <a:xfrm>
            <a:off x="839416" y="2783883"/>
            <a:ext cx="2157120" cy="1019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6350">
              <a:lnSpc>
                <a:spcPts val="2545"/>
              </a:lnSpc>
            </a:pPr>
            <a:r>
              <a:rPr lang="de-DE" sz="900" b="0" i="0" spc="-2" baseline="0" dirty="0">
                <a:solidFill>
                  <a:srgbClr val="000000"/>
                </a:solidFill>
                <a:latin typeface="ArialMT"/>
                <a:cs typeface="ArialMT"/>
              </a:rPr>
              <a:t>neue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,</a:t>
            </a:r>
            <a:r>
              <a:rPr lang="de-DE" sz="900" b="0" i="0" spc="-14" baseline="0" dirty="0">
                <a:solidFill>
                  <a:srgbClr val="000000"/>
                </a:solidFill>
                <a:latin typeface="ArialMT"/>
                <a:cs typeface="ArialMT"/>
              </a:rPr>
              <a:t> </a:t>
            </a:r>
            <a:r>
              <a:rPr lang="de-DE" sz="900" b="0" i="0" spc="-12" baseline="0" dirty="0">
                <a:solidFill>
                  <a:srgbClr val="000000"/>
                </a:solidFill>
                <a:latin typeface="ArialMT"/>
                <a:cs typeface="ArialMT"/>
              </a:rPr>
              <a:t>w</a:t>
            </a:r>
            <a:r>
              <a:rPr lang="de-DE" sz="900" b="0" i="0" spc="-2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900" b="0" i="0" spc="-5" baseline="0" dirty="0">
                <a:solidFill>
                  <a:srgbClr val="000000"/>
                </a:solidFill>
                <a:latin typeface="ArialMT"/>
                <a:cs typeface="ArialMT"/>
              </a:rPr>
              <a:t>i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t</a:t>
            </a:r>
            <a:r>
              <a:rPr lang="de-DE" sz="900" b="0" i="0" spc="-4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900" b="0" i="0" spc="2" baseline="0" dirty="0">
                <a:solidFill>
                  <a:srgbClr val="000000"/>
                </a:solidFill>
                <a:latin typeface="ArialMT"/>
                <a:cs typeface="ArialMT"/>
              </a:rPr>
              <a:t>r</a:t>
            </a:r>
            <a:r>
              <a:rPr lang="de-DE" sz="900" b="0" i="0" spc="-2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900" b="0" i="0" spc="20" baseline="0" dirty="0">
                <a:solidFill>
                  <a:srgbClr val="000000"/>
                </a:solidFill>
                <a:latin typeface="ArialMT"/>
                <a:cs typeface="ArialMT"/>
              </a:rPr>
              <a:t> 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R</a:t>
            </a:r>
            <a:r>
              <a:rPr lang="de-DE" sz="900" b="0" i="0" spc="3" baseline="0" dirty="0">
                <a:solidFill>
                  <a:srgbClr val="000000"/>
                </a:solidFill>
                <a:latin typeface="ArialMT"/>
                <a:cs typeface="ArialMT"/>
              </a:rPr>
              <a:t>Z-</a:t>
            </a:r>
            <a:r>
              <a:rPr lang="de-DE" sz="900" b="0" i="0" spc="-5" baseline="0" dirty="0">
                <a:solidFill>
                  <a:srgbClr val="000000"/>
                </a:solidFill>
                <a:latin typeface="ArialMT"/>
                <a:cs typeface="ArialMT"/>
              </a:rPr>
              <a:t>A</a:t>
            </a:r>
            <a:r>
              <a:rPr lang="de-DE" sz="900" b="0" i="0" spc="-2" baseline="0" dirty="0">
                <a:solidFill>
                  <a:srgbClr val="000000"/>
                </a:solidFill>
                <a:latin typeface="ArialMT"/>
                <a:cs typeface="ArialMT"/>
              </a:rPr>
              <a:t>n</a:t>
            </a:r>
            <a:r>
              <a:rPr lang="de-DE" sz="900" b="0" i="0" spc="8" baseline="0" dirty="0">
                <a:solidFill>
                  <a:srgbClr val="000000"/>
                </a:solidFill>
                <a:latin typeface="ArialMT"/>
                <a:cs typeface="ArialMT"/>
              </a:rPr>
              <a:t>f</a:t>
            </a:r>
            <a:r>
              <a:rPr lang="de-DE" sz="900" b="0" i="0" spc="2" baseline="0" dirty="0">
                <a:solidFill>
                  <a:srgbClr val="000000"/>
                </a:solidFill>
                <a:latin typeface="ArialMT"/>
                <a:cs typeface="ArialMT"/>
              </a:rPr>
              <a:t>r</a:t>
            </a:r>
            <a:r>
              <a:rPr lang="de-DE" sz="900" b="0" i="0" spc="-2" baseline="0" dirty="0">
                <a:solidFill>
                  <a:srgbClr val="000000"/>
                </a:solidFill>
                <a:latin typeface="ArialMT"/>
                <a:cs typeface="ArialMT"/>
              </a:rPr>
              <a:t>agen</a:t>
            </a:r>
          </a:p>
          <a:p>
            <a:pPr marL="6350">
              <a:lnSpc>
                <a:spcPts val="1900"/>
              </a:lnSpc>
            </a:pP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Re</a:t>
            </a:r>
            <a:r>
              <a:rPr lang="de-DE" sz="900" b="0" i="0" spc="3" baseline="0" dirty="0">
                <a:solidFill>
                  <a:srgbClr val="000000"/>
                </a:solidFill>
                <a:latin typeface="ArialMT"/>
                <a:cs typeface="ArialMT"/>
              </a:rPr>
              <a:t>c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h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n</a:t>
            </a:r>
            <a:r>
              <a:rPr lang="de-DE" sz="900" b="0" i="0" spc="-19" baseline="0" dirty="0">
                <a:solidFill>
                  <a:srgbClr val="000000"/>
                </a:solidFill>
                <a:latin typeface="ArialMT"/>
                <a:cs typeface="ArialMT"/>
              </a:rPr>
              <a:t>z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n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t</a:t>
            </a:r>
            <a:r>
              <a:rPr lang="de-DE" sz="900" b="0" i="0" spc="1" baseline="0" dirty="0">
                <a:solidFill>
                  <a:srgbClr val="000000"/>
                </a:solidFill>
                <a:latin typeface="ArialMT"/>
                <a:cs typeface="ArialMT"/>
              </a:rPr>
              <a:t>r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n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 </a:t>
            </a:r>
            <a:r>
              <a:rPr lang="de-DE" sz="900" b="0" i="0" spc="-5" baseline="0" dirty="0">
                <a:solidFill>
                  <a:srgbClr val="000000"/>
                </a:solidFill>
                <a:latin typeface="ArialMT"/>
                <a:cs typeface="ArialMT"/>
              </a:rPr>
              <a:t>i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n</a:t>
            </a:r>
            <a:r>
              <a:rPr lang="de-DE" sz="900" b="0" i="0" spc="7" baseline="0" dirty="0">
                <a:solidFill>
                  <a:srgbClr val="000000"/>
                </a:solidFill>
                <a:latin typeface="ArialMT"/>
                <a:cs typeface="ArialMT"/>
              </a:rPr>
              <a:t> 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A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n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b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a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h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n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u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ng</a:t>
            </a:r>
          </a:p>
          <a:p>
            <a:pPr marL="6350">
              <a:lnSpc>
                <a:spcPts val="1900"/>
              </a:lnSpc>
            </a:pPr>
            <a:r>
              <a:rPr lang="de-DE" sz="900" b="0" i="0" spc="3" baseline="0" dirty="0">
                <a:solidFill>
                  <a:srgbClr val="000000"/>
                </a:solidFill>
                <a:latin typeface="ArialMT"/>
                <a:cs typeface="ArialMT"/>
              </a:rPr>
              <a:t>G</a:t>
            </a:r>
            <a:r>
              <a:rPr lang="de-DE" sz="900" b="0" i="0" spc="2" baseline="0" dirty="0">
                <a:solidFill>
                  <a:srgbClr val="000000"/>
                </a:solidFill>
                <a:latin typeface="ArialMT"/>
                <a:cs typeface="ArialMT"/>
              </a:rPr>
              <a:t>r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oß</a:t>
            </a:r>
            <a:r>
              <a:rPr lang="de-DE" sz="900" b="0" i="0" spc="-8" baseline="0" dirty="0">
                <a:solidFill>
                  <a:srgbClr val="000000"/>
                </a:solidFill>
                <a:latin typeface="ArialMT"/>
                <a:cs typeface="ArialMT"/>
              </a:rPr>
              <a:t>w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är</a:t>
            </a:r>
            <a:r>
              <a:rPr lang="de-DE" sz="900" b="0" i="0" spc="23" baseline="0" dirty="0">
                <a:solidFill>
                  <a:srgbClr val="000000"/>
                </a:solidFill>
                <a:latin typeface="ArialMT"/>
                <a:cs typeface="ArialMT"/>
              </a:rPr>
              <a:t>m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p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u</a:t>
            </a:r>
            <a:r>
              <a:rPr lang="de-DE" sz="900" b="0" i="0" spc="19" baseline="0" dirty="0">
                <a:solidFill>
                  <a:srgbClr val="000000"/>
                </a:solidFill>
                <a:latin typeface="ArialMT"/>
                <a:cs typeface="ArialMT"/>
              </a:rPr>
              <a:t>m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p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n</a:t>
            </a:r>
            <a:r>
              <a:rPr lang="de-DE" sz="900" b="0" i="0" spc="-38" baseline="0" dirty="0">
                <a:solidFill>
                  <a:srgbClr val="000000"/>
                </a:solidFill>
                <a:latin typeface="ArialMT"/>
                <a:cs typeface="ArialMT"/>
              </a:rPr>
              <a:t> </a:t>
            </a:r>
            <a:r>
              <a:rPr lang="de-DE" sz="900" b="0" i="0" spc="2" baseline="0" dirty="0">
                <a:solidFill>
                  <a:srgbClr val="000000"/>
                </a:solidFill>
                <a:latin typeface="ArialMT"/>
                <a:cs typeface="ArialMT"/>
              </a:rPr>
              <a:t>(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pro </a:t>
            </a:r>
            <a:r>
              <a:rPr lang="de-DE" sz="900" b="0" i="0" spc="2" baseline="0" dirty="0">
                <a:solidFill>
                  <a:srgbClr val="000000"/>
                </a:solidFill>
                <a:latin typeface="ArialMT"/>
                <a:cs typeface="ArialMT"/>
              </a:rPr>
              <a:t>r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at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a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 2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0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2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5)</a:t>
            </a:r>
          </a:p>
          <a:p>
            <a:pPr marL="6350">
              <a:lnSpc>
                <a:spcPts val="1900"/>
              </a:lnSpc>
            </a:pPr>
            <a:r>
              <a:rPr lang="de-DE" sz="900" b="0" i="0" spc="42" baseline="0" dirty="0">
                <a:solidFill>
                  <a:srgbClr val="000000"/>
                </a:solidFill>
                <a:latin typeface="ArialMT"/>
                <a:cs typeface="ArialMT"/>
              </a:rPr>
              <a:t>W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är</a:t>
            </a:r>
            <a:r>
              <a:rPr lang="de-DE" sz="900" b="0" i="0" spc="11" baseline="0" dirty="0">
                <a:solidFill>
                  <a:srgbClr val="000000"/>
                </a:solidFill>
                <a:latin typeface="ArialMT"/>
                <a:cs typeface="ArialMT"/>
              </a:rPr>
              <a:t>m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p</a:t>
            </a:r>
            <a:r>
              <a:rPr lang="de-DE" sz="900" b="0" i="0" spc="-13" baseline="0" dirty="0">
                <a:solidFill>
                  <a:srgbClr val="000000"/>
                </a:solidFill>
                <a:latin typeface="ArialMT"/>
                <a:cs typeface="ArialMT"/>
              </a:rPr>
              <a:t>u</a:t>
            </a:r>
            <a:r>
              <a:rPr lang="de-DE" sz="900" b="0" i="0" spc="8" baseline="0" dirty="0">
                <a:solidFill>
                  <a:srgbClr val="000000"/>
                </a:solidFill>
                <a:latin typeface="ArialMT"/>
                <a:cs typeface="ArialMT"/>
              </a:rPr>
              <a:t>m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p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n</a:t>
            </a:r>
            <a:r>
              <a:rPr lang="de-DE" sz="900" b="0" i="0" spc="-38" baseline="0" dirty="0">
                <a:solidFill>
                  <a:srgbClr val="000000"/>
                </a:solidFill>
                <a:latin typeface="ArialMT"/>
                <a:cs typeface="ArialMT"/>
              </a:rPr>
              <a:t> </a:t>
            </a:r>
            <a:r>
              <a:rPr lang="de-DE" sz="900" b="0" i="0" spc="2" baseline="0" dirty="0">
                <a:solidFill>
                  <a:srgbClr val="000000"/>
                </a:solidFill>
                <a:latin typeface="ArialMT"/>
                <a:cs typeface="ArialMT"/>
              </a:rPr>
              <a:t>(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EEP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 </a:t>
            </a:r>
            <a:r>
              <a:rPr lang="de-DE" sz="900" b="0" i="0" spc="41" baseline="0" dirty="0">
                <a:solidFill>
                  <a:srgbClr val="000000"/>
                </a:solidFill>
                <a:latin typeface="ArialMT"/>
                <a:cs typeface="ArialMT"/>
              </a:rPr>
              <a:t>W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är</a:t>
            </a:r>
            <a:r>
              <a:rPr lang="de-DE" sz="900" b="0" i="0" spc="11" baseline="0" dirty="0">
                <a:solidFill>
                  <a:srgbClr val="000000"/>
                </a:solidFill>
                <a:latin typeface="ArialMT"/>
                <a:cs typeface="ArialMT"/>
              </a:rPr>
              <a:t>m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e)</a:t>
            </a:r>
          </a:p>
        </p:txBody>
      </p:sp>
      <p:sp>
        <p:nvSpPr>
          <p:cNvPr id="30" name="Rectangle 2298">
            <a:extLst>
              <a:ext uri="{FF2B5EF4-FFF2-40B4-BE49-F238E27FC236}">
                <a16:creationId xmlns:a16="http://schemas.microsoft.com/office/drawing/2014/main" id="{C712E7EA-D303-D1ED-EF20-A6AECE606E5E}"/>
              </a:ext>
            </a:extLst>
          </p:cNvPr>
          <p:cNvSpPr/>
          <p:nvPr/>
        </p:nvSpPr>
        <p:spPr>
          <a:xfrm>
            <a:off x="841619" y="3833858"/>
            <a:ext cx="1964640" cy="9399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lnSpc>
                <a:spcPts val="1900"/>
              </a:lnSpc>
            </a:pPr>
            <a:r>
              <a:rPr lang="de-DE" sz="900" b="0" i="0" spc="-5" baseline="0" dirty="0">
                <a:solidFill>
                  <a:srgbClr val="000000"/>
                </a:solidFill>
                <a:latin typeface="ArialMT"/>
                <a:cs typeface="ArialMT"/>
              </a:rPr>
              <a:t>El</a:t>
            </a:r>
            <a:r>
              <a:rPr lang="de-DE" sz="900" b="0" i="0" spc="-2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900" b="0" i="0" spc="15" baseline="0" dirty="0">
                <a:solidFill>
                  <a:srgbClr val="000000"/>
                </a:solidFill>
                <a:latin typeface="ArialMT"/>
                <a:cs typeface="ArialMT"/>
              </a:rPr>
              <a:t>k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tro</a:t>
            </a:r>
            <a:r>
              <a:rPr lang="de-DE" sz="900" b="0" i="0" spc="17" baseline="0" dirty="0">
                <a:solidFill>
                  <a:srgbClr val="000000"/>
                </a:solidFill>
                <a:latin typeface="ArialMT"/>
                <a:cs typeface="ArialMT"/>
              </a:rPr>
              <a:t>m</a:t>
            </a:r>
            <a:r>
              <a:rPr lang="de-DE" sz="900" b="0" i="0" spc="-2" baseline="0" dirty="0">
                <a:solidFill>
                  <a:srgbClr val="000000"/>
                </a:solidFill>
                <a:latin typeface="ArialMT"/>
                <a:cs typeface="ArialMT"/>
              </a:rPr>
              <a:t>ob</a:t>
            </a:r>
            <a:r>
              <a:rPr lang="de-DE" sz="900" b="0" i="0" spc="-5" baseline="0" dirty="0">
                <a:solidFill>
                  <a:srgbClr val="000000"/>
                </a:solidFill>
                <a:latin typeface="ArialMT"/>
                <a:cs typeface="ArialMT"/>
              </a:rPr>
              <a:t>ili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t</a:t>
            </a:r>
            <a:r>
              <a:rPr lang="de-DE" sz="900" b="0" i="0" spc="-4" baseline="0" dirty="0">
                <a:solidFill>
                  <a:srgbClr val="000000"/>
                </a:solidFill>
                <a:latin typeface="ArialMT"/>
                <a:cs typeface="ArialMT"/>
              </a:rPr>
              <a:t>ä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t</a:t>
            </a:r>
            <a:r>
              <a:rPr lang="de-DE" sz="900" b="0" i="0" spc="-2" baseline="0" dirty="0">
                <a:solidFill>
                  <a:srgbClr val="000000"/>
                </a:solidFill>
                <a:latin typeface="ArialMT"/>
                <a:cs typeface="ArialMT"/>
              </a:rPr>
              <a:t> </a:t>
            </a:r>
            <a:r>
              <a:rPr lang="de-DE" sz="900" b="0" i="0" spc="2" baseline="0" dirty="0">
                <a:solidFill>
                  <a:srgbClr val="000000"/>
                </a:solidFill>
                <a:latin typeface="ArialMT"/>
                <a:cs typeface="ArialMT"/>
              </a:rPr>
              <a:t>(</a:t>
            </a:r>
            <a:r>
              <a:rPr lang="de-DE" sz="900" b="0" i="0" spc="-5" baseline="0" dirty="0">
                <a:solidFill>
                  <a:srgbClr val="000000"/>
                </a:solidFill>
                <a:latin typeface="ArialMT"/>
                <a:cs typeface="ArialMT"/>
              </a:rPr>
              <a:t>EEP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 </a:t>
            </a:r>
            <a:r>
              <a:rPr lang="de-DE" sz="900" b="0" i="0" spc="-6" baseline="0" dirty="0">
                <a:solidFill>
                  <a:srgbClr val="000000"/>
                </a:solidFill>
                <a:latin typeface="ArialMT"/>
                <a:cs typeface="ArialMT"/>
              </a:rPr>
              <a:t>S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tro</a:t>
            </a:r>
            <a:r>
              <a:rPr lang="de-DE" sz="900" b="0" i="0" spc="17" baseline="0" dirty="0">
                <a:solidFill>
                  <a:srgbClr val="000000"/>
                </a:solidFill>
                <a:latin typeface="ArialMT"/>
                <a:cs typeface="ArialMT"/>
              </a:rPr>
              <a:t>m)</a:t>
            </a:r>
          </a:p>
          <a:p>
            <a:pPr marL="0">
              <a:lnSpc>
                <a:spcPts val="1900"/>
              </a:lnSpc>
            </a:pP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Re</a:t>
            </a:r>
            <a:r>
              <a:rPr lang="de-DE" sz="900" b="0" i="0" spc="3" baseline="0" dirty="0">
                <a:solidFill>
                  <a:srgbClr val="000000"/>
                </a:solidFill>
                <a:latin typeface="ArialMT"/>
                <a:cs typeface="ArialMT"/>
              </a:rPr>
              <a:t>c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h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n</a:t>
            </a:r>
            <a:r>
              <a:rPr lang="de-DE" sz="900" b="0" i="0" spc="-19" baseline="0" dirty="0">
                <a:solidFill>
                  <a:srgbClr val="000000"/>
                </a:solidFill>
                <a:latin typeface="ArialMT"/>
                <a:cs typeface="ArialMT"/>
              </a:rPr>
              <a:t>z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n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t</a:t>
            </a:r>
            <a:r>
              <a:rPr lang="de-DE" sz="900" b="0" i="0" spc="1" baseline="0" dirty="0">
                <a:solidFill>
                  <a:srgbClr val="000000"/>
                </a:solidFill>
                <a:latin typeface="ArialMT"/>
                <a:cs typeface="ArialMT"/>
              </a:rPr>
              <a:t>r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n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 </a:t>
            </a:r>
            <a:r>
              <a:rPr lang="de-DE" sz="900" b="0" i="0" spc="20" baseline="0" dirty="0">
                <a:solidFill>
                  <a:srgbClr val="000000"/>
                </a:solidFill>
                <a:latin typeface="ArialMT"/>
                <a:cs typeface="ArialMT"/>
              </a:rPr>
              <a:t>m</a:t>
            </a:r>
            <a:r>
              <a:rPr lang="de-DE" sz="900" b="0" i="0" spc="-4" baseline="0" dirty="0">
                <a:solidFill>
                  <a:srgbClr val="000000"/>
                </a:solidFill>
                <a:latin typeface="ArialMT"/>
                <a:cs typeface="ArialMT"/>
              </a:rPr>
              <a:t>i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t Ne</a:t>
            </a:r>
            <a:r>
              <a:rPr lang="de-DE" sz="900" b="0" i="0" spc="-6" baseline="0" dirty="0">
                <a:solidFill>
                  <a:srgbClr val="000000"/>
                </a:solidFill>
                <a:latin typeface="ArialMT"/>
                <a:cs typeface="ArialMT"/>
              </a:rPr>
              <a:t>AV</a:t>
            </a:r>
          </a:p>
          <a:p>
            <a:pPr marL="0">
              <a:lnSpc>
                <a:spcPts val="1900"/>
              </a:lnSpc>
            </a:pP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B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900" b="0" i="0" spc="-7" baseline="0" dirty="0">
                <a:solidFill>
                  <a:srgbClr val="000000"/>
                </a:solidFill>
                <a:latin typeface="ArialMT"/>
                <a:cs typeface="ArialMT"/>
              </a:rPr>
              <a:t>v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ö</a:t>
            </a:r>
            <a:r>
              <a:rPr lang="de-DE" sz="900" b="0" i="0" spc="-6" baseline="0" dirty="0">
                <a:solidFill>
                  <a:srgbClr val="000000"/>
                </a:solidFill>
                <a:latin typeface="ArialMT"/>
                <a:cs typeface="ArialMT"/>
              </a:rPr>
              <a:t>l</a:t>
            </a:r>
            <a:r>
              <a:rPr lang="de-DE" sz="900" b="0" i="0" spc="16" baseline="0" dirty="0">
                <a:solidFill>
                  <a:srgbClr val="000000"/>
                </a:solidFill>
                <a:latin typeface="ArialMT"/>
                <a:cs typeface="ArialMT"/>
              </a:rPr>
              <a:t>k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erung</a:t>
            </a:r>
            <a:r>
              <a:rPr lang="de-DE" sz="900" b="0" i="0" spc="1" baseline="0" dirty="0">
                <a:solidFill>
                  <a:srgbClr val="000000"/>
                </a:solidFill>
                <a:latin typeface="ArialMT"/>
                <a:cs typeface="ArialMT"/>
              </a:rPr>
              <a:t>s</a:t>
            </a:r>
            <a:r>
              <a:rPr lang="de-DE" sz="900" b="0" i="0" spc="-10" baseline="0" dirty="0">
                <a:solidFill>
                  <a:srgbClr val="000000"/>
                </a:solidFill>
                <a:latin typeface="ArialMT"/>
                <a:cs typeface="ArialMT"/>
              </a:rPr>
              <a:t>w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a</a:t>
            </a:r>
            <a:r>
              <a:rPr lang="de-DE" sz="900" b="0" i="0" spc="2" baseline="0" dirty="0">
                <a:solidFill>
                  <a:srgbClr val="000000"/>
                </a:solidFill>
                <a:latin typeface="ArialMT"/>
                <a:cs typeface="ArialMT"/>
              </a:rPr>
              <a:t>c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h</a:t>
            </a:r>
            <a:r>
              <a:rPr lang="de-DE" sz="900" b="0" i="0" spc="2" baseline="0" dirty="0">
                <a:solidFill>
                  <a:srgbClr val="000000"/>
                </a:solidFill>
                <a:latin typeface="ArialMT"/>
                <a:cs typeface="ArialMT"/>
              </a:rPr>
              <a:t>s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tu</a:t>
            </a:r>
            <a:r>
              <a:rPr lang="de-DE" sz="900" b="0" i="0" spc="18" baseline="0" dirty="0">
                <a:solidFill>
                  <a:srgbClr val="000000"/>
                </a:solidFill>
                <a:latin typeface="ArialMT"/>
                <a:cs typeface="ArialMT"/>
              </a:rPr>
              <a:t>m</a:t>
            </a:r>
            <a:r>
              <a:rPr lang="de-DE" sz="900" b="0" i="0" spc="-24" baseline="0" dirty="0">
                <a:solidFill>
                  <a:srgbClr val="000000"/>
                </a:solidFill>
                <a:latin typeface="ArialMT"/>
                <a:cs typeface="ArialMT"/>
              </a:rPr>
              <a:t> </a:t>
            </a:r>
            <a:r>
              <a:rPr lang="de-DE" sz="900" b="0" i="0" spc="2" baseline="0" dirty="0">
                <a:solidFill>
                  <a:srgbClr val="000000"/>
                </a:solidFill>
                <a:latin typeface="ArialMT"/>
                <a:cs typeface="ArialMT"/>
              </a:rPr>
              <a:t>(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EEP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 </a:t>
            </a:r>
            <a:r>
              <a:rPr lang="de-DE" sz="900" b="0" i="0" spc="53" baseline="0" dirty="0">
                <a:solidFill>
                  <a:srgbClr val="000000"/>
                </a:solidFill>
                <a:latin typeface="ArialMT"/>
                <a:cs typeface="ArialMT"/>
              </a:rPr>
              <a:t>W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är</a:t>
            </a:r>
            <a:r>
              <a:rPr lang="de-DE" sz="900" b="0" i="0" spc="11" baseline="0" dirty="0">
                <a:solidFill>
                  <a:srgbClr val="000000"/>
                </a:solidFill>
                <a:latin typeface="ArialMT"/>
                <a:cs typeface="ArialMT"/>
              </a:rPr>
              <a:t>m</a:t>
            </a:r>
            <a:r>
              <a:rPr lang="de-DE" sz="900" b="0" i="0" spc="-13" baseline="0" dirty="0">
                <a:solidFill>
                  <a:srgbClr val="000000"/>
                </a:solidFill>
                <a:latin typeface="ArialMT"/>
                <a:cs typeface="ArialMT"/>
              </a:rPr>
              <a:t>e)</a:t>
            </a:r>
          </a:p>
          <a:p>
            <a:pPr marL="0">
              <a:lnSpc>
                <a:spcPts val="1900"/>
              </a:lnSpc>
            </a:pP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a</a:t>
            </a:r>
            <a:r>
              <a:rPr lang="de-DE" sz="900" b="0" i="0" spc="-6" baseline="0" dirty="0">
                <a:solidFill>
                  <a:srgbClr val="000000"/>
                </a:solidFill>
                <a:latin typeface="ArialMT"/>
                <a:cs typeface="ArialMT"/>
              </a:rPr>
              <a:t>l</a:t>
            </a:r>
            <a:r>
              <a:rPr lang="de-DE" sz="900" b="0" i="0" spc="-4" baseline="0" dirty="0">
                <a:solidFill>
                  <a:srgbClr val="000000"/>
                </a:solidFill>
                <a:latin typeface="ArialMT"/>
                <a:cs typeface="ArialMT"/>
              </a:rPr>
              <a:t>l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g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900" b="0" i="0" spc="20" baseline="0" dirty="0">
                <a:solidFill>
                  <a:srgbClr val="000000"/>
                </a:solidFill>
                <a:latin typeface="ArialMT"/>
                <a:cs typeface="ArialMT"/>
              </a:rPr>
              <a:t>m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900" b="0" i="0" spc="-6" baseline="0" dirty="0">
                <a:solidFill>
                  <a:srgbClr val="000000"/>
                </a:solidFill>
                <a:latin typeface="ArialMT"/>
                <a:cs typeface="ArialMT"/>
              </a:rPr>
              <a:t>i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n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900" b="0" i="0" spc="2" baseline="0" dirty="0">
                <a:solidFill>
                  <a:srgbClr val="000000"/>
                </a:solidFill>
                <a:latin typeface="ArialMT"/>
                <a:cs typeface="ArialMT"/>
              </a:rPr>
              <a:t>r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 </a:t>
            </a:r>
            <a:r>
              <a:rPr lang="de-DE" sz="900" b="0" i="0" spc="-4" baseline="0" dirty="0">
                <a:solidFill>
                  <a:srgbClr val="000000"/>
                </a:solidFill>
                <a:latin typeface="ArialMT"/>
                <a:cs typeface="ArialMT"/>
              </a:rPr>
              <a:t>V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erb</a:t>
            </a:r>
            <a:r>
              <a:rPr lang="de-DE" sz="900" b="0" i="0" spc="3" baseline="0" dirty="0">
                <a:solidFill>
                  <a:srgbClr val="000000"/>
                </a:solidFill>
                <a:latin typeface="ArialMT"/>
                <a:cs typeface="ArialMT"/>
              </a:rPr>
              <a:t>r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a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u</a:t>
            </a:r>
            <a:r>
              <a:rPr lang="de-DE" sz="900" b="0" i="0" spc="4" baseline="0" dirty="0">
                <a:solidFill>
                  <a:srgbClr val="000000"/>
                </a:solidFill>
                <a:latin typeface="ArialMT"/>
                <a:cs typeface="ArialMT"/>
              </a:rPr>
              <a:t>ch</a:t>
            </a:r>
          </a:p>
        </p:txBody>
      </p:sp>
      <p:sp>
        <p:nvSpPr>
          <p:cNvPr id="31" name="Rectangle 2303">
            <a:extLst>
              <a:ext uri="{FF2B5EF4-FFF2-40B4-BE49-F238E27FC236}">
                <a16:creationId xmlns:a16="http://schemas.microsoft.com/office/drawing/2014/main" id="{57F16995-23D0-577A-1DC6-B479E09D85B7}"/>
              </a:ext>
            </a:extLst>
          </p:cNvPr>
          <p:cNvSpPr/>
          <p:nvPr/>
        </p:nvSpPr>
        <p:spPr>
          <a:xfrm>
            <a:off x="839416" y="4910043"/>
            <a:ext cx="193758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015">
              <a:spcAft>
                <a:spcPts val="600"/>
              </a:spcAft>
            </a:pP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S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ta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t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u</a:t>
            </a:r>
            <a:r>
              <a:rPr lang="de-DE" sz="900" b="0" i="0" spc="2" baseline="0" dirty="0">
                <a:solidFill>
                  <a:srgbClr val="000000"/>
                </a:solidFill>
                <a:latin typeface="ArialMT"/>
                <a:cs typeface="ArialMT"/>
              </a:rPr>
              <a:t>s</a:t>
            </a:r>
            <a:r>
              <a:rPr lang="de-DE" sz="900" b="0" i="0" spc="-12" baseline="0" dirty="0">
                <a:solidFill>
                  <a:srgbClr val="000000"/>
                </a:solidFill>
                <a:latin typeface="ArialMT"/>
                <a:cs typeface="ArialMT"/>
              </a:rPr>
              <a:t> </a:t>
            </a:r>
            <a:r>
              <a:rPr lang="de-DE" sz="900" b="0" i="0" spc="3" baseline="0" dirty="0">
                <a:solidFill>
                  <a:srgbClr val="000000"/>
                </a:solidFill>
                <a:latin typeface="ArialMT"/>
                <a:cs typeface="ArialMT"/>
              </a:rPr>
              <a:t>Q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u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o</a:t>
            </a:r>
            <a:r>
              <a:rPr lang="de-DE" sz="900" b="0" i="0" spc="-12" baseline="0" dirty="0">
                <a:solidFill>
                  <a:srgbClr val="000000"/>
                </a:solidFill>
                <a:latin typeface="ArialMT"/>
                <a:cs typeface="ArialMT"/>
              </a:rPr>
              <a:t> 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N</a:t>
            </a:r>
            <a:r>
              <a:rPr lang="de-DE" sz="900" b="0" i="0" spc="-2" baseline="0" dirty="0">
                <a:solidFill>
                  <a:srgbClr val="000000"/>
                </a:solidFill>
                <a:latin typeface="ArialMT"/>
                <a:cs typeface="ArialMT"/>
              </a:rPr>
              <a:t>A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K</a:t>
            </a:r>
            <a:r>
              <a:rPr lang="de-DE" sz="900" b="0" i="0" spc="9" baseline="0" dirty="0">
                <a:solidFill>
                  <a:srgbClr val="000000"/>
                </a:solidFill>
                <a:latin typeface="ArialMT"/>
                <a:cs typeface="ArialMT"/>
              </a:rPr>
              <a:t> </a:t>
            </a:r>
            <a:r>
              <a:rPr lang="de-DE" sz="900" b="0" i="0" spc="-5" baseline="0" dirty="0">
                <a:solidFill>
                  <a:srgbClr val="000000"/>
                </a:solidFill>
                <a:latin typeface="ArialMT"/>
                <a:cs typeface="ArialMT"/>
              </a:rPr>
              <a:t>+</a:t>
            </a:r>
            <a:r>
              <a:rPr lang="de-DE" sz="900" b="0" i="0" spc="9" baseline="0" dirty="0">
                <a:solidFill>
                  <a:srgbClr val="000000"/>
                </a:solidFill>
                <a:latin typeface="ArialMT"/>
                <a:cs typeface="ArialMT"/>
              </a:rPr>
              <a:t> 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900" b="0" i="0" spc="-4" baseline="0" dirty="0">
                <a:solidFill>
                  <a:srgbClr val="000000"/>
                </a:solidFill>
                <a:latin typeface="ArialMT"/>
                <a:cs typeface="ArialMT"/>
              </a:rPr>
              <a:t>i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g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n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900" b="0" i="0" spc="2" baseline="0" dirty="0">
                <a:solidFill>
                  <a:srgbClr val="000000"/>
                </a:solidFill>
                <a:latin typeface="ArialMT"/>
                <a:cs typeface="ArialMT"/>
              </a:rPr>
              <a:t>r</a:t>
            </a:r>
            <a:r>
              <a:rPr lang="de-DE" sz="900" b="0" i="0" spc="-17" baseline="0" dirty="0">
                <a:solidFill>
                  <a:srgbClr val="000000"/>
                </a:solidFill>
                <a:latin typeface="ArialMT"/>
                <a:cs typeface="ArialMT"/>
              </a:rPr>
              <a:t>z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u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g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u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n</a:t>
            </a:r>
            <a:r>
              <a:rPr lang="de-DE" sz="900" b="0" i="0" spc="3" baseline="0" dirty="0">
                <a:solidFill>
                  <a:srgbClr val="000000"/>
                </a:solidFill>
                <a:latin typeface="ArialMT"/>
                <a:cs typeface="ArialMT"/>
              </a:rPr>
              <a:t>g</a:t>
            </a:r>
          </a:p>
          <a:p>
            <a:pPr marL="1015">
              <a:spcAft>
                <a:spcPts val="600"/>
              </a:spcAft>
            </a:pP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Da</a:t>
            </a:r>
            <a:r>
              <a:rPr lang="de-DE" sz="900" b="0" i="0" spc="1" baseline="0" dirty="0">
                <a:solidFill>
                  <a:srgbClr val="000000"/>
                </a:solidFill>
                <a:latin typeface="ArialMT"/>
                <a:cs typeface="ArialMT"/>
              </a:rPr>
              <a:t>r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ü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b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er h</a:t>
            </a:r>
            <a:r>
              <a:rPr lang="de-DE" sz="900" b="0" i="0" spc="-4" baseline="0" dirty="0">
                <a:solidFill>
                  <a:srgbClr val="000000"/>
                </a:solidFill>
                <a:latin typeface="ArialMT"/>
                <a:cs typeface="ArialMT"/>
              </a:rPr>
              <a:t>i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n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a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u</a:t>
            </a:r>
            <a:r>
              <a:rPr lang="de-DE" sz="900" b="0" i="0" spc="2" baseline="0" dirty="0">
                <a:solidFill>
                  <a:srgbClr val="000000"/>
                </a:solidFill>
                <a:latin typeface="ArialMT"/>
                <a:cs typeface="ArialMT"/>
              </a:rPr>
              <a:t>s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 b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900" b="0" i="0" spc="-4" baseline="0" dirty="0">
                <a:solidFill>
                  <a:srgbClr val="000000"/>
                </a:solidFill>
                <a:latin typeface="ArialMT"/>
                <a:cs typeface="ArialMT"/>
              </a:rPr>
              <a:t>i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 </a:t>
            </a:r>
            <a:r>
              <a:rPr lang="de-DE" sz="900" b="0" i="0" spc="13" baseline="0" dirty="0">
                <a:solidFill>
                  <a:srgbClr val="000000"/>
                </a:solidFill>
                <a:latin typeface="ArialMT"/>
                <a:cs typeface="ArialMT"/>
              </a:rPr>
              <a:t>T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n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n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900" b="0" i="0" spc="14" baseline="0" dirty="0">
                <a:solidFill>
                  <a:srgbClr val="000000"/>
                </a:solidFill>
                <a:latin typeface="ArialMT"/>
                <a:cs typeface="ArialMT"/>
              </a:rPr>
              <a:t>T</a:t>
            </a:r>
            <a:r>
              <a:rPr lang="de-DE" sz="900" b="0" i="0" spc="-36" baseline="0" dirty="0">
                <a:solidFill>
                  <a:srgbClr val="000000"/>
                </a:solidFill>
                <a:latin typeface="ArialMT"/>
                <a:cs typeface="ArialMT"/>
              </a:rPr>
              <a:t> </a:t>
            </a:r>
            <a:br>
              <a:rPr lang="de-DE" sz="900" b="0" i="0" spc="-36" baseline="0" dirty="0">
                <a:solidFill>
                  <a:srgbClr val="000000"/>
                </a:solidFill>
                <a:latin typeface="ArialMT"/>
                <a:cs typeface="ArialMT"/>
              </a:rPr>
            </a:b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a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n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g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900" b="0" i="0" spc="20" baseline="0" dirty="0">
                <a:solidFill>
                  <a:srgbClr val="000000"/>
                </a:solidFill>
                <a:latin typeface="ArialMT"/>
                <a:cs typeface="ArialMT"/>
              </a:rPr>
              <a:t>m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900" b="0" i="0" spc="-6" baseline="0" dirty="0">
                <a:solidFill>
                  <a:srgbClr val="000000"/>
                </a:solidFill>
                <a:latin typeface="ArialMT"/>
                <a:cs typeface="ArialMT"/>
              </a:rPr>
              <a:t>l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d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te</a:t>
            </a:r>
            <a:r>
              <a:rPr lang="de-DE" sz="900" b="0" i="0" spc="-27" baseline="0" dirty="0">
                <a:solidFill>
                  <a:srgbClr val="000000"/>
                </a:solidFill>
                <a:latin typeface="ArialMT"/>
                <a:cs typeface="ArialMT"/>
              </a:rPr>
              <a:t> 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N</a:t>
            </a:r>
            <a:r>
              <a:rPr lang="de-DE" sz="900" b="0" i="0" spc="-2" baseline="0" dirty="0">
                <a:solidFill>
                  <a:srgbClr val="000000"/>
                </a:solidFill>
                <a:latin typeface="ArialMT"/>
                <a:cs typeface="ArialMT"/>
              </a:rPr>
              <a:t>A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K</a:t>
            </a:r>
            <a:r>
              <a:rPr lang="de-DE" sz="900" b="0" i="0" spc="9" baseline="0" dirty="0">
                <a:solidFill>
                  <a:srgbClr val="000000"/>
                </a:solidFill>
                <a:latin typeface="ArialMT"/>
                <a:cs typeface="ArialMT"/>
              </a:rPr>
              <a:t> </a:t>
            </a:r>
            <a:r>
              <a:rPr lang="de-DE" sz="900" b="0" i="0" spc="-5" baseline="0" dirty="0">
                <a:solidFill>
                  <a:srgbClr val="000000"/>
                </a:solidFill>
                <a:latin typeface="ArialMT"/>
                <a:cs typeface="ArialMT"/>
              </a:rPr>
              <a:t>+</a:t>
            </a:r>
            <a:r>
              <a:rPr lang="de-DE" sz="900" b="0" i="0" spc="9" baseline="0" dirty="0">
                <a:solidFill>
                  <a:srgbClr val="000000"/>
                </a:solidFill>
                <a:latin typeface="ArialMT"/>
                <a:cs typeface="ArialMT"/>
              </a:rPr>
              <a:t> 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900" b="0" i="0" spc="-4" baseline="0" dirty="0">
                <a:solidFill>
                  <a:srgbClr val="000000"/>
                </a:solidFill>
                <a:latin typeface="ArialMT"/>
                <a:cs typeface="ArialMT"/>
              </a:rPr>
              <a:t>i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g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n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900" b="0" i="0" spc="2" baseline="0" dirty="0">
                <a:solidFill>
                  <a:srgbClr val="000000"/>
                </a:solidFill>
                <a:latin typeface="ArialMT"/>
                <a:cs typeface="ArialMT"/>
              </a:rPr>
              <a:t>r</a:t>
            </a:r>
            <a:r>
              <a:rPr lang="de-DE" sz="900" b="0" i="0" spc="-17" baseline="0" dirty="0">
                <a:solidFill>
                  <a:srgbClr val="000000"/>
                </a:solidFill>
                <a:latin typeface="ArialMT"/>
                <a:cs typeface="ArialMT"/>
              </a:rPr>
              <a:t>z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u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g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u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n</a:t>
            </a:r>
            <a:r>
              <a:rPr lang="de-DE" sz="900" b="0" i="0" spc="11" baseline="0" dirty="0">
                <a:solidFill>
                  <a:srgbClr val="000000"/>
                </a:solidFill>
                <a:latin typeface="ArialMT"/>
                <a:cs typeface="ArialMT"/>
              </a:rPr>
              <a:t>g </a:t>
            </a:r>
          </a:p>
        </p:txBody>
      </p:sp>
      <p:sp>
        <p:nvSpPr>
          <p:cNvPr id="32" name="Rectangle 2310">
            <a:extLst>
              <a:ext uri="{FF2B5EF4-FFF2-40B4-BE49-F238E27FC236}">
                <a16:creationId xmlns:a16="http://schemas.microsoft.com/office/drawing/2014/main" id="{022ED6D4-ECD9-FC6B-4687-C203BEA01FD1}"/>
              </a:ext>
            </a:extLst>
          </p:cNvPr>
          <p:cNvSpPr/>
          <p:nvPr/>
        </p:nvSpPr>
        <p:spPr>
          <a:xfrm>
            <a:off x="847670" y="5472488"/>
            <a:ext cx="208480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900" b="0" i="0" spc="42" baseline="0" dirty="0">
                <a:solidFill>
                  <a:srgbClr val="000000"/>
                </a:solidFill>
                <a:latin typeface="ArialMT"/>
                <a:cs typeface="ArialMT"/>
              </a:rPr>
              <a:t>W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900" b="0" i="0" spc="-6" baseline="0" dirty="0">
                <a:solidFill>
                  <a:srgbClr val="000000"/>
                </a:solidFill>
                <a:latin typeface="ArialMT"/>
                <a:cs typeface="ArialMT"/>
              </a:rPr>
              <a:t>i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tere</a:t>
            </a:r>
            <a:r>
              <a:rPr lang="de-DE" sz="900" b="0" i="0" spc="-36" baseline="0" dirty="0">
                <a:solidFill>
                  <a:srgbClr val="000000"/>
                </a:solidFill>
                <a:latin typeface="ArialMT"/>
                <a:cs typeface="ArialMT"/>
              </a:rPr>
              <a:t> </a:t>
            </a:r>
            <a:r>
              <a:rPr lang="de-DE" sz="900" b="0" i="0" spc="3" baseline="0" dirty="0">
                <a:solidFill>
                  <a:srgbClr val="000000"/>
                </a:solidFill>
                <a:latin typeface="ArialMT"/>
                <a:cs typeface="ArialMT"/>
              </a:rPr>
              <a:t>O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pt</a:t>
            </a:r>
            <a:r>
              <a:rPr lang="de-DE" sz="900" b="0" i="0" spc="-7" baseline="0" dirty="0">
                <a:solidFill>
                  <a:srgbClr val="000000"/>
                </a:solidFill>
                <a:latin typeface="ArialMT"/>
                <a:cs typeface="ArialMT"/>
              </a:rPr>
              <a:t>i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o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n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n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 </a:t>
            </a:r>
            <a:r>
              <a:rPr lang="de-DE" sz="900" b="0" i="0" spc="-18" baseline="0" dirty="0">
                <a:solidFill>
                  <a:srgbClr val="000000"/>
                </a:solidFill>
                <a:latin typeface="ArialMT"/>
                <a:cs typeface="ArialMT"/>
              </a:rPr>
              <a:t>z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ur</a:t>
            </a:r>
            <a:r>
              <a:rPr lang="de-DE" sz="900" b="0" i="0" spc="12" baseline="0" dirty="0">
                <a:solidFill>
                  <a:srgbClr val="000000"/>
                </a:solidFill>
                <a:latin typeface="ArialMT"/>
                <a:cs typeface="ArialMT"/>
              </a:rPr>
              <a:t> 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900" b="0" i="0" spc="2" baseline="0" dirty="0">
                <a:solidFill>
                  <a:srgbClr val="000000"/>
                </a:solidFill>
                <a:latin typeface="ArialMT"/>
                <a:cs typeface="ArialMT"/>
              </a:rPr>
              <a:t>r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h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ö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h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u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n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g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 d</a:t>
            </a:r>
            <a:r>
              <a:rPr lang="de-DE" sz="9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900" b="0" i="0" spc="2" baseline="0" dirty="0">
                <a:solidFill>
                  <a:srgbClr val="000000"/>
                </a:solidFill>
                <a:latin typeface="ArialMT"/>
                <a:cs typeface="ArialMT"/>
              </a:rPr>
              <a:t>r</a:t>
            </a:r>
            <a:r>
              <a:rPr lang="de-DE" sz="900" b="0" i="0" spc="-12" baseline="0" dirty="0">
                <a:solidFill>
                  <a:srgbClr val="000000"/>
                </a:solidFill>
                <a:latin typeface="ArialMT"/>
                <a:cs typeface="ArialMT"/>
              </a:rPr>
              <a:t> </a:t>
            </a:r>
            <a:r>
              <a:rPr lang="de-DE" sz="9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N</a:t>
            </a:r>
            <a:r>
              <a:rPr lang="de-DE" sz="900" b="0" i="0" spc="-2" baseline="0" dirty="0">
                <a:solidFill>
                  <a:srgbClr val="000000"/>
                </a:solidFill>
                <a:latin typeface="ArialMT"/>
                <a:cs typeface="ArialMT"/>
              </a:rPr>
              <a:t>AK</a:t>
            </a:r>
          </a:p>
        </p:txBody>
      </p:sp>
      <p:sp>
        <p:nvSpPr>
          <p:cNvPr id="33" name="Rectangle 2307">
            <a:extLst>
              <a:ext uri="{FF2B5EF4-FFF2-40B4-BE49-F238E27FC236}">
                <a16:creationId xmlns:a16="http://schemas.microsoft.com/office/drawing/2014/main" id="{32C2773D-04A3-2712-6392-B90392519928}"/>
              </a:ext>
            </a:extLst>
          </p:cNvPr>
          <p:cNvSpPr/>
          <p:nvPr/>
        </p:nvSpPr>
        <p:spPr>
          <a:xfrm>
            <a:off x="5375920" y="3669627"/>
            <a:ext cx="2825966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1200" b="0" i="0" spc="-56" baseline="0" dirty="0">
                <a:solidFill>
                  <a:srgbClr val="002B76"/>
                </a:solidFill>
                <a:latin typeface="ArialMT"/>
                <a:cs typeface="ArialMT"/>
              </a:rPr>
              <a:t>V</a:t>
            </a:r>
            <a:r>
              <a:rPr lang="de-DE" sz="1200" b="0" i="0" spc="3" baseline="0" dirty="0">
                <a:solidFill>
                  <a:srgbClr val="002B76"/>
                </a:solidFill>
                <a:latin typeface="ArialMT"/>
                <a:cs typeface="ArialMT"/>
              </a:rPr>
              <a:t>e</a:t>
            </a:r>
            <a:r>
              <a:rPr lang="de-DE" sz="1200" b="0" i="0" spc="0" baseline="0" dirty="0">
                <a:solidFill>
                  <a:srgbClr val="002B76"/>
                </a:solidFill>
                <a:latin typeface="ArialMT"/>
                <a:cs typeface="ArialMT"/>
              </a:rPr>
              <a:t>r</a:t>
            </a:r>
            <a:r>
              <a:rPr lang="de-DE" sz="1200" b="0" i="0" spc="-15" baseline="0" dirty="0">
                <a:solidFill>
                  <a:srgbClr val="002B76"/>
                </a:solidFill>
                <a:latin typeface="ArialMT"/>
                <a:cs typeface="ArialMT"/>
              </a:rPr>
              <a:t>z</a:t>
            </a:r>
            <a:r>
              <a:rPr lang="de-DE" sz="1200" b="0" i="0" spc="3" baseline="0" dirty="0">
                <a:solidFill>
                  <a:srgbClr val="002B76"/>
                </a:solidFill>
                <a:latin typeface="ArialMT"/>
                <a:cs typeface="ArialMT"/>
              </a:rPr>
              <a:t>ö</a:t>
            </a:r>
            <a:r>
              <a:rPr lang="de-DE" sz="1200" b="0" i="0" spc="-7" baseline="0" dirty="0">
                <a:solidFill>
                  <a:srgbClr val="002B76"/>
                </a:solidFill>
                <a:latin typeface="ArialMT"/>
                <a:cs typeface="ArialMT"/>
              </a:rPr>
              <a:t>g</a:t>
            </a:r>
            <a:r>
              <a:rPr lang="de-DE" sz="1200" b="0" i="0" spc="3" baseline="0" dirty="0">
                <a:solidFill>
                  <a:srgbClr val="002B76"/>
                </a:solidFill>
                <a:latin typeface="ArialMT"/>
                <a:cs typeface="ArialMT"/>
              </a:rPr>
              <a:t>e</a:t>
            </a:r>
            <a:r>
              <a:rPr lang="de-DE" sz="1200" b="0" i="0" spc="0" baseline="0" dirty="0">
                <a:solidFill>
                  <a:srgbClr val="002B76"/>
                </a:solidFill>
                <a:latin typeface="ArialMT"/>
                <a:cs typeface="ArialMT"/>
              </a:rPr>
              <a:t>rt</a:t>
            </a:r>
            <a:r>
              <a:rPr lang="de-DE" sz="1200" b="0" i="0" spc="2" baseline="0" dirty="0">
                <a:solidFill>
                  <a:srgbClr val="002B76"/>
                </a:solidFill>
                <a:latin typeface="ArialMT"/>
                <a:cs typeface="ArialMT"/>
              </a:rPr>
              <a:t>e</a:t>
            </a:r>
            <a:r>
              <a:rPr lang="de-DE" sz="1200" b="0" i="0" spc="-21" baseline="0" dirty="0">
                <a:solidFill>
                  <a:srgbClr val="002B76"/>
                </a:solidFill>
                <a:latin typeface="ArialMT"/>
                <a:cs typeface="ArialMT"/>
              </a:rPr>
              <a:t> </a:t>
            </a:r>
            <a:r>
              <a:rPr lang="de-DE" sz="1200" b="0" i="0" spc="0" baseline="0" dirty="0">
                <a:solidFill>
                  <a:srgbClr val="002B76"/>
                </a:solidFill>
                <a:latin typeface="ArialMT"/>
                <a:cs typeface="ArialMT"/>
              </a:rPr>
              <a:t>I</a:t>
            </a:r>
            <a:r>
              <a:rPr lang="de-DE" sz="1200" b="0" i="0" spc="6" baseline="0" dirty="0">
                <a:solidFill>
                  <a:srgbClr val="002B76"/>
                </a:solidFill>
                <a:latin typeface="ArialMT"/>
                <a:cs typeface="ArialMT"/>
              </a:rPr>
              <a:t>n</a:t>
            </a:r>
            <a:r>
              <a:rPr lang="de-DE" sz="1200" b="0" i="0" spc="3" baseline="0" dirty="0">
                <a:solidFill>
                  <a:srgbClr val="002B76"/>
                </a:solidFill>
                <a:latin typeface="ArialMT"/>
                <a:cs typeface="ArialMT"/>
              </a:rPr>
              <a:t>be</a:t>
            </a:r>
            <a:r>
              <a:rPr lang="de-DE" sz="1200" b="0" i="0" spc="0" baseline="0" dirty="0">
                <a:solidFill>
                  <a:srgbClr val="002B76"/>
                </a:solidFill>
                <a:latin typeface="ArialMT"/>
                <a:cs typeface="ArialMT"/>
              </a:rPr>
              <a:t>tr</a:t>
            </a:r>
            <a:r>
              <a:rPr lang="de-DE" sz="1200" b="0" i="0" spc="-3" baseline="0" dirty="0">
                <a:solidFill>
                  <a:srgbClr val="002B76"/>
                </a:solidFill>
                <a:latin typeface="ArialMT"/>
                <a:cs typeface="ArialMT"/>
              </a:rPr>
              <a:t>i</a:t>
            </a:r>
            <a:r>
              <a:rPr lang="de-DE" sz="1200" b="0" i="0" spc="3" baseline="0" dirty="0">
                <a:solidFill>
                  <a:srgbClr val="002B76"/>
                </a:solidFill>
                <a:latin typeface="ArialMT"/>
                <a:cs typeface="ArialMT"/>
              </a:rPr>
              <a:t>eb</a:t>
            </a:r>
            <a:r>
              <a:rPr lang="de-DE" sz="1200" b="0" i="0" spc="-7" baseline="0" dirty="0">
                <a:solidFill>
                  <a:srgbClr val="002B76"/>
                </a:solidFill>
                <a:latin typeface="ArialMT"/>
                <a:cs typeface="ArialMT"/>
              </a:rPr>
              <a:t>nah</a:t>
            </a:r>
            <a:r>
              <a:rPr lang="de-DE" sz="1200" b="0" i="0" spc="7" baseline="0" dirty="0">
                <a:solidFill>
                  <a:srgbClr val="002B76"/>
                </a:solidFill>
                <a:latin typeface="ArialMT"/>
                <a:cs typeface="ArialMT"/>
              </a:rPr>
              <a:t>m</a:t>
            </a:r>
            <a:r>
              <a:rPr lang="de-DE" sz="1200" b="0" i="0" spc="-7" baseline="0" dirty="0">
                <a:solidFill>
                  <a:srgbClr val="002B76"/>
                </a:solidFill>
                <a:latin typeface="ArialMT"/>
                <a:cs typeface="ArialMT"/>
              </a:rPr>
              <a:t>e</a:t>
            </a:r>
            <a:r>
              <a:rPr lang="de-DE" sz="1200" b="0" i="0" spc="-33" baseline="0" dirty="0">
                <a:solidFill>
                  <a:srgbClr val="002B76"/>
                </a:solidFill>
                <a:latin typeface="ArialMT"/>
                <a:cs typeface="ArialMT"/>
              </a:rPr>
              <a:t> </a:t>
            </a:r>
            <a:r>
              <a:rPr lang="de-DE" sz="1200" b="0" i="0" spc="0" baseline="0" dirty="0">
                <a:solidFill>
                  <a:srgbClr val="002B76"/>
                </a:solidFill>
                <a:latin typeface="ArialMT"/>
                <a:cs typeface="ArialMT"/>
              </a:rPr>
              <a:t>U</a:t>
            </a:r>
            <a:r>
              <a:rPr lang="de-DE" sz="1200" b="0" i="0" spc="39" baseline="0" dirty="0">
                <a:solidFill>
                  <a:srgbClr val="002B76"/>
                </a:solidFill>
                <a:latin typeface="ArialMT"/>
                <a:cs typeface="ArialMT"/>
              </a:rPr>
              <a:t>W</a:t>
            </a:r>
            <a:r>
              <a:rPr lang="de-DE" sz="1200" b="0" i="0" spc="-33" baseline="0" dirty="0">
                <a:solidFill>
                  <a:srgbClr val="002B76"/>
                </a:solidFill>
                <a:latin typeface="ArialMT"/>
                <a:cs typeface="ArialMT"/>
              </a:rPr>
              <a:t> </a:t>
            </a:r>
            <a:r>
              <a:rPr lang="de-DE" sz="1200" b="0" i="0" spc="2" baseline="0" dirty="0">
                <a:solidFill>
                  <a:srgbClr val="002B76"/>
                </a:solidFill>
                <a:latin typeface="ArialMT"/>
                <a:cs typeface="ArialMT"/>
              </a:rPr>
              <a:t>E</a:t>
            </a:r>
            <a:r>
              <a:rPr lang="de-DE" sz="1200" b="0" i="0" spc="0" baseline="0" dirty="0">
                <a:solidFill>
                  <a:srgbClr val="002B76"/>
                </a:solidFill>
                <a:latin typeface="ArialMT"/>
                <a:cs typeface="ArialMT"/>
              </a:rPr>
              <a:t>sc</a:t>
            </a:r>
            <a:r>
              <a:rPr lang="de-DE" sz="1200" b="0" i="0" spc="3" baseline="0" dirty="0">
                <a:solidFill>
                  <a:srgbClr val="002B76"/>
                </a:solidFill>
                <a:latin typeface="ArialMT"/>
                <a:cs typeface="ArialMT"/>
              </a:rPr>
              <a:t>hbo</a:t>
            </a:r>
            <a:r>
              <a:rPr lang="de-DE" sz="1200" b="0" i="0" spc="0" baseline="0" dirty="0">
                <a:solidFill>
                  <a:srgbClr val="002B76"/>
                </a:solidFill>
                <a:latin typeface="ArialMT"/>
                <a:cs typeface="ArialMT"/>
              </a:rPr>
              <a:t>rn</a:t>
            </a:r>
          </a:p>
        </p:txBody>
      </p:sp>
      <p:sp>
        <p:nvSpPr>
          <p:cNvPr id="34" name="Rectangle 2308">
            <a:extLst>
              <a:ext uri="{FF2B5EF4-FFF2-40B4-BE49-F238E27FC236}">
                <a16:creationId xmlns:a16="http://schemas.microsoft.com/office/drawing/2014/main" id="{1BA0B831-9DCC-0386-5192-E29CCF1C1234}"/>
              </a:ext>
            </a:extLst>
          </p:cNvPr>
          <p:cNvSpPr/>
          <p:nvPr/>
        </p:nvSpPr>
        <p:spPr>
          <a:xfrm>
            <a:off x="7752184" y="3060226"/>
            <a:ext cx="1888653" cy="1702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1202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I</a:t>
            </a:r>
            <a:r>
              <a:rPr lang="de-DE" sz="1202" b="0" i="0" spc="3" baseline="0" dirty="0">
                <a:solidFill>
                  <a:srgbClr val="000000"/>
                </a:solidFill>
                <a:latin typeface="ArialMT"/>
                <a:cs typeface="ArialMT"/>
              </a:rPr>
              <a:t>n</a:t>
            </a:r>
            <a:r>
              <a:rPr lang="de-DE" sz="1202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b</a:t>
            </a:r>
            <a:r>
              <a:rPr lang="de-DE" sz="1202" b="0" i="0" spc="6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1202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tr</a:t>
            </a:r>
            <a:r>
              <a:rPr lang="de-DE" sz="1202" b="0" i="0" spc="-6" baseline="0" dirty="0">
                <a:solidFill>
                  <a:srgbClr val="000000"/>
                </a:solidFill>
                <a:latin typeface="ArialMT"/>
                <a:cs typeface="ArialMT"/>
              </a:rPr>
              <a:t>i</a:t>
            </a:r>
            <a:r>
              <a:rPr lang="de-DE" sz="1202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1202" b="0" i="0" spc="-4" baseline="0" dirty="0">
                <a:solidFill>
                  <a:srgbClr val="000000"/>
                </a:solidFill>
                <a:latin typeface="ArialMT"/>
                <a:cs typeface="ArialMT"/>
              </a:rPr>
              <a:t>b</a:t>
            </a:r>
            <a:r>
              <a:rPr lang="de-DE" sz="1202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n</a:t>
            </a:r>
            <a:r>
              <a:rPr lang="de-DE" sz="1202" b="0" i="0" spc="-4" baseline="0" dirty="0">
                <a:solidFill>
                  <a:srgbClr val="000000"/>
                </a:solidFill>
                <a:latin typeface="ArialMT"/>
                <a:cs typeface="ArialMT"/>
              </a:rPr>
              <a:t>a</a:t>
            </a:r>
            <a:r>
              <a:rPr lang="de-DE" sz="1202" b="0" i="0" spc="-8" baseline="0" dirty="0">
                <a:solidFill>
                  <a:srgbClr val="000000"/>
                </a:solidFill>
                <a:latin typeface="ArialMT"/>
                <a:cs typeface="ArialMT"/>
              </a:rPr>
              <a:t>h</a:t>
            </a:r>
            <a:r>
              <a:rPr lang="de-DE" sz="1202" b="0" i="0" spc="-6" baseline="0" dirty="0">
                <a:solidFill>
                  <a:srgbClr val="000000"/>
                </a:solidFill>
                <a:latin typeface="ArialMT"/>
                <a:cs typeface="ArialMT"/>
              </a:rPr>
              <a:t>m</a:t>
            </a:r>
            <a:r>
              <a:rPr lang="de-DE" sz="1202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1202" b="0" i="0" spc="-31" baseline="0" dirty="0">
                <a:solidFill>
                  <a:srgbClr val="000000"/>
                </a:solidFill>
                <a:latin typeface="ArialMT"/>
                <a:cs typeface="ArialMT"/>
              </a:rPr>
              <a:t> </a:t>
            </a:r>
            <a:r>
              <a:rPr lang="de-DE" sz="1202" b="0" i="0" spc="-15" baseline="0" dirty="0">
                <a:solidFill>
                  <a:srgbClr val="000000"/>
                </a:solidFill>
                <a:latin typeface="ArialMT"/>
                <a:cs typeface="ArialMT"/>
              </a:rPr>
              <a:t>U</a:t>
            </a:r>
            <a:r>
              <a:rPr lang="de-DE" sz="1202" b="0" i="0" spc="39" baseline="0" dirty="0">
                <a:solidFill>
                  <a:srgbClr val="000000"/>
                </a:solidFill>
                <a:latin typeface="ArialMT"/>
                <a:cs typeface="ArialMT"/>
              </a:rPr>
              <a:t>W</a:t>
            </a:r>
            <a:r>
              <a:rPr lang="de-DE" sz="1202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 Ost</a:t>
            </a:r>
            <a:r>
              <a:rPr lang="de-DE" sz="1202" b="0" i="0" spc="4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1202" b="0" i="0" spc="-8" baseline="0" dirty="0">
                <a:solidFill>
                  <a:srgbClr val="000000"/>
                </a:solidFill>
                <a:latin typeface="ArialMT"/>
                <a:cs typeface="ArialMT"/>
              </a:rPr>
              <a:t>nd</a:t>
            </a:r>
          </a:p>
        </p:txBody>
      </p:sp>
      <p:sp>
        <p:nvSpPr>
          <p:cNvPr id="35" name="Rectangle 2309">
            <a:extLst>
              <a:ext uri="{FF2B5EF4-FFF2-40B4-BE49-F238E27FC236}">
                <a16:creationId xmlns:a16="http://schemas.microsoft.com/office/drawing/2014/main" id="{7E7E4FA3-7E86-2008-9F9D-54BE96FE4ACF}"/>
              </a:ext>
            </a:extLst>
          </p:cNvPr>
          <p:cNvSpPr/>
          <p:nvPr/>
        </p:nvSpPr>
        <p:spPr>
          <a:xfrm>
            <a:off x="7756122" y="2481128"/>
            <a:ext cx="1814118" cy="39852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1200" b="0" i="0" spc="2" baseline="0" dirty="0">
                <a:solidFill>
                  <a:srgbClr val="000000"/>
                </a:solidFill>
                <a:latin typeface="ArialMT"/>
                <a:cs typeface="ArialMT"/>
              </a:rPr>
              <a:t>K</a:t>
            </a:r>
            <a:r>
              <a:rPr lang="de-DE" sz="1200" b="0" i="0" spc="3" baseline="0" dirty="0">
                <a:solidFill>
                  <a:srgbClr val="000000"/>
                </a:solidFill>
                <a:latin typeface="ArialMT"/>
                <a:cs typeface="ArialMT"/>
              </a:rPr>
              <a:t>apa</a:t>
            </a:r>
            <a:r>
              <a:rPr lang="de-DE" sz="1200" b="0" i="0" spc="-11" baseline="0" dirty="0">
                <a:solidFill>
                  <a:srgbClr val="000000"/>
                </a:solidFill>
                <a:latin typeface="ArialMT"/>
                <a:cs typeface="ArialMT"/>
              </a:rPr>
              <a:t>z</a:t>
            </a:r>
            <a:r>
              <a:rPr lang="de-DE" sz="12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it</a:t>
            </a:r>
            <a:r>
              <a:rPr lang="de-DE" sz="1200" b="0" i="0" spc="3" baseline="0" dirty="0">
                <a:solidFill>
                  <a:srgbClr val="000000"/>
                </a:solidFill>
                <a:latin typeface="ArialMT"/>
                <a:cs typeface="ArialMT"/>
              </a:rPr>
              <a:t>ä</a:t>
            </a:r>
            <a:r>
              <a:rPr lang="de-DE" sz="12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ts</a:t>
            </a:r>
            <a:r>
              <a:rPr lang="de-DE" sz="1200" b="0" i="0" spc="5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12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r</a:t>
            </a:r>
            <a:r>
              <a:rPr lang="de-DE" sz="1200" b="0" i="0" spc="-18" baseline="0" dirty="0">
                <a:solidFill>
                  <a:srgbClr val="000000"/>
                </a:solidFill>
                <a:latin typeface="ArialMT"/>
                <a:cs typeface="ArialMT"/>
              </a:rPr>
              <a:t>w</a:t>
            </a:r>
            <a:r>
              <a:rPr lang="de-DE" sz="1200" b="0" i="0" spc="3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12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it</a:t>
            </a:r>
            <a:r>
              <a:rPr lang="de-DE" sz="1200" b="0" i="0" spc="-7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12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ru</a:t>
            </a:r>
            <a:r>
              <a:rPr lang="de-DE" sz="1200" b="0" i="0" spc="-5" baseline="0" dirty="0">
                <a:solidFill>
                  <a:srgbClr val="000000"/>
                </a:solidFill>
                <a:latin typeface="ArialMT"/>
                <a:cs typeface="ArialMT"/>
              </a:rPr>
              <a:t>n</a:t>
            </a:r>
            <a:r>
              <a:rPr lang="de-DE" sz="1200" b="0" i="0" spc="-7" baseline="0" dirty="0">
                <a:solidFill>
                  <a:srgbClr val="000000"/>
                </a:solidFill>
                <a:latin typeface="ArialMT"/>
                <a:cs typeface="ArialMT"/>
              </a:rPr>
              <a:t>g </a:t>
            </a:r>
          </a:p>
          <a:p>
            <a:pPr marL="0">
              <a:lnSpc>
                <a:spcPts val="1800"/>
              </a:lnSpc>
            </a:pPr>
            <a:r>
              <a:rPr lang="de-DE" sz="12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U</a:t>
            </a:r>
            <a:r>
              <a:rPr lang="de-DE" sz="1200" b="0" i="0" spc="39" baseline="0" dirty="0">
                <a:solidFill>
                  <a:srgbClr val="000000"/>
                </a:solidFill>
                <a:latin typeface="ArialMT"/>
                <a:cs typeface="ArialMT"/>
              </a:rPr>
              <a:t>W</a:t>
            </a:r>
            <a:r>
              <a:rPr lang="de-DE" sz="1200" b="0" i="0" spc="-33" baseline="0" dirty="0">
                <a:solidFill>
                  <a:srgbClr val="000000"/>
                </a:solidFill>
                <a:latin typeface="ArialMT"/>
                <a:cs typeface="ArialMT"/>
              </a:rPr>
              <a:t> </a:t>
            </a:r>
            <a:r>
              <a:rPr lang="de-DE" sz="12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Os</a:t>
            </a:r>
            <a:r>
              <a:rPr lang="de-DE" sz="1200" b="0" i="0" spc="3" baseline="0" dirty="0">
                <a:solidFill>
                  <a:srgbClr val="000000"/>
                </a:solidFill>
                <a:latin typeface="ArialMT"/>
                <a:cs typeface="ArialMT"/>
              </a:rPr>
              <a:t>ten</a:t>
            </a:r>
            <a:r>
              <a:rPr lang="de-DE" sz="1200" b="0" i="0" spc="11" baseline="0" dirty="0">
                <a:solidFill>
                  <a:srgbClr val="000000"/>
                </a:solidFill>
                <a:latin typeface="ArialMT"/>
                <a:cs typeface="ArialMT"/>
              </a:rPr>
              <a:t>d</a:t>
            </a:r>
            <a:r>
              <a:rPr lang="de-DE" sz="1200" b="0" i="0" spc="2" baseline="0" dirty="0">
                <a:solidFill>
                  <a:srgbClr val="000000"/>
                </a:solidFill>
                <a:latin typeface="ArialMT"/>
                <a:cs typeface="ArialMT"/>
              </a:rPr>
              <a:t>/B</a:t>
            </a:r>
            <a:r>
              <a:rPr lang="de-DE" sz="1200" b="0" i="0" spc="3" baseline="0" dirty="0">
                <a:solidFill>
                  <a:srgbClr val="000000"/>
                </a:solidFill>
                <a:latin typeface="ArialMT"/>
                <a:cs typeface="ArialMT"/>
              </a:rPr>
              <a:t>o</a:t>
            </a:r>
            <a:r>
              <a:rPr lang="de-DE" sz="1200" b="0" i="0" spc="-3" baseline="0" dirty="0">
                <a:solidFill>
                  <a:srgbClr val="000000"/>
                </a:solidFill>
                <a:latin typeface="ArialMT"/>
                <a:cs typeface="ArialMT"/>
              </a:rPr>
              <a:t>mm</a:t>
            </a:r>
            <a:r>
              <a:rPr lang="de-DE" sz="1200" b="0" i="0" spc="3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12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rs</a:t>
            </a:r>
            <a:r>
              <a:rPr lang="de-DE" sz="1200" b="0" i="0" spc="-10" baseline="0" dirty="0">
                <a:solidFill>
                  <a:srgbClr val="000000"/>
                </a:solidFill>
                <a:latin typeface="ArialMT"/>
                <a:cs typeface="ArialMT"/>
              </a:rPr>
              <a:t>h</a:t>
            </a:r>
            <a:r>
              <a:rPr lang="de-DE" sz="1200" b="0" i="0" spc="-7" baseline="0" dirty="0">
                <a:solidFill>
                  <a:srgbClr val="000000"/>
                </a:solidFill>
                <a:latin typeface="ArialMT"/>
                <a:cs typeface="ArialMT"/>
              </a:rPr>
              <a:t>e</a:t>
            </a:r>
            <a:r>
              <a:rPr lang="de-DE" sz="1200" b="0" i="0" spc="0" baseline="0" dirty="0">
                <a:solidFill>
                  <a:srgbClr val="000000"/>
                </a:solidFill>
                <a:latin typeface="ArialMT"/>
                <a:cs typeface="ArialMT"/>
              </a:rPr>
              <a:t>im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9807559-E028-ED4F-9D5F-6349906125D8}"/>
              </a:ext>
            </a:extLst>
          </p:cNvPr>
          <p:cNvSpPr>
            <a:spLocks noChangeAspect="1"/>
          </p:cNvSpPr>
          <p:nvPr/>
        </p:nvSpPr>
        <p:spPr>
          <a:xfrm>
            <a:off x="8552510" y="3479642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4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F2A38C5-C695-68D4-8EAC-47ED7FAF974F}"/>
              </a:ext>
            </a:extLst>
          </p:cNvPr>
          <p:cNvSpPr>
            <a:spLocks noChangeAspect="1"/>
          </p:cNvSpPr>
          <p:nvPr/>
        </p:nvSpPr>
        <p:spPr>
          <a:xfrm>
            <a:off x="4242482" y="3992774"/>
            <a:ext cx="288000" cy="28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2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EDAD4CB2-5A92-AB81-338E-B36F1DB2E25D}"/>
              </a:ext>
            </a:extLst>
          </p:cNvPr>
          <p:cNvSpPr>
            <a:spLocks noChangeAspect="1"/>
          </p:cNvSpPr>
          <p:nvPr/>
        </p:nvSpPr>
        <p:spPr>
          <a:xfrm>
            <a:off x="9322185" y="3282290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5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2A1B80D4-BFDF-6BB7-0A4B-DF1CBDCBE08F}"/>
              </a:ext>
            </a:extLst>
          </p:cNvPr>
          <p:cNvSpPr>
            <a:spLocks noChangeAspect="1"/>
          </p:cNvSpPr>
          <p:nvPr/>
        </p:nvSpPr>
        <p:spPr>
          <a:xfrm>
            <a:off x="9828723" y="2808643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6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469EF0F-332F-D63C-EEFC-F841442E5A15}"/>
              </a:ext>
            </a:extLst>
          </p:cNvPr>
          <p:cNvSpPr>
            <a:spLocks noChangeAspect="1"/>
          </p:cNvSpPr>
          <p:nvPr/>
        </p:nvSpPr>
        <p:spPr>
          <a:xfrm>
            <a:off x="11572004" y="2348154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6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CD9726AE-FB1C-4BB5-383E-743BF91ECA9E}"/>
              </a:ext>
            </a:extLst>
          </p:cNvPr>
          <p:cNvSpPr>
            <a:spLocks noChangeAspect="1"/>
          </p:cNvSpPr>
          <p:nvPr/>
        </p:nvSpPr>
        <p:spPr>
          <a:xfrm>
            <a:off x="9730046" y="2499458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5</a:t>
            </a:r>
          </a:p>
        </p:txBody>
      </p:sp>
      <p:pic>
        <p:nvPicPr>
          <p:cNvPr id="101" name="Grafik 100">
            <a:extLst>
              <a:ext uri="{FF2B5EF4-FFF2-40B4-BE49-F238E27FC236}">
                <a16:creationId xmlns:a16="http://schemas.microsoft.com/office/drawing/2014/main" id="{5DAF6D76-946A-AE58-EE84-E1D61FF3851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5231" r="97423" b="6862"/>
          <a:stretch>
            <a:fillRect/>
          </a:stretch>
        </p:blipFill>
        <p:spPr>
          <a:xfrm>
            <a:off x="548858" y="5389330"/>
            <a:ext cx="290558" cy="28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65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D8276B23-B8F3-503B-2F6A-AAA3C0179A2A}"/>
              </a:ext>
            </a:extLst>
          </p:cNvPr>
          <p:cNvGrpSpPr/>
          <p:nvPr/>
        </p:nvGrpSpPr>
        <p:grpSpPr>
          <a:xfrm>
            <a:off x="3202209" y="601893"/>
            <a:ext cx="5985636" cy="6119582"/>
            <a:chOff x="6144640" y="359818"/>
            <a:chExt cx="5985636" cy="6119582"/>
          </a:xfrm>
        </p:grpSpPr>
        <p:pic>
          <p:nvPicPr>
            <p:cNvPr id="53" name="Picture 2526">
              <a:extLst>
                <a:ext uri="{FF2B5EF4-FFF2-40B4-BE49-F238E27FC236}">
                  <a16:creationId xmlns:a16="http://schemas.microsoft.com/office/drawing/2014/main" id="{4EC2170D-D674-4826-0784-3EE5731892E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842259" y="359818"/>
              <a:ext cx="489970" cy="80774"/>
            </a:xfrm>
            <a:prstGeom prst="rect">
              <a:avLst/>
            </a:prstGeom>
            <a:noFill/>
          </p:spPr>
        </p:pic>
        <p:sp>
          <p:nvSpPr>
            <p:cNvPr id="54" name="Freeform 2527">
              <a:extLst>
                <a:ext uri="{FF2B5EF4-FFF2-40B4-BE49-F238E27FC236}">
                  <a16:creationId xmlns:a16="http://schemas.microsoft.com/office/drawing/2014/main" id="{77D8081B-4160-9405-45A3-63C0D6CB1068}"/>
                </a:ext>
              </a:extLst>
            </p:cNvPr>
            <p:cNvSpPr/>
            <p:nvPr/>
          </p:nvSpPr>
          <p:spPr>
            <a:xfrm rot="1">
              <a:off x="10841176" y="479905"/>
              <a:ext cx="30848" cy="44698"/>
            </a:xfrm>
            <a:custGeom>
              <a:avLst/>
              <a:gdLst/>
              <a:ahLst/>
              <a:cxnLst/>
              <a:rect l="0" t="0" r="0" b="0"/>
              <a:pathLst>
                <a:path w="8674" h="12622">
                  <a:moveTo>
                    <a:pt x="0" y="0"/>
                  </a:moveTo>
                  <a:lnTo>
                    <a:pt x="8674" y="0"/>
                  </a:lnTo>
                  <a:lnTo>
                    <a:pt x="8674" y="1368"/>
                  </a:lnTo>
                  <a:lnTo>
                    <a:pt x="1676" y="1368"/>
                  </a:lnTo>
                  <a:lnTo>
                    <a:pt x="1676" y="5322"/>
                  </a:lnTo>
                  <a:lnTo>
                    <a:pt x="8217" y="5322"/>
                  </a:lnTo>
                  <a:lnTo>
                    <a:pt x="8217" y="6843"/>
                  </a:lnTo>
                  <a:lnTo>
                    <a:pt x="1676" y="6843"/>
                  </a:lnTo>
                  <a:lnTo>
                    <a:pt x="1676" y="11100"/>
                  </a:lnTo>
                  <a:lnTo>
                    <a:pt x="8674" y="11100"/>
                  </a:lnTo>
                  <a:lnTo>
                    <a:pt x="8674" y="12622"/>
                  </a:lnTo>
                  <a:lnTo>
                    <a:pt x="0" y="12622"/>
                  </a:lnTo>
                  <a:lnTo>
                    <a:pt x="0" y="0"/>
                  </a:lnTo>
                  <a:close/>
                  <a:moveTo>
                    <a:pt x="-82839" y="71948"/>
                  </a:moveTo>
                </a:path>
              </a:pathLst>
            </a:custGeom>
            <a:solidFill>
              <a:srgbClr val="FFFFFF">
                <a:alpha val="100000"/>
              </a:srgbClr>
            </a:solidFill>
            <a:ln w="44974">
              <a:noFill/>
            </a:ln>
            <a:effectDag name="">
              <a:xfrm kx="4"/>
            </a:effectDag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pic>
          <p:nvPicPr>
            <p:cNvPr id="55" name="Picture 2528">
              <a:extLst>
                <a:ext uri="{FF2B5EF4-FFF2-40B4-BE49-F238E27FC236}">
                  <a16:creationId xmlns:a16="http://schemas.microsoft.com/office/drawing/2014/main" id="{9BB3F9CA-FAFF-DB3F-8F4D-08B50017B67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794112" y="434651"/>
              <a:ext cx="175247" cy="135202"/>
            </a:xfrm>
            <a:prstGeom prst="rect">
              <a:avLst/>
            </a:prstGeom>
            <a:noFill/>
          </p:spPr>
        </p:pic>
        <p:sp>
          <p:nvSpPr>
            <p:cNvPr id="56" name="Freeform 2529">
              <a:extLst>
                <a:ext uri="{FF2B5EF4-FFF2-40B4-BE49-F238E27FC236}">
                  <a16:creationId xmlns:a16="http://schemas.microsoft.com/office/drawing/2014/main" id="{900B5E76-9F08-520E-399D-780CF2E71BFA}"/>
                </a:ext>
              </a:extLst>
            </p:cNvPr>
            <p:cNvSpPr/>
            <p:nvPr/>
          </p:nvSpPr>
          <p:spPr>
            <a:xfrm rot="1">
              <a:off x="10892576" y="491751"/>
              <a:ext cx="27007" cy="33383"/>
            </a:xfrm>
            <a:custGeom>
              <a:avLst/>
              <a:gdLst/>
              <a:ahLst/>
              <a:cxnLst/>
              <a:rect l="0" t="0" r="0" b="0"/>
              <a:pathLst>
                <a:path w="7594" h="9427">
                  <a:moveTo>
                    <a:pt x="0" y="152"/>
                  </a:moveTo>
                  <a:lnTo>
                    <a:pt x="1371" y="152"/>
                  </a:lnTo>
                  <a:lnTo>
                    <a:pt x="1371" y="1672"/>
                  </a:lnTo>
                  <a:cubicBezTo>
                    <a:pt x="1968" y="608"/>
                    <a:pt x="3035" y="0"/>
                    <a:pt x="4407" y="0"/>
                  </a:cubicBezTo>
                  <a:cubicBezTo>
                    <a:pt x="6845" y="0"/>
                    <a:pt x="7594" y="1367"/>
                    <a:pt x="7594" y="3345"/>
                  </a:cubicBezTo>
                  <a:lnTo>
                    <a:pt x="7594" y="9427"/>
                  </a:lnTo>
                  <a:lnTo>
                    <a:pt x="6083" y="9427"/>
                  </a:lnTo>
                  <a:lnTo>
                    <a:pt x="6083" y="3192"/>
                  </a:lnTo>
                  <a:cubicBezTo>
                    <a:pt x="6083" y="2128"/>
                    <a:pt x="5321" y="1367"/>
                    <a:pt x="4254" y="1367"/>
                  </a:cubicBezTo>
                  <a:cubicBezTo>
                    <a:pt x="2425" y="1367"/>
                    <a:pt x="1511" y="2584"/>
                    <a:pt x="1511" y="4257"/>
                  </a:cubicBezTo>
                  <a:lnTo>
                    <a:pt x="1511" y="9427"/>
                  </a:lnTo>
                  <a:lnTo>
                    <a:pt x="0" y="9427"/>
                  </a:lnTo>
                  <a:lnTo>
                    <a:pt x="0" y="152"/>
                  </a:lnTo>
                  <a:close/>
                  <a:moveTo>
                    <a:pt x="-100790" y="68602"/>
                  </a:moveTo>
                </a:path>
              </a:pathLst>
            </a:custGeom>
            <a:solidFill>
              <a:srgbClr val="FFFFFF">
                <a:alpha val="100000"/>
              </a:srgbClr>
            </a:solidFill>
            <a:ln w="44974">
              <a:noFill/>
            </a:ln>
            <a:effectDag name="">
              <a:xfrm kx="4"/>
            </a:effectDag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57" name="Freeform 2530">
              <a:extLst>
                <a:ext uri="{FF2B5EF4-FFF2-40B4-BE49-F238E27FC236}">
                  <a16:creationId xmlns:a16="http://schemas.microsoft.com/office/drawing/2014/main" id="{F6ABF377-5706-8BC0-1CE3-BE7D9112035D}"/>
                </a:ext>
              </a:extLst>
            </p:cNvPr>
            <p:cNvSpPr/>
            <p:nvPr/>
          </p:nvSpPr>
          <p:spPr>
            <a:xfrm rot="1">
              <a:off x="10945557" y="479905"/>
              <a:ext cx="36222" cy="45771"/>
            </a:xfrm>
            <a:custGeom>
              <a:avLst/>
              <a:gdLst/>
              <a:ahLst/>
              <a:cxnLst/>
              <a:rect l="0" t="0" r="0" b="0"/>
              <a:pathLst>
                <a:path w="10185" h="12925">
                  <a:moveTo>
                    <a:pt x="10185" y="8060"/>
                  </a:moveTo>
                  <a:cubicBezTo>
                    <a:pt x="10185" y="11253"/>
                    <a:pt x="8369" y="12925"/>
                    <a:pt x="5169" y="12925"/>
                  </a:cubicBezTo>
                  <a:cubicBezTo>
                    <a:pt x="1981" y="12925"/>
                    <a:pt x="0" y="11405"/>
                    <a:pt x="0" y="8060"/>
                  </a:cubicBezTo>
                  <a:lnTo>
                    <a:pt x="0" y="0"/>
                  </a:lnTo>
                  <a:lnTo>
                    <a:pt x="1676" y="0"/>
                  </a:lnTo>
                  <a:lnTo>
                    <a:pt x="1676" y="8060"/>
                  </a:lnTo>
                  <a:cubicBezTo>
                    <a:pt x="1676" y="10341"/>
                    <a:pt x="2895" y="11556"/>
                    <a:pt x="5169" y="11556"/>
                  </a:cubicBezTo>
                  <a:cubicBezTo>
                    <a:pt x="7302" y="11556"/>
                    <a:pt x="8522" y="10341"/>
                    <a:pt x="8522" y="8060"/>
                  </a:cubicBezTo>
                  <a:lnTo>
                    <a:pt x="8522" y="0"/>
                  </a:lnTo>
                  <a:lnTo>
                    <a:pt x="10185" y="0"/>
                  </a:lnTo>
                  <a:cubicBezTo>
                    <a:pt x="10185" y="0"/>
                    <a:pt x="10185" y="8060"/>
                    <a:pt x="10185" y="8060"/>
                  </a:cubicBezTo>
                  <a:close/>
                  <a:moveTo>
                    <a:pt x="-120249" y="71948"/>
                  </a:moveTo>
                </a:path>
              </a:pathLst>
            </a:custGeom>
            <a:solidFill>
              <a:srgbClr val="FFFFFF">
                <a:alpha val="100000"/>
              </a:srgbClr>
            </a:solidFill>
            <a:ln w="44974">
              <a:noFill/>
            </a:ln>
            <a:effectDag name="">
              <a:xfrm kx="4"/>
            </a:effectDag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58" name="Freeform 2531">
              <a:extLst>
                <a:ext uri="{FF2B5EF4-FFF2-40B4-BE49-F238E27FC236}">
                  <a16:creationId xmlns:a16="http://schemas.microsoft.com/office/drawing/2014/main" id="{FFCA35AF-9CB9-9632-B0B8-5557B1165BB8}"/>
                </a:ext>
              </a:extLst>
            </p:cNvPr>
            <p:cNvSpPr/>
            <p:nvPr/>
          </p:nvSpPr>
          <p:spPr>
            <a:xfrm rot="1">
              <a:off x="10990452" y="491752"/>
              <a:ext cx="27053" cy="33383"/>
            </a:xfrm>
            <a:custGeom>
              <a:avLst/>
              <a:gdLst/>
              <a:ahLst/>
              <a:cxnLst/>
              <a:rect l="0" t="0" r="0" b="0"/>
              <a:pathLst>
                <a:path w="7607" h="9427">
                  <a:moveTo>
                    <a:pt x="0" y="152"/>
                  </a:moveTo>
                  <a:lnTo>
                    <a:pt x="1371" y="152"/>
                  </a:lnTo>
                  <a:lnTo>
                    <a:pt x="1371" y="1672"/>
                  </a:lnTo>
                  <a:cubicBezTo>
                    <a:pt x="1981" y="608"/>
                    <a:pt x="3035" y="0"/>
                    <a:pt x="4407" y="0"/>
                  </a:cubicBezTo>
                  <a:cubicBezTo>
                    <a:pt x="6845" y="0"/>
                    <a:pt x="7607" y="1367"/>
                    <a:pt x="7607" y="3345"/>
                  </a:cubicBezTo>
                  <a:lnTo>
                    <a:pt x="7607" y="9427"/>
                  </a:lnTo>
                  <a:lnTo>
                    <a:pt x="6083" y="9427"/>
                  </a:lnTo>
                  <a:lnTo>
                    <a:pt x="6083" y="3192"/>
                  </a:lnTo>
                  <a:cubicBezTo>
                    <a:pt x="6083" y="2128"/>
                    <a:pt x="5321" y="1367"/>
                    <a:pt x="4254" y="1367"/>
                  </a:cubicBezTo>
                  <a:cubicBezTo>
                    <a:pt x="2438" y="1367"/>
                    <a:pt x="1524" y="2584"/>
                    <a:pt x="1524" y="4257"/>
                  </a:cubicBezTo>
                  <a:lnTo>
                    <a:pt x="1524" y="9427"/>
                  </a:lnTo>
                  <a:lnTo>
                    <a:pt x="0" y="9427"/>
                  </a:lnTo>
                  <a:lnTo>
                    <a:pt x="0" y="152"/>
                  </a:lnTo>
                  <a:close/>
                  <a:moveTo>
                    <a:pt x="-128311" y="68602"/>
                  </a:moveTo>
                </a:path>
              </a:pathLst>
            </a:custGeom>
            <a:solidFill>
              <a:srgbClr val="FFFFFF">
                <a:alpha val="100000"/>
              </a:srgbClr>
            </a:solidFill>
            <a:ln w="44974">
              <a:noFill/>
            </a:ln>
            <a:effectDag name="">
              <a:xfrm kx="4"/>
            </a:effectDag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59" name="Freeform 2532">
              <a:extLst>
                <a:ext uri="{FF2B5EF4-FFF2-40B4-BE49-F238E27FC236}">
                  <a16:creationId xmlns:a16="http://schemas.microsoft.com/office/drawing/2014/main" id="{8377FF0F-28DF-07B8-B47A-9BFF7F5DE87C}"/>
                </a:ext>
              </a:extLst>
            </p:cNvPr>
            <p:cNvSpPr/>
            <p:nvPr/>
          </p:nvSpPr>
          <p:spPr>
            <a:xfrm rot="1">
              <a:off x="11021798" y="482595"/>
              <a:ext cx="17344" cy="42007"/>
            </a:xfrm>
            <a:custGeom>
              <a:avLst/>
              <a:gdLst/>
              <a:ahLst/>
              <a:cxnLst/>
              <a:rect l="0" t="0" r="0" b="0"/>
              <a:pathLst>
                <a:path w="4877" h="11862">
                  <a:moveTo>
                    <a:pt x="3048" y="2738"/>
                  </a:moveTo>
                  <a:lnTo>
                    <a:pt x="4877" y="2738"/>
                  </a:lnTo>
                  <a:lnTo>
                    <a:pt x="4877" y="4106"/>
                  </a:lnTo>
                  <a:lnTo>
                    <a:pt x="3048" y="4106"/>
                  </a:lnTo>
                  <a:lnTo>
                    <a:pt x="3048" y="9732"/>
                  </a:lnTo>
                  <a:cubicBezTo>
                    <a:pt x="3048" y="10493"/>
                    <a:pt x="3201" y="10493"/>
                    <a:pt x="4115" y="10493"/>
                  </a:cubicBezTo>
                  <a:lnTo>
                    <a:pt x="4877" y="10493"/>
                  </a:lnTo>
                  <a:lnTo>
                    <a:pt x="4877" y="11862"/>
                  </a:lnTo>
                  <a:lnTo>
                    <a:pt x="3658" y="11862"/>
                  </a:lnTo>
                  <a:cubicBezTo>
                    <a:pt x="2134" y="11862"/>
                    <a:pt x="1524" y="11557"/>
                    <a:pt x="1524" y="9884"/>
                  </a:cubicBezTo>
                  <a:lnTo>
                    <a:pt x="1524" y="4106"/>
                  </a:lnTo>
                  <a:lnTo>
                    <a:pt x="0" y="4106"/>
                  </a:lnTo>
                  <a:lnTo>
                    <a:pt x="0" y="2738"/>
                  </a:lnTo>
                  <a:lnTo>
                    <a:pt x="1524" y="2738"/>
                  </a:lnTo>
                  <a:lnTo>
                    <a:pt x="1524" y="0"/>
                  </a:lnTo>
                  <a:lnTo>
                    <a:pt x="3048" y="0"/>
                  </a:lnTo>
                  <a:lnTo>
                    <a:pt x="3048" y="2738"/>
                  </a:lnTo>
                  <a:close/>
                  <a:moveTo>
                    <a:pt x="-137124" y="71188"/>
                  </a:moveTo>
                </a:path>
              </a:pathLst>
            </a:custGeom>
            <a:solidFill>
              <a:srgbClr val="FFFFFF">
                <a:alpha val="100000"/>
              </a:srgbClr>
            </a:solidFill>
            <a:ln w="44974">
              <a:noFill/>
            </a:ln>
            <a:effectDag name="">
              <a:xfrm kx="4"/>
            </a:effectDag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pic>
          <p:nvPicPr>
            <p:cNvPr id="60" name="Picture 2533">
              <a:extLst>
                <a:ext uri="{FF2B5EF4-FFF2-40B4-BE49-F238E27FC236}">
                  <a16:creationId xmlns:a16="http://schemas.microsoft.com/office/drawing/2014/main" id="{C88F76FF-4955-5A28-5DC8-D68AC0BE7C5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982373" y="435187"/>
              <a:ext cx="150852" cy="145974"/>
            </a:xfrm>
            <a:prstGeom prst="rect">
              <a:avLst/>
            </a:prstGeom>
            <a:noFill/>
          </p:spPr>
        </p:pic>
        <p:sp>
          <p:nvSpPr>
            <p:cNvPr id="61" name="Freeform 2534">
              <a:extLst>
                <a:ext uri="{FF2B5EF4-FFF2-40B4-BE49-F238E27FC236}">
                  <a16:creationId xmlns:a16="http://schemas.microsoft.com/office/drawing/2014/main" id="{302E7512-0247-9761-CE87-6108BE4D9608}"/>
                </a:ext>
              </a:extLst>
            </p:cNvPr>
            <p:cNvSpPr/>
            <p:nvPr/>
          </p:nvSpPr>
          <p:spPr>
            <a:xfrm rot="1">
              <a:off x="11078076" y="491752"/>
              <a:ext cx="17298" cy="32849"/>
            </a:xfrm>
            <a:custGeom>
              <a:avLst/>
              <a:gdLst/>
              <a:ahLst/>
              <a:cxnLst/>
              <a:rect l="0" t="0" r="0" b="0"/>
              <a:pathLst>
                <a:path w="4864" h="9276">
                  <a:moveTo>
                    <a:pt x="152" y="152"/>
                  </a:moveTo>
                  <a:lnTo>
                    <a:pt x="1511" y="152"/>
                  </a:lnTo>
                  <a:lnTo>
                    <a:pt x="1511" y="2128"/>
                  </a:lnTo>
                  <a:cubicBezTo>
                    <a:pt x="2273" y="608"/>
                    <a:pt x="3187" y="0"/>
                    <a:pt x="4864" y="0"/>
                  </a:cubicBezTo>
                  <a:lnTo>
                    <a:pt x="4864" y="1520"/>
                  </a:lnTo>
                  <a:cubicBezTo>
                    <a:pt x="2425" y="1520"/>
                    <a:pt x="1511" y="2889"/>
                    <a:pt x="1511" y="5170"/>
                  </a:cubicBezTo>
                  <a:lnTo>
                    <a:pt x="1511" y="9276"/>
                  </a:lnTo>
                  <a:lnTo>
                    <a:pt x="0" y="9276"/>
                  </a:lnTo>
                  <a:lnTo>
                    <a:pt x="0" y="152"/>
                  </a:lnTo>
                  <a:lnTo>
                    <a:pt x="152" y="152"/>
                  </a:lnTo>
                  <a:close/>
                  <a:moveTo>
                    <a:pt x="-152949" y="68602"/>
                  </a:moveTo>
                </a:path>
              </a:pathLst>
            </a:custGeom>
            <a:solidFill>
              <a:srgbClr val="FFFFFF">
                <a:alpha val="100000"/>
              </a:srgbClr>
            </a:solidFill>
            <a:ln w="44974">
              <a:noFill/>
            </a:ln>
            <a:effectDag name="">
              <a:xfrm kx="4"/>
            </a:effectDag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62" name="Freeform 2535">
              <a:extLst>
                <a:ext uri="{FF2B5EF4-FFF2-40B4-BE49-F238E27FC236}">
                  <a16:creationId xmlns:a16="http://schemas.microsoft.com/office/drawing/2014/main" id="{15192221-9FF8-981D-4EA2-E30B352BC2F0}"/>
                </a:ext>
              </a:extLst>
            </p:cNvPr>
            <p:cNvSpPr/>
            <p:nvPr/>
          </p:nvSpPr>
          <p:spPr>
            <a:xfrm rot="1">
              <a:off x="11100795" y="491752"/>
              <a:ext cx="27007" cy="33383"/>
            </a:xfrm>
            <a:custGeom>
              <a:avLst/>
              <a:gdLst/>
              <a:ahLst/>
              <a:cxnLst/>
              <a:rect l="0" t="0" r="0" b="0"/>
              <a:pathLst>
                <a:path w="7594" h="9427">
                  <a:moveTo>
                    <a:pt x="0" y="152"/>
                  </a:moveTo>
                  <a:lnTo>
                    <a:pt x="1359" y="152"/>
                  </a:lnTo>
                  <a:lnTo>
                    <a:pt x="1359" y="1672"/>
                  </a:lnTo>
                  <a:cubicBezTo>
                    <a:pt x="1968" y="608"/>
                    <a:pt x="3035" y="0"/>
                    <a:pt x="4407" y="0"/>
                  </a:cubicBezTo>
                  <a:cubicBezTo>
                    <a:pt x="6832" y="0"/>
                    <a:pt x="7594" y="1367"/>
                    <a:pt x="7594" y="3345"/>
                  </a:cubicBezTo>
                  <a:lnTo>
                    <a:pt x="7594" y="9427"/>
                  </a:lnTo>
                  <a:lnTo>
                    <a:pt x="6070" y="9427"/>
                  </a:lnTo>
                  <a:lnTo>
                    <a:pt x="6070" y="3192"/>
                  </a:lnTo>
                  <a:cubicBezTo>
                    <a:pt x="6070" y="2128"/>
                    <a:pt x="5321" y="1367"/>
                    <a:pt x="4254" y="1367"/>
                  </a:cubicBezTo>
                  <a:cubicBezTo>
                    <a:pt x="2425" y="1367"/>
                    <a:pt x="1511" y="2584"/>
                    <a:pt x="1511" y="4257"/>
                  </a:cubicBezTo>
                  <a:lnTo>
                    <a:pt x="1511" y="9427"/>
                  </a:lnTo>
                  <a:lnTo>
                    <a:pt x="0" y="9427"/>
                  </a:lnTo>
                  <a:lnTo>
                    <a:pt x="0" y="152"/>
                  </a:lnTo>
                  <a:close/>
                  <a:moveTo>
                    <a:pt x="-159337" y="68602"/>
                  </a:moveTo>
                </a:path>
              </a:pathLst>
            </a:custGeom>
            <a:solidFill>
              <a:srgbClr val="FFFFFF">
                <a:alpha val="100000"/>
              </a:srgbClr>
            </a:solidFill>
            <a:ln w="44974">
              <a:noFill/>
            </a:ln>
            <a:effectDag name="">
              <a:xfrm kx="4"/>
            </a:effectDag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pic>
          <p:nvPicPr>
            <p:cNvPr id="63" name="Picture 2536">
              <a:extLst>
                <a:ext uri="{FF2B5EF4-FFF2-40B4-BE49-F238E27FC236}">
                  <a16:creationId xmlns:a16="http://schemas.microsoft.com/office/drawing/2014/main" id="{4569C24B-49E3-E391-4A1A-4E1309EDBB3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073203" y="435187"/>
              <a:ext cx="150896" cy="145974"/>
            </a:xfrm>
            <a:prstGeom prst="rect">
              <a:avLst/>
            </a:prstGeom>
            <a:noFill/>
          </p:spPr>
        </p:pic>
        <p:sp>
          <p:nvSpPr>
            <p:cNvPr id="64" name="Freeform 2537">
              <a:extLst>
                <a:ext uri="{FF2B5EF4-FFF2-40B4-BE49-F238E27FC236}">
                  <a16:creationId xmlns:a16="http://schemas.microsoft.com/office/drawing/2014/main" id="{8F3D545C-2AD1-EF9F-B825-3B793F474D89}"/>
                </a:ext>
              </a:extLst>
            </p:cNvPr>
            <p:cNvSpPr/>
            <p:nvPr/>
          </p:nvSpPr>
          <p:spPr>
            <a:xfrm rot="1">
              <a:off x="11169449" y="479905"/>
              <a:ext cx="27053" cy="45233"/>
            </a:xfrm>
            <a:custGeom>
              <a:avLst/>
              <a:gdLst/>
              <a:ahLst/>
              <a:cxnLst/>
              <a:rect l="0" t="0" r="0" b="0"/>
              <a:pathLst>
                <a:path w="7607" h="12773">
                  <a:moveTo>
                    <a:pt x="0" y="0"/>
                  </a:moveTo>
                  <a:lnTo>
                    <a:pt x="1524" y="0"/>
                  </a:lnTo>
                  <a:lnTo>
                    <a:pt x="1524" y="4866"/>
                  </a:lnTo>
                  <a:cubicBezTo>
                    <a:pt x="1981" y="3802"/>
                    <a:pt x="3352" y="3346"/>
                    <a:pt x="4407" y="3346"/>
                  </a:cubicBezTo>
                  <a:cubicBezTo>
                    <a:pt x="6845" y="3346"/>
                    <a:pt x="7607" y="4713"/>
                    <a:pt x="7607" y="6691"/>
                  </a:cubicBezTo>
                  <a:lnTo>
                    <a:pt x="7607" y="12773"/>
                  </a:lnTo>
                  <a:lnTo>
                    <a:pt x="6083" y="12773"/>
                  </a:lnTo>
                  <a:lnTo>
                    <a:pt x="6083" y="6538"/>
                  </a:lnTo>
                  <a:cubicBezTo>
                    <a:pt x="6083" y="5474"/>
                    <a:pt x="5321" y="4713"/>
                    <a:pt x="4254" y="4713"/>
                  </a:cubicBezTo>
                  <a:cubicBezTo>
                    <a:pt x="2438" y="4713"/>
                    <a:pt x="1524" y="5930"/>
                    <a:pt x="1524" y="7603"/>
                  </a:cubicBezTo>
                  <a:lnTo>
                    <a:pt x="1524" y="12773"/>
                  </a:lnTo>
                  <a:lnTo>
                    <a:pt x="0" y="12773"/>
                  </a:lnTo>
                  <a:lnTo>
                    <a:pt x="0" y="0"/>
                  </a:lnTo>
                  <a:close/>
                  <a:moveTo>
                    <a:pt x="-175143" y="71948"/>
                  </a:moveTo>
                </a:path>
              </a:pathLst>
            </a:custGeom>
            <a:solidFill>
              <a:srgbClr val="FFFFFF">
                <a:alpha val="100000"/>
              </a:srgbClr>
            </a:solidFill>
            <a:ln w="44974">
              <a:noFill/>
            </a:ln>
            <a:effectDag name="">
              <a:xfrm kx="4"/>
            </a:effectDag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65" name="Freeform 2538">
              <a:extLst>
                <a:ext uri="{FF2B5EF4-FFF2-40B4-BE49-F238E27FC236}">
                  <a16:creationId xmlns:a16="http://schemas.microsoft.com/office/drawing/2014/main" id="{689EF531-6216-C4D4-77BE-9A01D2AB9D21}"/>
                </a:ext>
              </a:extLst>
            </p:cNvPr>
            <p:cNvSpPr/>
            <p:nvPr/>
          </p:nvSpPr>
          <p:spPr>
            <a:xfrm rot="1">
              <a:off x="11204047" y="491752"/>
              <a:ext cx="45977" cy="32849"/>
            </a:xfrm>
            <a:custGeom>
              <a:avLst/>
              <a:gdLst/>
              <a:ahLst/>
              <a:cxnLst/>
              <a:rect l="0" t="0" r="0" b="0"/>
              <a:pathLst>
                <a:path w="12928" h="9276">
                  <a:moveTo>
                    <a:pt x="152" y="152"/>
                  </a:moveTo>
                  <a:lnTo>
                    <a:pt x="1524" y="152"/>
                  </a:lnTo>
                  <a:lnTo>
                    <a:pt x="1524" y="1520"/>
                  </a:lnTo>
                  <a:cubicBezTo>
                    <a:pt x="2286" y="456"/>
                    <a:pt x="3200" y="0"/>
                    <a:pt x="4419" y="0"/>
                  </a:cubicBezTo>
                  <a:cubicBezTo>
                    <a:pt x="5474" y="0"/>
                    <a:pt x="6540" y="456"/>
                    <a:pt x="6998" y="1520"/>
                  </a:cubicBezTo>
                  <a:cubicBezTo>
                    <a:pt x="7607" y="456"/>
                    <a:pt x="8674" y="0"/>
                    <a:pt x="9893" y="0"/>
                  </a:cubicBezTo>
                  <a:cubicBezTo>
                    <a:pt x="11709" y="0"/>
                    <a:pt x="12928" y="760"/>
                    <a:pt x="12928" y="2584"/>
                  </a:cubicBezTo>
                  <a:lnTo>
                    <a:pt x="12928" y="9276"/>
                  </a:lnTo>
                  <a:lnTo>
                    <a:pt x="11405" y="9276"/>
                  </a:lnTo>
                  <a:lnTo>
                    <a:pt x="11405" y="3345"/>
                  </a:lnTo>
                  <a:cubicBezTo>
                    <a:pt x="11405" y="2281"/>
                    <a:pt x="11100" y="1367"/>
                    <a:pt x="9588" y="1367"/>
                  </a:cubicBezTo>
                  <a:cubicBezTo>
                    <a:pt x="8064" y="1367"/>
                    <a:pt x="7150" y="2281"/>
                    <a:pt x="7150" y="3648"/>
                  </a:cubicBezTo>
                  <a:lnTo>
                    <a:pt x="7150" y="9276"/>
                  </a:lnTo>
                  <a:lnTo>
                    <a:pt x="5626" y="9276"/>
                  </a:lnTo>
                  <a:lnTo>
                    <a:pt x="5626" y="3345"/>
                  </a:lnTo>
                  <a:cubicBezTo>
                    <a:pt x="5626" y="2128"/>
                    <a:pt x="5321" y="1367"/>
                    <a:pt x="3962" y="1367"/>
                  </a:cubicBezTo>
                  <a:cubicBezTo>
                    <a:pt x="2133" y="1367"/>
                    <a:pt x="1524" y="3041"/>
                    <a:pt x="1524" y="3648"/>
                  </a:cubicBezTo>
                  <a:lnTo>
                    <a:pt x="1524" y="9276"/>
                  </a:lnTo>
                  <a:lnTo>
                    <a:pt x="0" y="9276"/>
                  </a:lnTo>
                  <a:lnTo>
                    <a:pt x="0" y="152"/>
                  </a:lnTo>
                  <a:lnTo>
                    <a:pt x="152" y="152"/>
                  </a:lnTo>
                  <a:close/>
                  <a:moveTo>
                    <a:pt x="-188369" y="68602"/>
                  </a:moveTo>
                </a:path>
              </a:pathLst>
            </a:custGeom>
            <a:solidFill>
              <a:srgbClr val="FFFFFF">
                <a:alpha val="100000"/>
              </a:srgbClr>
            </a:solidFill>
            <a:ln w="44974">
              <a:noFill/>
            </a:ln>
            <a:effectDag name="">
              <a:xfrm kx="4"/>
            </a:effectDag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pic>
          <p:nvPicPr>
            <p:cNvPr id="66" name="Picture 2539">
              <a:extLst>
                <a:ext uri="{FF2B5EF4-FFF2-40B4-BE49-F238E27FC236}">
                  <a16:creationId xmlns:a16="http://schemas.microsoft.com/office/drawing/2014/main" id="{8CEC7C4D-4D10-337D-F808-B5ADEAE81A1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195425" y="435187"/>
              <a:ext cx="150896" cy="145974"/>
            </a:xfrm>
            <a:prstGeom prst="rect">
              <a:avLst/>
            </a:prstGeom>
            <a:noFill/>
          </p:spPr>
        </p:pic>
        <p:sp>
          <p:nvSpPr>
            <p:cNvPr id="67" name="Freeform 2540">
              <a:extLst>
                <a:ext uri="{FF2B5EF4-FFF2-40B4-BE49-F238E27FC236}">
                  <a16:creationId xmlns:a16="http://schemas.microsoft.com/office/drawing/2014/main" id="{DE006555-1842-8241-1AF2-896E361A98EE}"/>
                </a:ext>
              </a:extLst>
            </p:cNvPr>
            <p:cNvSpPr/>
            <p:nvPr/>
          </p:nvSpPr>
          <p:spPr>
            <a:xfrm rot="1">
              <a:off x="11292212" y="491752"/>
              <a:ext cx="27057" cy="33383"/>
            </a:xfrm>
            <a:custGeom>
              <a:avLst/>
              <a:gdLst/>
              <a:ahLst/>
              <a:cxnLst/>
              <a:rect l="0" t="0" r="0" b="0"/>
              <a:pathLst>
                <a:path w="7608" h="9427">
                  <a:moveTo>
                    <a:pt x="0" y="152"/>
                  </a:moveTo>
                  <a:lnTo>
                    <a:pt x="1372" y="152"/>
                  </a:lnTo>
                  <a:lnTo>
                    <a:pt x="1372" y="1672"/>
                  </a:lnTo>
                  <a:cubicBezTo>
                    <a:pt x="1981" y="608"/>
                    <a:pt x="3048" y="0"/>
                    <a:pt x="4407" y="0"/>
                  </a:cubicBezTo>
                  <a:cubicBezTo>
                    <a:pt x="6846" y="0"/>
                    <a:pt x="7608" y="1367"/>
                    <a:pt x="7608" y="3345"/>
                  </a:cubicBezTo>
                  <a:lnTo>
                    <a:pt x="7608" y="9427"/>
                  </a:lnTo>
                  <a:lnTo>
                    <a:pt x="6084" y="9427"/>
                  </a:lnTo>
                  <a:lnTo>
                    <a:pt x="6084" y="3192"/>
                  </a:lnTo>
                  <a:cubicBezTo>
                    <a:pt x="6084" y="2128"/>
                    <a:pt x="5322" y="1367"/>
                    <a:pt x="4255" y="1367"/>
                  </a:cubicBezTo>
                  <a:cubicBezTo>
                    <a:pt x="2439" y="1367"/>
                    <a:pt x="1524" y="2584"/>
                    <a:pt x="1524" y="4257"/>
                  </a:cubicBezTo>
                  <a:lnTo>
                    <a:pt x="1524" y="9427"/>
                  </a:lnTo>
                  <a:lnTo>
                    <a:pt x="0" y="9427"/>
                  </a:lnTo>
                  <a:lnTo>
                    <a:pt x="0" y="152"/>
                  </a:lnTo>
                  <a:close/>
                  <a:moveTo>
                    <a:pt x="-213159" y="68602"/>
                  </a:moveTo>
                </a:path>
              </a:pathLst>
            </a:custGeom>
            <a:solidFill>
              <a:srgbClr val="FFFFFF">
                <a:alpha val="100000"/>
              </a:srgbClr>
            </a:solidFill>
            <a:ln w="44974">
              <a:noFill/>
            </a:ln>
            <a:effectDag name="">
              <a:xfrm kx="4"/>
            </a:effectDag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pic>
          <p:nvPicPr>
            <p:cNvPr id="68" name="Picture 2541">
              <a:extLst>
                <a:ext uri="{FF2B5EF4-FFF2-40B4-BE49-F238E27FC236}">
                  <a16:creationId xmlns:a16="http://schemas.microsoft.com/office/drawing/2014/main" id="{079A464D-0A92-9928-D969-9AC8C26FB7C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82998" y="435727"/>
              <a:ext cx="149863" cy="134128"/>
            </a:xfrm>
            <a:prstGeom prst="rect">
              <a:avLst/>
            </a:prstGeom>
            <a:noFill/>
          </p:spPr>
        </p:pic>
        <p:sp>
          <p:nvSpPr>
            <p:cNvPr id="69" name="Freeform 2542">
              <a:extLst>
                <a:ext uri="{FF2B5EF4-FFF2-40B4-BE49-F238E27FC236}">
                  <a16:creationId xmlns:a16="http://schemas.microsoft.com/office/drawing/2014/main" id="{93C2B829-BA2C-53A3-5252-57868555C754}"/>
                </a:ext>
              </a:extLst>
            </p:cNvPr>
            <p:cNvSpPr/>
            <p:nvPr/>
          </p:nvSpPr>
          <p:spPr>
            <a:xfrm rot="1">
              <a:off x="11414434" y="491752"/>
              <a:ext cx="17302" cy="32849"/>
            </a:xfrm>
            <a:custGeom>
              <a:avLst/>
              <a:gdLst/>
              <a:ahLst/>
              <a:cxnLst/>
              <a:rect l="0" t="0" r="0" b="0"/>
              <a:pathLst>
                <a:path w="4865" h="9276">
                  <a:moveTo>
                    <a:pt x="153" y="152"/>
                  </a:moveTo>
                  <a:lnTo>
                    <a:pt x="1525" y="152"/>
                  </a:lnTo>
                  <a:lnTo>
                    <a:pt x="1525" y="2128"/>
                  </a:lnTo>
                  <a:cubicBezTo>
                    <a:pt x="2286" y="608"/>
                    <a:pt x="3201" y="0"/>
                    <a:pt x="4865" y="0"/>
                  </a:cubicBezTo>
                  <a:lnTo>
                    <a:pt x="4865" y="1520"/>
                  </a:lnTo>
                  <a:cubicBezTo>
                    <a:pt x="2439" y="1520"/>
                    <a:pt x="1525" y="2889"/>
                    <a:pt x="1525" y="5170"/>
                  </a:cubicBezTo>
                  <a:lnTo>
                    <a:pt x="1525" y="9276"/>
                  </a:lnTo>
                  <a:lnTo>
                    <a:pt x="0" y="9276"/>
                  </a:lnTo>
                  <a:lnTo>
                    <a:pt x="0" y="152"/>
                  </a:lnTo>
                  <a:lnTo>
                    <a:pt x="153" y="152"/>
                  </a:lnTo>
                  <a:close/>
                  <a:moveTo>
                    <a:pt x="-247525" y="68602"/>
                  </a:moveTo>
                </a:path>
              </a:pathLst>
            </a:custGeom>
            <a:solidFill>
              <a:srgbClr val="FFFFFF">
                <a:alpha val="100000"/>
              </a:srgbClr>
            </a:solidFill>
            <a:ln w="44974">
              <a:noFill/>
            </a:ln>
            <a:effectDag name="">
              <a:xfrm kx="4"/>
            </a:effectDag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70" name="Freeform 2543">
              <a:extLst>
                <a:ext uri="{FF2B5EF4-FFF2-40B4-BE49-F238E27FC236}">
                  <a16:creationId xmlns:a16="http://schemas.microsoft.com/office/drawing/2014/main" id="{4FB65D38-3745-6C53-368E-EDF4754CDF5C}"/>
                </a:ext>
              </a:extLst>
            </p:cNvPr>
            <p:cNvSpPr/>
            <p:nvPr/>
          </p:nvSpPr>
          <p:spPr>
            <a:xfrm rot="1">
              <a:off x="11454994" y="479905"/>
              <a:ext cx="44356" cy="44698"/>
            </a:xfrm>
            <a:custGeom>
              <a:avLst/>
              <a:gdLst/>
              <a:ahLst/>
              <a:cxnLst/>
              <a:rect l="0" t="0" r="0" b="0"/>
              <a:pathLst>
                <a:path w="12472" h="12622">
                  <a:moveTo>
                    <a:pt x="0" y="0"/>
                  </a:moveTo>
                  <a:lnTo>
                    <a:pt x="2286" y="0"/>
                  </a:lnTo>
                  <a:lnTo>
                    <a:pt x="6236" y="10492"/>
                  </a:lnTo>
                  <a:lnTo>
                    <a:pt x="10185" y="0"/>
                  </a:lnTo>
                  <a:lnTo>
                    <a:pt x="12472" y="0"/>
                  </a:lnTo>
                  <a:lnTo>
                    <a:pt x="12472" y="12622"/>
                  </a:lnTo>
                  <a:lnTo>
                    <a:pt x="10947" y="12622"/>
                  </a:lnTo>
                  <a:lnTo>
                    <a:pt x="10947" y="2129"/>
                  </a:lnTo>
                  <a:lnTo>
                    <a:pt x="6998" y="12622"/>
                  </a:lnTo>
                  <a:lnTo>
                    <a:pt x="5474" y="12622"/>
                  </a:lnTo>
                  <a:lnTo>
                    <a:pt x="1524" y="2129"/>
                  </a:lnTo>
                  <a:lnTo>
                    <a:pt x="1524" y="12622"/>
                  </a:lnTo>
                  <a:lnTo>
                    <a:pt x="0" y="12622"/>
                  </a:lnTo>
                  <a:lnTo>
                    <a:pt x="0" y="0"/>
                  </a:lnTo>
                  <a:close/>
                  <a:moveTo>
                    <a:pt x="-255432" y="71948"/>
                  </a:moveTo>
                </a:path>
              </a:pathLst>
            </a:custGeom>
            <a:solidFill>
              <a:srgbClr val="FFFFFF">
                <a:alpha val="100000"/>
              </a:srgbClr>
            </a:solidFill>
            <a:ln w="44974">
              <a:noFill/>
            </a:ln>
            <a:effectDag name="">
              <a:xfrm kx="4"/>
            </a:effectDag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pic>
          <p:nvPicPr>
            <p:cNvPr id="71" name="Picture 2544">
              <a:extLst>
                <a:ext uri="{FF2B5EF4-FFF2-40B4-BE49-F238E27FC236}">
                  <a16:creationId xmlns:a16="http://schemas.microsoft.com/office/drawing/2014/main" id="{FA73094E-5853-DCC9-E334-20A33C034A9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446864" y="435187"/>
              <a:ext cx="150405" cy="145974"/>
            </a:xfrm>
            <a:prstGeom prst="rect">
              <a:avLst/>
            </a:prstGeom>
            <a:noFill/>
          </p:spPr>
        </p:pic>
        <p:sp>
          <p:nvSpPr>
            <p:cNvPr id="72" name="Freeform 2545">
              <a:extLst>
                <a:ext uri="{FF2B5EF4-FFF2-40B4-BE49-F238E27FC236}">
                  <a16:creationId xmlns:a16="http://schemas.microsoft.com/office/drawing/2014/main" id="{1B5963E0-00BC-FC16-B404-0D3715EBD535}"/>
                </a:ext>
              </a:extLst>
            </p:cNvPr>
            <p:cNvSpPr/>
            <p:nvPr/>
          </p:nvSpPr>
          <p:spPr>
            <a:xfrm rot="1">
              <a:off x="11556122" y="491752"/>
              <a:ext cx="27057" cy="33383"/>
            </a:xfrm>
            <a:custGeom>
              <a:avLst/>
              <a:gdLst/>
              <a:ahLst/>
              <a:cxnLst/>
              <a:rect l="0" t="0" r="0" b="0"/>
              <a:pathLst>
                <a:path w="7608" h="9427">
                  <a:moveTo>
                    <a:pt x="0" y="152"/>
                  </a:moveTo>
                  <a:lnTo>
                    <a:pt x="1372" y="152"/>
                  </a:lnTo>
                  <a:lnTo>
                    <a:pt x="1372" y="1672"/>
                  </a:lnTo>
                  <a:cubicBezTo>
                    <a:pt x="1982" y="608"/>
                    <a:pt x="3048" y="0"/>
                    <a:pt x="4407" y="0"/>
                  </a:cubicBezTo>
                  <a:cubicBezTo>
                    <a:pt x="6846" y="0"/>
                    <a:pt x="7608" y="1367"/>
                    <a:pt x="7608" y="3345"/>
                  </a:cubicBezTo>
                  <a:lnTo>
                    <a:pt x="7608" y="9427"/>
                  </a:lnTo>
                  <a:lnTo>
                    <a:pt x="6084" y="9427"/>
                  </a:lnTo>
                  <a:lnTo>
                    <a:pt x="6084" y="3192"/>
                  </a:lnTo>
                  <a:cubicBezTo>
                    <a:pt x="6084" y="2128"/>
                    <a:pt x="5322" y="1367"/>
                    <a:pt x="4255" y="1367"/>
                  </a:cubicBezTo>
                  <a:cubicBezTo>
                    <a:pt x="2439" y="1367"/>
                    <a:pt x="1524" y="2584"/>
                    <a:pt x="1524" y="4257"/>
                  </a:cubicBezTo>
                  <a:lnTo>
                    <a:pt x="1524" y="9427"/>
                  </a:lnTo>
                  <a:lnTo>
                    <a:pt x="0" y="9427"/>
                  </a:lnTo>
                  <a:lnTo>
                    <a:pt x="0" y="152"/>
                  </a:lnTo>
                  <a:close/>
                  <a:moveTo>
                    <a:pt x="-287365" y="68602"/>
                  </a:moveTo>
                </a:path>
              </a:pathLst>
            </a:custGeom>
            <a:solidFill>
              <a:srgbClr val="FFFFFF">
                <a:alpha val="100000"/>
              </a:srgbClr>
            </a:solidFill>
            <a:ln w="44974">
              <a:noFill/>
            </a:ln>
            <a:effectDag name="">
              <a:xfrm kx="4"/>
            </a:effectDag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pic>
          <p:nvPicPr>
            <p:cNvPr id="73" name="Picture 2546">
              <a:extLst>
                <a:ext uri="{FF2B5EF4-FFF2-40B4-BE49-F238E27FC236}">
                  <a16:creationId xmlns:a16="http://schemas.microsoft.com/office/drawing/2014/main" id="{F036CD34-A709-F1A9-C1A1-817EEF92A37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530693" y="435187"/>
              <a:ext cx="149276" cy="145974"/>
            </a:xfrm>
            <a:prstGeom prst="rect">
              <a:avLst/>
            </a:prstGeom>
            <a:noFill/>
          </p:spPr>
        </p:pic>
        <p:sp>
          <p:nvSpPr>
            <p:cNvPr id="74" name="Freeform 2547">
              <a:extLst>
                <a:ext uri="{FF2B5EF4-FFF2-40B4-BE49-F238E27FC236}">
                  <a16:creationId xmlns:a16="http://schemas.microsoft.com/office/drawing/2014/main" id="{C9D3E5F1-06D9-C926-BC2E-FCEEC780EC46}"/>
                </a:ext>
              </a:extLst>
            </p:cNvPr>
            <p:cNvSpPr/>
            <p:nvPr/>
          </p:nvSpPr>
          <p:spPr>
            <a:xfrm rot="1">
              <a:off x="11624279" y="492292"/>
              <a:ext cx="29717" cy="32310"/>
            </a:xfrm>
            <a:custGeom>
              <a:avLst/>
              <a:gdLst/>
              <a:ahLst/>
              <a:cxnLst/>
              <a:rect l="0" t="0" r="0" b="0"/>
              <a:pathLst>
                <a:path w="8356" h="9124">
                  <a:moveTo>
                    <a:pt x="5016" y="9124"/>
                  </a:moveTo>
                  <a:lnTo>
                    <a:pt x="3340" y="9124"/>
                  </a:lnTo>
                  <a:lnTo>
                    <a:pt x="0" y="0"/>
                  </a:lnTo>
                  <a:lnTo>
                    <a:pt x="1663" y="0"/>
                  </a:lnTo>
                  <a:lnTo>
                    <a:pt x="4254" y="7602"/>
                  </a:lnTo>
                  <a:lnTo>
                    <a:pt x="6693" y="0"/>
                  </a:lnTo>
                  <a:lnTo>
                    <a:pt x="8356" y="0"/>
                  </a:lnTo>
                  <a:lnTo>
                    <a:pt x="5016" y="9124"/>
                  </a:lnTo>
                  <a:close/>
                  <a:moveTo>
                    <a:pt x="-315654" y="68450"/>
                  </a:moveTo>
                </a:path>
              </a:pathLst>
            </a:custGeom>
            <a:solidFill>
              <a:srgbClr val="FFFFFF">
                <a:alpha val="100000"/>
              </a:srgbClr>
            </a:solidFill>
            <a:ln w="44974">
              <a:noFill/>
            </a:ln>
            <a:effectDag name="">
              <a:xfrm kx="4"/>
            </a:effectDag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pic>
          <p:nvPicPr>
            <p:cNvPr id="75" name="Picture 2548">
              <a:extLst>
                <a:ext uri="{FF2B5EF4-FFF2-40B4-BE49-F238E27FC236}">
                  <a16:creationId xmlns:a16="http://schemas.microsoft.com/office/drawing/2014/main" id="{DB1328C2-23E5-F4DE-B1F8-88A11595DD3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597224" y="435187"/>
              <a:ext cx="150360" cy="145974"/>
            </a:xfrm>
            <a:prstGeom prst="rect">
              <a:avLst/>
            </a:prstGeom>
            <a:noFill/>
          </p:spPr>
        </p:pic>
        <p:pic>
          <p:nvPicPr>
            <p:cNvPr id="76" name="Picture 2561">
              <a:extLst>
                <a:ext uri="{FF2B5EF4-FFF2-40B4-BE49-F238E27FC236}">
                  <a16:creationId xmlns:a16="http://schemas.microsoft.com/office/drawing/2014/main" id="{7DC27D66-FC23-2D4A-20BF-ABF69F7AA60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144640" y="852666"/>
              <a:ext cx="5985636" cy="5626734"/>
            </a:xfrm>
            <a:prstGeom prst="rect">
              <a:avLst/>
            </a:prstGeom>
            <a:noFill/>
          </p:spPr>
        </p:pic>
        <p:sp>
          <p:nvSpPr>
            <p:cNvPr id="77" name="Freeform 2562">
              <a:extLst>
                <a:ext uri="{FF2B5EF4-FFF2-40B4-BE49-F238E27FC236}">
                  <a16:creationId xmlns:a16="http://schemas.microsoft.com/office/drawing/2014/main" id="{C01F2BE9-FAEC-79D1-EBFA-BDBE0502F752}"/>
                </a:ext>
              </a:extLst>
            </p:cNvPr>
            <p:cNvSpPr/>
            <p:nvPr/>
          </p:nvSpPr>
          <p:spPr>
            <a:xfrm>
              <a:off x="11064493" y="5364849"/>
              <a:ext cx="1059675" cy="1078522"/>
            </a:xfrm>
            <a:custGeom>
              <a:avLst/>
              <a:gdLst/>
              <a:ahLst/>
              <a:cxnLst/>
              <a:rect l="0" t="0" r="0" b="0"/>
              <a:pathLst>
                <a:path w="1059675" h="1078522">
                  <a:moveTo>
                    <a:pt x="0" y="1078522"/>
                  </a:moveTo>
                  <a:lnTo>
                    <a:pt x="1059675" y="1078522"/>
                  </a:lnTo>
                  <a:lnTo>
                    <a:pt x="1059675" y="0"/>
                  </a:lnTo>
                  <a:lnTo>
                    <a:pt x="0" y="0"/>
                  </a:lnTo>
                  <a:lnTo>
                    <a:pt x="0" y="1078522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78" name="Freeform 2563">
              <a:extLst>
                <a:ext uri="{FF2B5EF4-FFF2-40B4-BE49-F238E27FC236}">
                  <a16:creationId xmlns:a16="http://schemas.microsoft.com/office/drawing/2014/main" id="{74D240B2-5362-4557-3B28-F1AE3199BF43}"/>
                </a:ext>
              </a:extLst>
            </p:cNvPr>
            <p:cNvSpPr/>
            <p:nvPr/>
          </p:nvSpPr>
          <p:spPr>
            <a:xfrm>
              <a:off x="8162670" y="2901823"/>
              <a:ext cx="207519" cy="199391"/>
            </a:xfrm>
            <a:custGeom>
              <a:avLst/>
              <a:gdLst/>
              <a:ahLst/>
              <a:cxnLst/>
              <a:rect l="0" t="0" r="0" b="0"/>
              <a:pathLst>
                <a:path w="207519" h="199391">
                  <a:moveTo>
                    <a:pt x="0" y="99695"/>
                  </a:moveTo>
                  <a:cubicBezTo>
                    <a:pt x="0" y="44577"/>
                    <a:pt x="46483" y="0"/>
                    <a:pt x="103760" y="0"/>
                  </a:cubicBezTo>
                  <a:cubicBezTo>
                    <a:pt x="161036" y="0"/>
                    <a:pt x="207519" y="44577"/>
                    <a:pt x="207519" y="99695"/>
                  </a:cubicBezTo>
                  <a:cubicBezTo>
                    <a:pt x="207519" y="154813"/>
                    <a:pt x="161036" y="199391"/>
                    <a:pt x="103760" y="199391"/>
                  </a:cubicBezTo>
                  <a:cubicBezTo>
                    <a:pt x="46483" y="199391"/>
                    <a:pt x="0" y="154813"/>
                    <a:pt x="0" y="99695"/>
                  </a:cubicBezTo>
                  <a:close/>
                  <a:moveTo>
                    <a:pt x="-4306188" y="3956177"/>
                  </a:moveTo>
                </a:path>
              </a:pathLst>
            </a:custGeom>
            <a:solidFill>
              <a:srgbClr val="009AD8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79" name="Freeform 2564">
              <a:extLst>
                <a:ext uri="{FF2B5EF4-FFF2-40B4-BE49-F238E27FC236}">
                  <a16:creationId xmlns:a16="http://schemas.microsoft.com/office/drawing/2014/main" id="{7014827C-285C-B1B2-279F-B25D2AE9D547}"/>
                </a:ext>
              </a:extLst>
            </p:cNvPr>
            <p:cNvSpPr/>
            <p:nvPr/>
          </p:nvSpPr>
          <p:spPr>
            <a:xfrm>
              <a:off x="8724392" y="4358386"/>
              <a:ext cx="207517" cy="199391"/>
            </a:xfrm>
            <a:custGeom>
              <a:avLst/>
              <a:gdLst/>
              <a:ahLst/>
              <a:cxnLst/>
              <a:rect l="0" t="0" r="0" b="0"/>
              <a:pathLst>
                <a:path w="207517" h="199391">
                  <a:moveTo>
                    <a:pt x="0" y="99695"/>
                  </a:moveTo>
                  <a:cubicBezTo>
                    <a:pt x="0" y="44578"/>
                    <a:pt x="46481" y="0"/>
                    <a:pt x="103759" y="0"/>
                  </a:cubicBezTo>
                  <a:cubicBezTo>
                    <a:pt x="161036" y="0"/>
                    <a:pt x="207517" y="44578"/>
                    <a:pt x="207517" y="99695"/>
                  </a:cubicBezTo>
                  <a:cubicBezTo>
                    <a:pt x="207517" y="154813"/>
                    <a:pt x="161036" y="199391"/>
                    <a:pt x="103759" y="199391"/>
                  </a:cubicBezTo>
                  <a:cubicBezTo>
                    <a:pt x="46481" y="199391"/>
                    <a:pt x="0" y="154813"/>
                    <a:pt x="0" y="99695"/>
                  </a:cubicBezTo>
                  <a:close/>
                  <a:moveTo>
                    <a:pt x="-6324473" y="2499614"/>
                  </a:moveTo>
                </a:path>
              </a:pathLst>
            </a:custGeom>
            <a:solidFill>
              <a:srgbClr val="009AD8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80" name="Freeform 2565">
              <a:extLst>
                <a:ext uri="{FF2B5EF4-FFF2-40B4-BE49-F238E27FC236}">
                  <a16:creationId xmlns:a16="http://schemas.microsoft.com/office/drawing/2014/main" id="{FE028600-D771-046D-6C2F-85430BACDD90}"/>
                </a:ext>
              </a:extLst>
            </p:cNvPr>
            <p:cNvSpPr/>
            <p:nvPr/>
          </p:nvSpPr>
          <p:spPr>
            <a:xfrm>
              <a:off x="10768076" y="2506218"/>
              <a:ext cx="207517" cy="199391"/>
            </a:xfrm>
            <a:custGeom>
              <a:avLst/>
              <a:gdLst/>
              <a:ahLst/>
              <a:cxnLst/>
              <a:rect l="0" t="0" r="0" b="0"/>
              <a:pathLst>
                <a:path w="207517" h="199391">
                  <a:moveTo>
                    <a:pt x="0" y="99696"/>
                  </a:moveTo>
                  <a:cubicBezTo>
                    <a:pt x="0" y="44578"/>
                    <a:pt x="46481" y="0"/>
                    <a:pt x="103758" y="0"/>
                  </a:cubicBezTo>
                  <a:cubicBezTo>
                    <a:pt x="161035" y="0"/>
                    <a:pt x="207517" y="44578"/>
                    <a:pt x="207517" y="99696"/>
                  </a:cubicBezTo>
                  <a:cubicBezTo>
                    <a:pt x="207517" y="154813"/>
                    <a:pt x="161035" y="199391"/>
                    <a:pt x="103758" y="199391"/>
                  </a:cubicBezTo>
                  <a:cubicBezTo>
                    <a:pt x="46481" y="199391"/>
                    <a:pt x="0" y="154813"/>
                    <a:pt x="0" y="99696"/>
                  </a:cubicBezTo>
                  <a:close/>
                  <a:moveTo>
                    <a:pt x="-6515990" y="4351782"/>
                  </a:moveTo>
                </a:path>
              </a:pathLst>
            </a:custGeom>
            <a:solidFill>
              <a:srgbClr val="009AD8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81" name="Freeform 2566">
              <a:extLst>
                <a:ext uri="{FF2B5EF4-FFF2-40B4-BE49-F238E27FC236}">
                  <a16:creationId xmlns:a16="http://schemas.microsoft.com/office/drawing/2014/main" id="{BD9A48B1-F9A6-3A72-8D30-B6E97AB1FA11}"/>
                </a:ext>
              </a:extLst>
            </p:cNvPr>
            <p:cNvSpPr/>
            <p:nvPr/>
          </p:nvSpPr>
          <p:spPr>
            <a:xfrm>
              <a:off x="10806430" y="3885946"/>
              <a:ext cx="122681" cy="134366"/>
            </a:xfrm>
            <a:custGeom>
              <a:avLst/>
              <a:gdLst/>
              <a:ahLst/>
              <a:cxnLst/>
              <a:rect l="0" t="0" r="0" b="0"/>
              <a:pathLst>
                <a:path w="122681" h="134366">
                  <a:moveTo>
                    <a:pt x="0" y="67184"/>
                  </a:moveTo>
                  <a:cubicBezTo>
                    <a:pt x="0" y="30100"/>
                    <a:pt x="27431" y="0"/>
                    <a:pt x="61340" y="0"/>
                  </a:cubicBezTo>
                  <a:cubicBezTo>
                    <a:pt x="95123" y="0"/>
                    <a:pt x="122681" y="30100"/>
                    <a:pt x="122681" y="67184"/>
                  </a:cubicBezTo>
                  <a:cubicBezTo>
                    <a:pt x="122681" y="104268"/>
                    <a:pt x="95123" y="134366"/>
                    <a:pt x="61340" y="134366"/>
                  </a:cubicBezTo>
                  <a:cubicBezTo>
                    <a:pt x="27431" y="134366"/>
                    <a:pt x="0" y="104268"/>
                    <a:pt x="0" y="67184"/>
                  </a:cubicBezTo>
                  <a:close/>
                  <a:moveTo>
                    <a:pt x="-7901560" y="2972054"/>
                  </a:moveTo>
                </a:path>
              </a:pathLst>
            </a:custGeom>
            <a:solidFill>
              <a:srgbClr val="002C77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82" name="Freeform 2567">
              <a:extLst>
                <a:ext uri="{FF2B5EF4-FFF2-40B4-BE49-F238E27FC236}">
                  <a16:creationId xmlns:a16="http://schemas.microsoft.com/office/drawing/2014/main" id="{2CEF2D71-C85A-74A6-18E0-721C1DE0D959}"/>
                </a:ext>
              </a:extLst>
            </p:cNvPr>
            <p:cNvSpPr/>
            <p:nvPr/>
          </p:nvSpPr>
          <p:spPr>
            <a:xfrm>
              <a:off x="10806430" y="3885946"/>
              <a:ext cx="122681" cy="134366"/>
            </a:xfrm>
            <a:custGeom>
              <a:avLst/>
              <a:gdLst/>
              <a:ahLst/>
              <a:cxnLst/>
              <a:rect l="0" t="0" r="0" b="0"/>
              <a:pathLst>
                <a:path w="122681" h="134366">
                  <a:moveTo>
                    <a:pt x="0" y="67184"/>
                  </a:moveTo>
                  <a:cubicBezTo>
                    <a:pt x="0" y="30100"/>
                    <a:pt x="27431" y="0"/>
                    <a:pt x="61340" y="0"/>
                  </a:cubicBezTo>
                  <a:cubicBezTo>
                    <a:pt x="95123" y="0"/>
                    <a:pt x="122681" y="30100"/>
                    <a:pt x="122681" y="67184"/>
                  </a:cubicBezTo>
                  <a:cubicBezTo>
                    <a:pt x="122681" y="104268"/>
                    <a:pt x="95123" y="134366"/>
                    <a:pt x="61340" y="134366"/>
                  </a:cubicBezTo>
                  <a:cubicBezTo>
                    <a:pt x="27431" y="134366"/>
                    <a:pt x="0" y="104268"/>
                    <a:pt x="0" y="67184"/>
                  </a:cubicBezTo>
                  <a:close/>
                  <a:moveTo>
                    <a:pt x="-7901560" y="2972054"/>
                  </a:moveTo>
                </a:path>
              </a:pathLst>
            </a:custGeom>
            <a:noFill/>
            <a:ln w="12700" cap="flat" cmpd="sng">
              <a:solidFill>
                <a:srgbClr val="002C77">
                  <a:alpha val="100000"/>
                </a:srgbClr>
              </a:solidFill>
              <a:miter lim="127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83" name="Freeform 2568">
              <a:extLst>
                <a:ext uri="{FF2B5EF4-FFF2-40B4-BE49-F238E27FC236}">
                  <a16:creationId xmlns:a16="http://schemas.microsoft.com/office/drawing/2014/main" id="{28BD8DB6-682E-3ABF-0F98-FD1D2EEA4372}"/>
                </a:ext>
              </a:extLst>
            </p:cNvPr>
            <p:cNvSpPr/>
            <p:nvPr/>
          </p:nvSpPr>
          <p:spPr>
            <a:xfrm>
              <a:off x="8877554" y="4549140"/>
              <a:ext cx="372237" cy="171831"/>
            </a:xfrm>
            <a:custGeom>
              <a:avLst/>
              <a:gdLst/>
              <a:ahLst/>
              <a:cxnLst/>
              <a:rect l="0" t="0" r="0" b="0"/>
              <a:pathLst>
                <a:path w="372237" h="171831">
                  <a:moveTo>
                    <a:pt x="0" y="171831"/>
                  </a:moveTo>
                  <a:lnTo>
                    <a:pt x="372237" y="0"/>
                  </a:lnTo>
                </a:path>
              </a:pathLst>
            </a:custGeom>
            <a:noFill/>
            <a:ln w="50800" cap="flat" cmpd="sng">
              <a:solidFill>
                <a:srgbClr val="002C77">
                  <a:alpha val="100000"/>
                </a:srgbClr>
              </a:solidFill>
              <a:miter lim="127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84" name="Freeform 2569">
              <a:extLst>
                <a:ext uri="{FF2B5EF4-FFF2-40B4-BE49-F238E27FC236}">
                  <a16:creationId xmlns:a16="http://schemas.microsoft.com/office/drawing/2014/main" id="{1276973F-7995-8D33-3017-A45EDBB8E9B0}"/>
                </a:ext>
              </a:extLst>
            </p:cNvPr>
            <p:cNvSpPr/>
            <p:nvPr/>
          </p:nvSpPr>
          <p:spPr>
            <a:xfrm>
              <a:off x="10438383" y="3965702"/>
              <a:ext cx="385953" cy="34925"/>
            </a:xfrm>
            <a:custGeom>
              <a:avLst/>
              <a:gdLst/>
              <a:ahLst/>
              <a:cxnLst/>
              <a:rect l="0" t="0" r="0" b="0"/>
              <a:pathLst>
                <a:path w="385953" h="34925">
                  <a:moveTo>
                    <a:pt x="0" y="0"/>
                  </a:moveTo>
                  <a:lnTo>
                    <a:pt x="385953" y="34925"/>
                  </a:lnTo>
                </a:path>
              </a:pathLst>
            </a:custGeom>
            <a:noFill/>
            <a:ln w="50800" cap="flat" cmpd="sng">
              <a:solidFill>
                <a:srgbClr val="002C77">
                  <a:alpha val="100000"/>
                </a:srgbClr>
              </a:solidFill>
              <a:miter lim="127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85" name="Freeform 2570">
              <a:extLst>
                <a:ext uri="{FF2B5EF4-FFF2-40B4-BE49-F238E27FC236}">
                  <a16:creationId xmlns:a16="http://schemas.microsoft.com/office/drawing/2014/main" id="{D5A28FA2-2A0D-C4EC-ED1F-9B45A1C20E31}"/>
                </a:ext>
              </a:extLst>
            </p:cNvPr>
            <p:cNvSpPr/>
            <p:nvPr/>
          </p:nvSpPr>
          <p:spPr>
            <a:xfrm>
              <a:off x="8765285" y="1859408"/>
              <a:ext cx="207519" cy="199389"/>
            </a:xfrm>
            <a:custGeom>
              <a:avLst/>
              <a:gdLst/>
              <a:ahLst/>
              <a:cxnLst/>
              <a:rect l="0" t="0" r="0" b="0"/>
              <a:pathLst>
                <a:path w="207519" h="199389">
                  <a:moveTo>
                    <a:pt x="0" y="99695"/>
                  </a:moveTo>
                  <a:cubicBezTo>
                    <a:pt x="0" y="44577"/>
                    <a:pt x="46483" y="0"/>
                    <a:pt x="103759" y="0"/>
                  </a:cubicBezTo>
                  <a:cubicBezTo>
                    <a:pt x="161036" y="0"/>
                    <a:pt x="207519" y="44577"/>
                    <a:pt x="207519" y="99695"/>
                  </a:cubicBezTo>
                  <a:cubicBezTo>
                    <a:pt x="207519" y="154685"/>
                    <a:pt x="161036" y="199389"/>
                    <a:pt x="103759" y="199389"/>
                  </a:cubicBezTo>
                  <a:cubicBezTo>
                    <a:pt x="46483" y="199389"/>
                    <a:pt x="0" y="154685"/>
                    <a:pt x="0" y="99695"/>
                  </a:cubicBezTo>
                  <a:close/>
                  <a:moveTo>
                    <a:pt x="-3866388" y="4998592"/>
                  </a:moveTo>
                </a:path>
              </a:pathLst>
            </a:custGeom>
            <a:solidFill>
              <a:srgbClr val="009AD8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86" name="Freeform 2571">
              <a:extLst>
                <a:ext uri="{FF2B5EF4-FFF2-40B4-BE49-F238E27FC236}">
                  <a16:creationId xmlns:a16="http://schemas.microsoft.com/office/drawing/2014/main" id="{5CD581E4-4A0C-9F1C-5176-E97B24ED4617}"/>
                </a:ext>
              </a:extLst>
            </p:cNvPr>
            <p:cNvSpPr/>
            <p:nvPr/>
          </p:nvSpPr>
          <p:spPr>
            <a:xfrm>
              <a:off x="8956547" y="2006854"/>
              <a:ext cx="206884" cy="83820"/>
            </a:xfrm>
            <a:custGeom>
              <a:avLst/>
              <a:gdLst/>
              <a:ahLst/>
              <a:cxnLst/>
              <a:rect l="0" t="0" r="0" b="0"/>
              <a:pathLst>
                <a:path w="206884" h="83820">
                  <a:moveTo>
                    <a:pt x="206884" y="83820"/>
                  </a:moveTo>
                  <a:lnTo>
                    <a:pt x="0" y="0"/>
                  </a:lnTo>
                </a:path>
              </a:pathLst>
            </a:custGeom>
            <a:noFill/>
            <a:ln w="50800" cap="flat" cmpd="sng">
              <a:solidFill>
                <a:srgbClr val="002C77">
                  <a:alpha val="100000"/>
                </a:srgbClr>
              </a:solidFill>
              <a:miter lim="127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87" name="Freeform 2572">
              <a:extLst>
                <a:ext uri="{FF2B5EF4-FFF2-40B4-BE49-F238E27FC236}">
                  <a16:creationId xmlns:a16="http://schemas.microsoft.com/office/drawing/2014/main" id="{D1EC2B4A-D993-6360-F4E3-CA7FC09C21D8}"/>
                </a:ext>
              </a:extLst>
            </p:cNvPr>
            <p:cNvSpPr/>
            <p:nvPr/>
          </p:nvSpPr>
          <p:spPr>
            <a:xfrm>
              <a:off x="8598534" y="2738247"/>
              <a:ext cx="594487" cy="236856"/>
            </a:xfrm>
            <a:custGeom>
              <a:avLst/>
              <a:gdLst/>
              <a:ahLst/>
              <a:cxnLst/>
              <a:rect l="0" t="0" r="0" b="0"/>
              <a:pathLst>
                <a:path w="594487" h="236856">
                  <a:moveTo>
                    <a:pt x="0" y="236856"/>
                  </a:moveTo>
                  <a:lnTo>
                    <a:pt x="594487" y="0"/>
                  </a:lnTo>
                </a:path>
              </a:pathLst>
            </a:custGeom>
            <a:noFill/>
            <a:ln w="50800" cap="flat" cmpd="sng">
              <a:solidFill>
                <a:srgbClr val="002C77">
                  <a:alpha val="100000"/>
                </a:srgbClr>
              </a:solidFill>
              <a:miter lim="127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88" name="Freeform 2573">
              <a:extLst>
                <a:ext uri="{FF2B5EF4-FFF2-40B4-BE49-F238E27FC236}">
                  <a16:creationId xmlns:a16="http://schemas.microsoft.com/office/drawing/2014/main" id="{906AE4D0-BF5D-DD4E-A6BE-53819EDCF755}"/>
                </a:ext>
              </a:extLst>
            </p:cNvPr>
            <p:cNvSpPr/>
            <p:nvPr/>
          </p:nvSpPr>
          <p:spPr>
            <a:xfrm>
              <a:off x="9137522" y="2674874"/>
              <a:ext cx="133350" cy="126238"/>
            </a:xfrm>
            <a:custGeom>
              <a:avLst/>
              <a:gdLst/>
              <a:ahLst/>
              <a:cxnLst/>
              <a:rect l="0" t="0" r="0" b="0"/>
              <a:pathLst>
                <a:path w="133350" h="126238">
                  <a:moveTo>
                    <a:pt x="133350" y="63119"/>
                  </a:moveTo>
                  <a:cubicBezTo>
                    <a:pt x="133350" y="97917"/>
                    <a:pt x="103506" y="126238"/>
                    <a:pt x="66675" y="126238"/>
                  </a:cubicBezTo>
                  <a:cubicBezTo>
                    <a:pt x="29846" y="126238"/>
                    <a:pt x="0" y="97917"/>
                    <a:pt x="0" y="63119"/>
                  </a:cubicBezTo>
                  <a:cubicBezTo>
                    <a:pt x="0" y="28194"/>
                    <a:pt x="29846" y="0"/>
                    <a:pt x="66675" y="0"/>
                  </a:cubicBezTo>
                  <a:cubicBezTo>
                    <a:pt x="103506" y="0"/>
                    <a:pt x="133350" y="28194"/>
                    <a:pt x="133350" y="63119"/>
                  </a:cubicBezTo>
                  <a:close/>
                  <a:moveTo>
                    <a:pt x="-5017515" y="4183126"/>
                  </a:moveTo>
                </a:path>
              </a:pathLst>
            </a:custGeom>
            <a:solidFill>
              <a:srgbClr val="002C77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89" name="Freeform 2574">
              <a:extLst>
                <a:ext uri="{FF2B5EF4-FFF2-40B4-BE49-F238E27FC236}">
                  <a16:creationId xmlns:a16="http://schemas.microsoft.com/office/drawing/2014/main" id="{382B1FCF-406F-7699-095E-83AEE3034F70}"/>
                </a:ext>
              </a:extLst>
            </p:cNvPr>
            <p:cNvSpPr/>
            <p:nvPr/>
          </p:nvSpPr>
          <p:spPr>
            <a:xfrm>
              <a:off x="9137522" y="2674874"/>
              <a:ext cx="133350" cy="126238"/>
            </a:xfrm>
            <a:custGeom>
              <a:avLst/>
              <a:gdLst/>
              <a:ahLst/>
              <a:cxnLst/>
              <a:rect l="0" t="0" r="0" b="0"/>
              <a:pathLst>
                <a:path w="133350" h="126238">
                  <a:moveTo>
                    <a:pt x="133350" y="63119"/>
                  </a:moveTo>
                  <a:cubicBezTo>
                    <a:pt x="133350" y="97917"/>
                    <a:pt x="103506" y="126238"/>
                    <a:pt x="66675" y="126238"/>
                  </a:cubicBezTo>
                  <a:cubicBezTo>
                    <a:pt x="29846" y="126238"/>
                    <a:pt x="0" y="97917"/>
                    <a:pt x="0" y="63119"/>
                  </a:cubicBezTo>
                  <a:cubicBezTo>
                    <a:pt x="0" y="28194"/>
                    <a:pt x="29846" y="0"/>
                    <a:pt x="66675" y="0"/>
                  </a:cubicBezTo>
                  <a:cubicBezTo>
                    <a:pt x="103506" y="0"/>
                    <a:pt x="133350" y="28194"/>
                    <a:pt x="133350" y="63119"/>
                  </a:cubicBezTo>
                  <a:close/>
                  <a:moveTo>
                    <a:pt x="-5017515" y="4183126"/>
                  </a:moveTo>
                </a:path>
              </a:pathLst>
            </a:custGeom>
            <a:noFill/>
            <a:ln w="12700" cap="flat" cmpd="sng">
              <a:solidFill>
                <a:srgbClr val="002C77">
                  <a:alpha val="100000"/>
                </a:srgbClr>
              </a:solidFill>
              <a:miter lim="127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90" name="Freeform 2575">
              <a:extLst>
                <a:ext uri="{FF2B5EF4-FFF2-40B4-BE49-F238E27FC236}">
                  <a16:creationId xmlns:a16="http://schemas.microsoft.com/office/drawing/2014/main" id="{C8571237-C42A-9B18-3551-EDFFBA5FE4B7}"/>
                </a:ext>
              </a:extLst>
            </p:cNvPr>
            <p:cNvSpPr/>
            <p:nvPr/>
          </p:nvSpPr>
          <p:spPr>
            <a:xfrm>
              <a:off x="9651365" y="2642490"/>
              <a:ext cx="133477" cy="126238"/>
            </a:xfrm>
            <a:custGeom>
              <a:avLst/>
              <a:gdLst/>
              <a:ahLst/>
              <a:cxnLst/>
              <a:rect l="0" t="0" r="0" b="0"/>
              <a:pathLst>
                <a:path w="133477" h="126238">
                  <a:moveTo>
                    <a:pt x="133477" y="63119"/>
                  </a:moveTo>
                  <a:cubicBezTo>
                    <a:pt x="133477" y="98044"/>
                    <a:pt x="103631" y="126238"/>
                    <a:pt x="66675" y="126238"/>
                  </a:cubicBezTo>
                  <a:cubicBezTo>
                    <a:pt x="29844" y="126238"/>
                    <a:pt x="0" y="98044"/>
                    <a:pt x="0" y="63119"/>
                  </a:cubicBezTo>
                  <a:cubicBezTo>
                    <a:pt x="0" y="28320"/>
                    <a:pt x="29844" y="0"/>
                    <a:pt x="66675" y="0"/>
                  </a:cubicBezTo>
                  <a:cubicBezTo>
                    <a:pt x="103631" y="0"/>
                    <a:pt x="133477" y="28320"/>
                    <a:pt x="133477" y="63119"/>
                  </a:cubicBezTo>
                  <a:close/>
                  <a:moveTo>
                    <a:pt x="-5498974" y="4215510"/>
                  </a:moveTo>
                </a:path>
              </a:pathLst>
            </a:custGeom>
            <a:solidFill>
              <a:srgbClr val="002C77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91" name="Freeform 2576">
              <a:extLst>
                <a:ext uri="{FF2B5EF4-FFF2-40B4-BE49-F238E27FC236}">
                  <a16:creationId xmlns:a16="http://schemas.microsoft.com/office/drawing/2014/main" id="{EBA1768E-BCC7-F8FE-66B7-C71B0B5537A0}"/>
                </a:ext>
              </a:extLst>
            </p:cNvPr>
            <p:cNvSpPr/>
            <p:nvPr/>
          </p:nvSpPr>
          <p:spPr>
            <a:xfrm>
              <a:off x="10988547" y="3085973"/>
              <a:ext cx="133478" cy="126238"/>
            </a:xfrm>
            <a:custGeom>
              <a:avLst/>
              <a:gdLst/>
              <a:ahLst/>
              <a:cxnLst/>
              <a:rect l="0" t="0" r="0" b="0"/>
              <a:pathLst>
                <a:path w="133478" h="126238">
                  <a:moveTo>
                    <a:pt x="133478" y="63119"/>
                  </a:moveTo>
                  <a:cubicBezTo>
                    <a:pt x="133478" y="98044"/>
                    <a:pt x="103506" y="126238"/>
                    <a:pt x="66675" y="126238"/>
                  </a:cubicBezTo>
                  <a:cubicBezTo>
                    <a:pt x="29846" y="126238"/>
                    <a:pt x="0" y="98044"/>
                    <a:pt x="0" y="63119"/>
                  </a:cubicBezTo>
                  <a:cubicBezTo>
                    <a:pt x="0" y="28322"/>
                    <a:pt x="29846" y="0"/>
                    <a:pt x="66675" y="0"/>
                  </a:cubicBezTo>
                  <a:cubicBezTo>
                    <a:pt x="103506" y="0"/>
                    <a:pt x="133478" y="28322"/>
                    <a:pt x="133478" y="63119"/>
                  </a:cubicBezTo>
                  <a:close/>
                  <a:moveTo>
                    <a:pt x="-7279639" y="3772027"/>
                  </a:moveTo>
                </a:path>
              </a:pathLst>
            </a:custGeom>
            <a:solidFill>
              <a:srgbClr val="002C77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92" name="Freeform 2577">
              <a:extLst>
                <a:ext uri="{FF2B5EF4-FFF2-40B4-BE49-F238E27FC236}">
                  <a16:creationId xmlns:a16="http://schemas.microsoft.com/office/drawing/2014/main" id="{4D4EFB75-31ED-309C-ABF3-66D50F4728AA}"/>
                </a:ext>
              </a:extLst>
            </p:cNvPr>
            <p:cNvSpPr/>
            <p:nvPr/>
          </p:nvSpPr>
          <p:spPr>
            <a:xfrm>
              <a:off x="10988547" y="3085973"/>
              <a:ext cx="133478" cy="126238"/>
            </a:xfrm>
            <a:custGeom>
              <a:avLst/>
              <a:gdLst/>
              <a:ahLst/>
              <a:cxnLst/>
              <a:rect l="0" t="0" r="0" b="0"/>
              <a:pathLst>
                <a:path w="133478" h="126238">
                  <a:moveTo>
                    <a:pt x="133478" y="63119"/>
                  </a:moveTo>
                  <a:cubicBezTo>
                    <a:pt x="133478" y="98044"/>
                    <a:pt x="103506" y="126238"/>
                    <a:pt x="66675" y="126238"/>
                  </a:cubicBezTo>
                  <a:cubicBezTo>
                    <a:pt x="29846" y="126238"/>
                    <a:pt x="0" y="98044"/>
                    <a:pt x="0" y="63119"/>
                  </a:cubicBezTo>
                  <a:cubicBezTo>
                    <a:pt x="0" y="28322"/>
                    <a:pt x="29846" y="0"/>
                    <a:pt x="66675" y="0"/>
                  </a:cubicBezTo>
                  <a:cubicBezTo>
                    <a:pt x="103506" y="0"/>
                    <a:pt x="133478" y="28322"/>
                    <a:pt x="133478" y="63119"/>
                  </a:cubicBezTo>
                  <a:close/>
                  <a:moveTo>
                    <a:pt x="-7279639" y="3772027"/>
                  </a:moveTo>
                </a:path>
              </a:pathLst>
            </a:custGeom>
            <a:noFill/>
            <a:ln w="12700" cap="flat" cmpd="sng">
              <a:solidFill>
                <a:srgbClr val="002C77">
                  <a:alpha val="100000"/>
                </a:srgbClr>
              </a:solidFill>
              <a:miter lim="127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93" name="Freeform 2578">
              <a:extLst>
                <a:ext uri="{FF2B5EF4-FFF2-40B4-BE49-F238E27FC236}">
                  <a16:creationId xmlns:a16="http://schemas.microsoft.com/office/drawing/2014/main" id="{E2F8F5EE-D5FE-E2B0-61FE-6A6C26D86C02}"/>
                </a:ext>
              </a:extLst>
            </p:cNvPr>
            <p:cNvSpPr/>
            <p:nvPr/>
          </p:nvSpPr>
          <p:spPr>
            <a:xfrm>
              <a:off x="8812656" y="4657852"/>
              <a:ext cx="133477" cy="126238"/>
            </a:xfrm>
            <a:custGeom>
              <a:avLst/>
              <a:gdLst/>
              <a:ahLst/>
              <a:cxnLst/>
              <a:rect l="0" t="0" r="0" b="0"/>
              <a:pathLst>
                <a:path w="133477" h="126238">
                  <a:moveTo>
                    <a:pt x="133477" y="63119"/>
                  </a:moveTo>
                  <a:cubicBezTo>
                    <a:pt x="133477" y="98044"/>
                    <a:pt x="103633" y="126238"/>
                    <a:pt x="66802" y="126238"/>
                  </a:cubicBezTo>
                  <a:cubicBezTo>
                    <a:pt x="29973" y="126238"/>
                    <a:pt x="0" y="98044"/>
                    <a:pt x="0" y="63119"/>
                  </a:cubicBezTo>
                  <a:cubicBezTo>
                    <a:pt x="0" y="28322"/>
                    <a:pt x="29973" y="0"/>
                    <a:pt x="66802" y="0"/>
                  </a:cubicBezTo>
                  <a:cubicBezTo>
                    <a:pt x="103633" y="0"/>
                    <a:pt x="133477" y="28322"/>
                    <a:pt x="133477" y="63119"/>
                  </a:cubicBezTo>
                  <a:close/>
                  <a:moveTo>
                    <a:pt x="-6675627" y="2200148"/>
                  </a:moveTo>
                </a:path>
              </a:pathLst>
            </a:custGeom>
            <a:solidFill>
              <a:srgbClr val="002C77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94" name="Freeform 2579">
              <a:extLst>
                <a:ext uri="{FF2B5EF4-FFF2-40B4-BE49-F238E27FC236}">
                  <a16:creationId xmlns:a16="http://schemas.microsoft.com/office/drawing/2014/main" id="{F5F99131-C3A6-AA6C-CF79-C9F0AFDBAC62}"/>
                </a:ext>
              </a:extLst>
            </p:cNvPr>
            <p:cNvSpPr/>
            <p:nvPr/>
          </p:nvSpPr>
          <p:spPr>
            <a:xfrm>
              <a:off x="8812656" y="4657852"/>
              <a:ext cx="133477" cy="126238"/>
            </a:xfrm>
            <a:custGeom>
              <a:avLst/>
              <a:gdLst/>
              <a:ahLst/>
              <a:cxnLst/>
              <a:rect l="0" t="0" r="0" b="0"/>
              <a:pathLst>
                <a:path w="133477" h="126238">
                  <a:moveTo>
                    <a:pt x="133477" y="63119"/>
                  </a:moveTo>
                  <a:cubicBezTo>
                    <a:pt x="133477" y="98044"/>
                    <a:pt x="103633" y="126238"/>
                    <a:pt x="66802" y="126238"/>
                  </a:cubicBezTo>
                  <a:cubicBezTo>
                    <a:pt x="29973" y="126238"/>
                    <a:pt x="0" y="98044"/>
                    <a:pt x="0" y="63119"/>
                  </a:cubicBezTo>
                  <a:cubicBezTo>
                    <a:pt x="0" y="28322"/>
                    <a:pt x="29973" y="0"/>
                    <a:pt x="66802" y="0"/>
                  </a:cubicBezTo>
                  <a:cubicBezTo>
                    <a:pt x="103633" y="0"/>
                    <a:pt x="133477" y="28322"/>
                    <a:pt x="133477" y="63119"/>
                  </a:cubicBezTo>
                  <a:close/>
                  <a:moveTo>
                    <a:pt x="-6675627" y="2200148"/>
                  </a:moveTo>
                </a:path>
              </a:pathLst>
            </a:custGeom>
            <a:noFill/>
            <a:ln w="12700" cap="flat" cmpd="sng">
              <a:solidFill>
                <a:srgbClr val="002C77">
                  <a:alpha val="100000"/>
                </a:srgbClr>
              </a:solidFill>
              <a:miter lim="127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95" name="Freeform 2580">
              <a:extLst>
                <a:ext uri="{FF2B5EF4-FFF2-40B4-BE49-F238E27FC236}">
                  <a16:creationId xmlns:a16="http://schemas.microsoft.com/office/drawing/2014/main" id="{303CA27C-A92F-627C-179D-0D2904973F4D}"/>
                </a:ext>
              </a:extLst>
            </p:cNvPr>
            <p:cNvSpPr/>
            <p:nvPr/>
          </p:nvSpPr>
          <p:spPr>
            <a:xfrm>
              <a:off x="10254488" y="4295268"/>
              <a:ext cx="133350" cy="126237"/>
            </a:xfrm>
            <a:custGeom>
              <a:avLst/>
              <a:gdLst/>
              <a:ahLst/>
              <a:cxnLst/>
              <a:rect l="0" t="0" r="0" b="0"/>
              <a:pathLst>
                <a:path w="133350" h="126237">
                  <a:moveTo>
                    <a:pt x="133350" y="63118"/>
                  </a:moveTo>
                  <a:cubicBezTo>
                    <a:pt x="133350" y="97916"/>
                    <a:pt x="103505" y="126237"/>
                    <a:pt x="66675" y="126237"/>
                  </a:cubicBezTo>
                  <a:cubicBezTo>
                    <a:pt x="29844" y="126237"/>
                    <a:pt x="0" y="97916"/>
                    <a:pt x="0" y="63118"/>
                  </a:cubicBezTo>
                  <a:cubicBezTo>
                    <a:pt x="0" y="28193"/>
                    <a:pt x="29844" y="0"/>
                    <a:pt x="66675" y="0"/>
                  </a:cubicBezTo>
                  <a:cubicBezTo>
                    <a:pt x="103505" y="0"/>
                    <a:pt x="133350" y="28193"/>
                    <a:pt x="133350" y="63118"/>
                  </a:cubicBezTo>
                  <a:close/>
                  <a:moveTo>
                    <a:pt x="-7754874" y="2562732"/>
                  </a:moveTo>
                </a:path>
              </a:pathLst>
            </a:custGeom>
            <a:solidFill>
              <a:srgbClr val="002C77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96" name="Freeform 2581">
              <a:extLst>
                <a:ext uri="{FF2B5EF4-FFF2-40B4-BE49-F238E27FC236}">
                  <a16:creationId xmlns:a16="http://schemas.microsoft.com/office/drawing/2014/main" id="{F67533E1-3DC0-0905-EFB7-BDA7058402AE}"/>
                </a:ext>
              </a:extLst>
            </p:cNvPr>
            <p:cNvSpPr/>
            <p:nvPr/>
          </p:nvSpPr>
          <p:spPr>
            <a:xfrm>
              <a:off x="10254488" y="4295268"/>
              <a:ext cx="133350" cy="126237"/>
            </a:xfrm>
            <a:custGeom>
              <a:avLst/>
              <a:gdLst/>
              <a:ahLst/>
              <a:cxnLst/>
              <a:rect l="0" t="0" r="0" b="0"/>
              <a:pathLst>
                <a:path w="133350" h="126237">
                  <a:moveTo>
                    <a:pt x="133350" y="63118"/>
                  </a:moveTo>
                  <a:cubicBezTo>
                    <a:pt x="133350" y="97916"/>
                    <a:pt x="103505" y="126237"/>
                    <a:pt x="66675" y="126237"/>
                  </a:cubicBezTo>
                  <a:cubicBezTo>
                    <a:pt x="29844" y="126237"/>
                    <a:pt x="0" y="97916"/>
                    <a:pt x="0" y="63118"/>
                  </a:cubicBezTo>
                  <a:cubicBezTo>
                    <a:pt x="0" y="28193"/>
                    <a:pt x="29844" y="0"/>
                    <a:pt x="66675" y="0"/>
                  </a:cubicBezTo>
                  <a:cubicBezTo>
                    <a:pt x="103505" y="0"/>
                    <a:pt x="133350" y="28193"/>
                    <a:pt x="133350" y="63118"/>
                  </a:cubicBezTo>
                  <a:close/>
                  <a:moveTo>
                    <a:pt x="-7754874" y="2562732"/>
                  </a:moveTo>
                </a:path>
              </a:pathLst>
            </a:custGeom>
            <a:noFill/>
            <a:ln w="12700" cap="flat" cmpd="sng">
              <a:solidFill>
                <a:srgbClr val="002C77">
                  <a:alpha val="100000"/>
                </a:srgbClr>
              </a:solidFill>
              <a:miter lim="127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97" name="Freeform 2582">
              <a:extLst>
                <a:ext uri="{FF2B5EF4-FFF2-40B4-BE49-F238E27FC236}">
                  <a16:creationId xmlns:a16="http://schemas.microsoft.com/office/drawing/2014/main" id="{F80B5C4C-1863-7DE3-A125-9CB70FCAB566}"/>
                </a:ext>
              </a:extLst>
            </p:cNvPr>
            <p:cNvSpPr/>
            <p:nvPr/>
          </p:nvSpPr>
          <p:spPr>
            <a:xfrm>
              <a:off x="9230232" y="4441445"/>
              <a:ext cx="133477" cy="126238"/>
            </a:xfrm>
            <a:custGeom>
              <a:avLst/>
              <a:gdLst/>
              <a:ahLst/>
              <a:cxnLst/>
              <a:rect l="0" t="0" r="0" b="0"/>
              <a:pathLst>
                <a:path w="133477" h="126238">
                  <a:moveTo>
                    <a:pt x="133477" y="63119"/>
                  </a:moveTo>
                  <a:cubicBezTo>
                    <a:pt x="133477" y="97916"/>
                    <a:pt x="103506" y="126238"/>
                    <a:pt x="66675" y="126238"/>
                  </a:cubicBezTo>
                  <a:cubicBezTo>
                    <a:pt x="29846" y="126238"/>
                    <a:pt x="0" y="97916"/>
                    <a:pt x="0" y="63119"/>
                  </a:cubicBezTo>
                  <a:cubicBezTo>
                    <a:pt x="0" y="28320"/>
                    <a:pt x="29846" y="0"/>
                    <a:pt x="66675" y="0"/>
                  </a:cubicBezTo>
                  <a:cubicBezTo>
                    <a:pt x="103506" y="0"/>
                    <a:pt x="133477" y="28320"/>
                    <a:pt x="133477" y="63119"/>
                  </a:cubicBezTo>
                  <a:close/>
                  <a:moveTo>
                    <a:pt x="-6876796" y="2416555"/>
                  </a:moveTo>
                </a:path>
              </a:pathLst>
            </a:custGeom>
            <a:solidFill>
              <a:srgbClr val="002C77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98" name="Freeform 2583">
              <a:extLst>
                <a:ext uri="{FF2B5EF4-FFF2-40B4-BE49-F238E27FC236}">
                  <a16:creationId xmlns:a16="http://schemas.microsoft.com/office/drawing/2014/main" id="{DC6F732E-939F-F0BF-21F7-1431D0060A3D}"/>
                </a:ext>
              </a:extLst>
            </p:cNvPr>
            <p:cNvSpPr/>
            <p:nvPr/>
          </p:nvSpPr>
          <p:spPr>
            <a:xfrm>
              <a:off x="9230232" y="4441445"/>
              <a:ext cx="133477" cy="126238"/>
            </a:xfrm>
            <a:custGeom>
              <a:avLst/>
              <a:gdLst/>
              <a:ahLst/>
              <a:cxnLst/>
              <a:rect l="0" t="0" r="0" b="0"/>
              <a:pathLst>
                <a:path w="133477" h="126238">
                  <a:moveTo>
                    <a:pt x="133477" y="63119"/>
                  </a:moveTo>
                  <a:cubicBezTo>
                    <a:pt x="133477" y="97916"/>
                    <a:pt x="103506" y="126238"/>
                    <a:pt x="66675" y="126238"/>
                  </a:cubicBezTo>
                  <a:cubicBezTo>
                    <a:pt x="29846" y="126238"/>
                    <a:pt x="0" y="97916"/>
                    <a:pt x="0" y="63119"/>
                  </a:cubicBezTo>
                  <a:cubicBezTo>
                    <a:pt x="0" y="28320"/>
                    <a:pt x="29846" y="0"/>
                    <a:pt x="66675" y="0"/>
                  </a:cubicBezTo>
                  <a:cubicBezTo>
                    <a:pt x="103506" y="0"/>
                    <a:pt x="133477" y="28320"/>
                    <a:pt x="133477" y="63119"/>
                  </a:cubicBezTo>
                  <a:close/>
                  <a:moveTo>
                    <a:pt x="-6876796" y="2416555"/>
                  </a:moveTo>
                </a:path>
              </a:pathLst>
            </a:custGeom>
            <a:noFill/>
            <a:ln w="12700" cap="flat" cmpd="sng">
              <a:solidFill>
                <a:srgbClr val="002C77">
                  <a:alpha val="100000"/>
                </a:srgbClr>
              </a:solidFill>
              <a:miter lim="127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99" name="Freeform 2584">
              <a:extLst>
                <a:ext uri="{FF2B5EF4-FFF2-40B4-BE49-F238E27FC236}">
                  <a16:creationId xmlns:a16="http://schemas.microsoft.com/office/drawing/2014/main" id="{DDAFBE24-3D8A-722C-27E0-DF272E8FB1A1}"/>
                </a:ext>
              </a:extLst>
            </p:cNvPr>
            <p:cNvSpPr/>
            <p:nvPr/>
          </p:nvSpPr>
          <p:spPr>
            <a:xfrm>
              <a:off x="9413620" y="3149092"/>
              <a:ext cx="133350" cy="126238"/>
            </a:xfrm>
            <a:custGeom>
              <a:avLst/>
              <a:gdLst/>
              <a:ahLst/>
              <a:cxnLst/>
              <a:rect l="0" t="0" r="0" b="0"/>
              <a:pathLst>
                <a:path w="133350" h="126238">
                  <a:moveTo>
                    <a:pt x="133350" y="63119"/>
                  </a:moveTo>
                  <a:cubicBezTo>
                    <a:pt x="133350" y="98044"/>
                    <a:pt x="103506" y="126238"/>
                    <a:pt x="66675" y="126238"/>
                  </a:cubicBezTo>
                  <a:cubicBezTo>
                    <a:pt x="29846" y="126238"/>
                    <a:pt x="0" y="98044"/>
                    <a:pt x="0" y="63119"/>
                  </a:cubicBezTo>
                  <a:cubicBezTo>
                    <a:pt x="0" y="28322"/>
                    <a:pt x="29846" y="0"/>
                    <a:pt x="66675" y="0"/>
                  </a:cubicBezTo>
                  <a:cubicBezTo>
                    <a:pt x="103506" y="0"/>
                    <a:pt x="133350" y="28322"/>
                    <a:pt x="133350" y="63119"/>
                  </a:cubicBezTo>
                  <a:close/>
                  <a:moveTo>
                    <a:pt x="-5767831" y="3708908"/>
                  </a:moveTo>
                </a:path>
              </a:pathLst>
            </a:custGeom>
            <a:solidFill>
              <a:srgbClr val="002C77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00" name="Freeform 2585">
              <a:extLst>
                <a:ext uri="{FF2B5EF4-FFF2-40B4-BE49-F238E27FC236}">
                  <a16:creationId xmlns:a16="http://schemas.microsoft.com/office/drawing/2014/main" id="{542B4C6F-36F9-C7D1-36E5-4149DDF502C5}"/>
                </a:ext>
              </a:extLst>
            </p:cNvPr>
            <p:cNvSpPr/>
            <p:nvPr/>
          </p:nvSpPr>
          <p:spPr>
            <a:xfrm>
              <a:off x="9413620" y="3149092"/>
              <a:ext cx="133350" cy="126238"/>
            </a:xfrm>
            <a:custGeom>
              <a:avLst/>
              <a:gdLst/>
              <a:ahLst/>
              <a:cxnLst/>
              <a:rect l="0" t="0" r="0" b="0"/>
              <a:pathLst>
                <a:path w="133350" h="126238">
                  <a:moveTo>
                    <a:pt x="133350" y="63119"/>
                  </a:moveTo>
                  <a:cubicBezTo>
                    <a:pt x="133350" y="98044"/>
                    <a:pt x="103506" y="126238"/>
                    <a:pt x="66675" y="126238"/>
                  </a:cubicBezTo>
                  <a:cubicBezTo>
                    <a:pt x="29846" y="126238"/>
                    <a:pt x="0" y="98044"/>
                    <a:pt x="0" y="63119"/>
                  </a:cubicBezTo>
                  <a:cubicBezTo>
                    <a:pt x="0" y="28322"/>
                    <a:pt x="29846" y="0"/>
                    <a:pt x="66675" y="0"/>
                  </a:cubicBezTo>
                  <a:cubicBezTo>
                    <a:pt x="103506" y="0"/>
                    <a:pt x="133350" y="28322"/>
                    <a:pt x="133350" y="63119"/>
                  </a:cubicBezTo>
                  <a:close/>
                  <a:moveTo>
                    <a:pt x="-5767831" y="3708908"/>
                  </a:moveTo>
                </a:path>
              </a:pathLst>
            </a:custGeom>
            <a:noFill/>
            <a:ln w="12700" cap="flat" cmpd="sng">
              <a:solidFill>
                <a:srgbClr val="002C77">
                  <a:alpha val="100000"/>
                </a:srgbClr>
              </a:solidFill>
              <a:miter lim="127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01" name="Freeform 2586">
              <a:extLst>
                <a:ext uri="{FF2B5EF4-FFF2-40B4-BE49-F238E27FC236}">
                  <a16:creationId xmlns:a16="http://schemas.microsoft.com/office/drawing/2014/main" id="{82DE706F-7731-2C30-3C8F-7FCE502C2DF7}"/>
                </a:ext>
              </a:extLst>
            </p:cNvPr>
            <p:cNvSpPr/>
            <p:nvPr/>
          </p:nvSpPr>
          <p:spPr>
            <a:xfrm>
              <a:off x="8869044" y="2058797"/>
              <a:ext cx="287910" cy="634493"/>
            </a:xfrm>
            <a:custGeom>
              <a:avLst/>
              <a:gdLst/>
              <a:ahLst/>
              <a:cxnLst/>
              <a:rect l="0" t="0" r="0" b="0"/>
              <a:pathLst>
                <a:path w="287910" h="634493">
                  <a:moveTo>
                    <a:pt x="0" y="0"/>
                  </a:moveTo>
                  <a:lnTo>
                    <a:pt x="287910" y="634493"/>
                  </a:lnTo>
                </a:path>
              </a:pathLst>
            </a:custGeom>
            <a:noFill/>
            <a:ln w="50800" cap="flat" cmpd="sng">
              <a:solidFill>
                <a:srgbClr val="002C77">
                  <a:alpha val="100000"/>
                </a:srgbClr>
              </a:solidFill>
              <a:miter lim="127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02" name="Freeform 2587">
              <a:extLst>
                <a:ext uri="{FF2B5EF4-FFF2-40B4-BE49-F238E27FC236}">
                  <a16:creationId xmlns:a16="http://schemas.microsoft.com/office/drawing/2014/main" id="{5DDAB69C-844A-51A7-9BC5-0797E76A0DAD}"/>
                </a:ext>
              </a:extLst>
            </p:cNvPr>
            <p:cNvSpPr/>
            <p:nvPr/>
          </p:nvSpPr>
          <p:spPr>
            <a:xfrm>
              <a:off x="9270872" y="2146047"/>
              <a:ext cx="400050" cy="514984"/>
            </a:xfrm>
            <a:custGeom>
              <a:avLst/>
              <a:gdLst/>
              <a:ahLst/>
              <a:cxnLst/>
              <a:rect l="0" t="0" r="0" b="0"/>
              <a:pathLst>
                <a:path w="400050" h="514984">
                  <a:moveTo>
                    <a:pt x="400050" y="514984"/>
                  </a:moveTo>
                  <a:lnTo>
                    <a:pt x="0" y="0"/>
                  </a:lnTo>
                </a:path>
              </a:pathLst>
            </a:custGeom>
            <a:noFill/>
            <a:ln w="50800" cap="flat" cmpd="sng">
              <a:solidFill>
                <a:srgbClr val="002C77">
                  <a:alpha val="100000"/>
                </a:srgbClr>
              </a:solidFill>
              <a:miter lim="127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03" name="Freeform 2588">
              <a:extLst>
                <a:ext uri="{FF2B5EF4-FFF2-40B4-BE49-F238E27FC236}">
                  <a16:creationId xmlns:a16="http://schemas.microsoft.com/office/drawing/2014/main" id="{2EA9DBF3-E1E1-AE8D-5D1D-1DF3A9B18104}"/>
                </a:ext>
              </a:extLst>
            </p:cNvPr>
            <p:cNvSpPr/>
            <p:nvPr/>
          </p:nvSpPr>
          <p:spPr>
            <a:xfrm>
              <a:off x="9765283" y="2733929"/>
              <a:ext cx="508762" cy="316993"/>
            </a:xfrm>
            <a:custGeom>
              <a:avLst/>
              <a:gdLst/>
              <a:ahLst/>
              <a:cxnLst/>
              <a:rect l="0" t="0" r="0" b="0"/>
              <a:pathLst>
                <a:path w="508762" h="316993">
                  <a:moveTo>
                    <a:pt x="508762" y="316993"/>
                  </a:moveTo>
                  <a:lnTo>
                    <a:pt x="0" y="0"/>
                  </a:lnTo>
                </a:path>
              </a:pathLst>
            </a:custGeom>
            <a:noFill/>
            <a:ln w="50800" cap="flat" cmpd="sng">
              <a:solidFill>
                <a:srgbClr val="002C77">
                  <a:alpha val="100000"/>
                </a:srgbClr>
              </a:solidFill>
              <a:miter lim="127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04" name="Freeform 2589">
              <a:extLst>
                <a:ext uri="{FF2B5EF4-FFF2-40B4-BE49-F238E27FC236}">
                  <a16:creationId xmlns:a16="http://schemas.microsoft.com/office/drawing/2014/main" id="{69135407-2359-AC47-AE08-98FF8B707E0D}"/>
                </a:ext>
              </a:extLst>
            </p:cNvPr>
            <p:cNvSpPr/>
            <p:nvPr/>
          </p:nvSpPr>
          <p:spPr>
            <a:xfrm>
              <a:off x="10223881" y="2713736"/>
              <a:ext cx="600455" cy="868045"/>
            </a:xfrm>
            <a:custGeom>
              <a:avLst/>
              <a:gdLst/>
              <a:ahLst/>
              <a:cxnLst/>
              <a:rect l="0" t="0" r="0" b="0"/>
              <a:pathLst>
                <a:path w="600455" h="868045">
                  <a:moveTo>
                    <a:pt x="0" y="868045"/>
                  </a:moveTo>
                  <a:lnTo>
                    <a:pt x="600455" y="0"/>
                  </a:lnTo>
                </a:path>
              </a:pathLst>
            </a:custGeom>
            <a:noFill/>
            <a:ln w="50800" cap="flat" cmpd="sng">
              <a:solidFill>
                <a:srgbClr val="002C77">
                  <a:alpha val="100000"/>
                </a:srgbClr>
              </a:solidFill>
              <a:miter lim="127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05" name="Freeform 2590">
              <a:extLst>
                <a:ext uri="{FF2B5EF4-FFF2-40B4-BE49-F238E27FC236}">
                  <a16:creationId xmlns:a16="http://schemas.microsoft.com/office/drawing/2014/main" id="{47426D31-B977-48B3-D28D-C769667DEAB3}"/>
                </a:ext>
              </a:extLst>
            </p:cNvPr>
            <p:cNvSpPr/>
            <p:nvPr/>
          </p:nvSpPr>
          <p:spPr>
            <a:xfrm>
              <a:off x="10254488" y="3616580"/>
              <a:ext cx="183895" cy="349122"/>
            </a:xfrm>
            <a:custGeom>
              <a:avLst/>
              <a:gdLst/>
              <a:ahLst/>
              <a:cxnLst/>
              <a:rect l="0" t="0" r="0" b="0"/>
              <a:pathLst>
                <a:path w="183895" h="349122">
                  <a:moveTo>
                    <a:pt x="183895" y="349122"/>
                  </a:moveTo>
                  <a:lnTo>
                    <a:pt x="0" y="0"/>
                  </a:lnTo>
                </a:path>
              </a:pathLst>
            </a:custGeom>
            <a:noFill/>
            <a:ln w="50800" cap="flat" cmpd="sng">
              <a:solidFill>
                <a:srgbClr val="002C77">
                  <a:alpha val="100000"/>
                </a:srgbClr>
              </a:solidFill>
              <a:miter lim="127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06" name="Freeform 2591">
              <a:extLst>
                <a:ext uri="{FF2B5EF4-FFF2-40B4-BE49-F238E27FC236}">
                  <a16:creationId xmlns:a16="http://schemas.microsoft.com/office/drawing/2014/main" id="{0D89569C-ACC8-ABA5-D8AE-EF4CED212935}"/>
                </a:ext>
              </a:extLst>
            </p:cNvPr>
            <p:cNvSpPr/>
            <p:nvPr/>
          </p:nvSpPr>
          <p:spPr>
            <a:xfrm>
              <a:off x="9251315" y="2782571"/>
              <a:ext cx="181737" cy="385064"/>
            </a:xfrm>
            <a:custGeom>
              <a:avLst/>
              <a:gdLst/>
              <a:ahLst/>
              <a:cxnLst/>
              <a:rect l="0" t="0" r="0" b="0"/>
              <a:pathLst>
                <a:path w="181737" h="385064">
                  <a:moveTo>
                    <a:pt x="181737" y="385064"/>
                  </a:moveTo>
                  <a:lnTo>
                    <a:pt x="0" y="0"/>
                  </a:lnTo>
                </a:path>
              </a:pathLst>
            </a:custGeom>
            <a:noFill/>
            <a:ln w="50800" cap="flat" cmpd="sng">
              <a:solidFill>
                <a:srgbClr val="002C77">
                  <a:alpha val="100000"/>
                </a:srgbClr>
              </a:solidFill>
              <a:miter lim="127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07" name="Freeform 2592">
              <a:extLst>
                <a:ext uri="{FF2B5EF4-FFF2-40B4-BE49-F238E27FC236}">
                  <a16:creationId xmlns:a16="http://schemas.microsoft.com/office/drawing/2014/main" id="{59AB211F-5C61-368C-C5BA-4E8E6E31567A}"/>
                </a:ext>
              </a:extLst>
            </p:cNvPr>
            <p:cNvSpPr/>
            <p:nvPr/>
          </p:nvSpPr>
          <p:spPr>
            <a:xfrm>
              <a:off x="9527413" y="3256916"/>
              <a:ext cx="154813" cy="182118"/>
            </a:xfrm>
            <a:custGeom>
              <a:avLst/>
              <a:gdLst/>
              <a:ahLst/>
              <a:cxnLst/>
              <a:rect l="0" t="0" r="0" b="0"/>
              <a:pathLst>
                <a:path w="154813" h="182118">
                  <a:moveTo>
                    <a:pt x="154813" y="182118"/>
                  </a:moveTo>
                  <a:lnTo>
                    <a:pt x="0" y="0"/>
                  </a:lnTo>
                </a:path>
              </a:pathLst>
            </a:custGeom>
            <a:noFill/>
            <a:ln w="50800" cap="flat" cmpd="sng">
              <a:solidFill>
                <a:srgbClr val="002C77">
                  <a:alpha val="100000"/>
                </a:srgbClr>
              </a:solidFill>
              <a:miter lim="127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08" name="Freeform 2593">
              <a:extLst>
                <a:ext uri="{FF2B5EF4-FFF2-40B4-BE49-F238E27FC236}">
                  <a16:creationId xmlns:a16="http://schemas.microsoft.com/office/drawing/2014/main" id="{CA671CED-78A5-1B94-692E-ACED24557991}"/>
                </a:ext>
              </a:extLst>
            </p:cNvPr>
            <p:cNvSpPr/>
            <p:nvPr/>
          </p:nvSpPr>
          <p:spPr>
            <a:xfrm>
              <a:off x="9249791" y="4402964"/>
              <a:ext cx="1024127" cy="146176"/>
            </a:xfrm>
            <a:custGeom>
              <a:avLst/>
              <a:gdLst/>
              <a:ahLst/>
              <a:cxnLst/>
              <a:rect l="0" t="0" r="0" b="0"/>
              <a:pathLst>
                <a:path w="1024127" h="146176">
                  <a:moveTo>
                    <a:pt x="0" y="146176"/>
                  </a:moveTo>
                  <a:lnTo>
                    <a:pt x="1024127" y="0"/>
                  </a:lnTo>
                </a:path>
              </a:pathLst>
            </a:custGeom>
            <a:noFill/>
            <a:ln w="50800" cap="flat" cmpd="sng">
              <a:solidFill>
                <a:srgbClr val="002C77">
                  <a:alpha val="100000"/>
                </a:srgbClr>
              </a:solidFill>
              <a:miter lim="127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09" name="Freeform 2594">
              <a:extLst>
                <a:ext uri="{FF2B5EF4-FFF2-40B4-BE49-F238E27FC236}">
                  <a16:creationId xmlns:a16="http://schemas.microsoft.com/office/drawing/2014/main" id="{C866DE33-B626-2A19-71D5-1271F3E5DAA3}"/>
                </a:ext>
              </a:extLst>
            </p:cNvPr>
            <p:cNvSpPr/>
            <p:nvPr/>
          </p:nvSpPr>
          <p:spPr>
            <a:xfrm>
              <a:off x="8843898" y="4549140"/>
              <a:ext cx="35560" cy="108712"/>
            </a:xfrm>
            <a:custGeom>
              <a:avLst/>
              <a:gdLst/>
              <a:ahLst/>
              <a:cxnLst/>
              <a:rect l="0" t="0" r="0" b="0"/>
              <a:pathLst>
                <a:path w="35560" h="108712">
                  <a:moveTo>
                    <a:pt x="35560" y="108712"/>
                  </a:moveTo>
                  <a:lnTo>
                    <a:pt x="0" y="0"/>
                  </a:lnTo>
                </a:path>
              </a:pathLst>
            </a:custGeom>
            <a:noFill/>
            <a:ln w="50800" cap="flat" cmpd="sng">
              <a:solidFill>
                <a:srgbClr val="002C77">
                  <a:alpha val="100000"/>
                </a:srgbClr>
              </a:solidFill>
              <a:miter lim="127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10" name="Freeform 2595">
              <a:extLst>
                <a:ext uri="{FF2B5EF4-FFF2-40B4-BE49-F238E27FC236}">
                  <a16:creationId xmlns:a16="http://schemas.microsoft.com/office/drawing/2014/main" id="{DF7DACD1-F375-2CB9-F9FC-76A5B0FD7A45}"/>
                </a:ext>
              </a:extLst>
            </p:cNvPr>
            <p:cNvSpPr/>
            <p:nvPr/>
          </p:nvSpPr>
          <p:spPr>
            <a:xfrm>
              <a:off x="10387838" y="4000627"/>
              <a:ext cx="523240" cy="357759"/>
            </a:xfrm>
            <a:custGeom>
              <a:avLst/>
              <a:gdLst/>
              <a:ahLst/>
              <a:cxnLst/>
              <a:rect l="0" t="0" r="0" b="0"/>
              <a:pathLst>
                <a:path w="523240" h="357759">
                  <a:moveTo>
                    <a:pt x="0" y="357759"/>
                  </a:moveTo>
                  <a:lnTo>
                    <a:pt x="523240" y="0"/>
                  </a:lnTo>
                </a:path>
              </a:pathLst>
            </a:custGeom>
            <a:noFill/>
            <a:ln w="50800" cap="flat" cmpd="sng">
              <a:solidFill>
                <a:srgbClr val="002C77">
                  <a:alpha val="100000"/>
                </a:srgbClr>
              </a:solidFill>
              <a:miter lim="127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11" name="Freeform 2596">
              <a:extLst>
                <a:ext uri="{FF2B5EF4-FFF2-40B4-BE49-F238E27FC236}">
                  <a16:creationId xmlns:a16="http://schemas.microsoft.com/office/drawing/2014/main" id="{2CA0D9F8-36B8-BC9B-97EF-7FA0899F24BA}"/>
                </a:ext>
              </a:extLst>
            </p:cNvPr>
            <p:cNvSpPr/>
            <p:nvPr/>
          </p:nvSpPr>
          <p:spPr>
            <a:xfrm>
              <a:off x="10911078" y="3786252"/>
              <a:ext cx="153415" cy="119379"/>
            </a:xfrm>
            <a:custGeom>
              <a:avLst/>
              <a:gdLst/>
              <a:ahLst/>
              <a:cxnLst/>
              <a:rect l="0" t="0" r="0" b="0"/>
              <a:pathLst>
                <a:path w="153415" h="119379">
                  <a:moveTo>
                    <a:pt x="0" y="119379"/>
                  </a:moveTo>
                  <a:lnTo>
                    <a:pt x="153415" y="0"/>
                  </a:lnTo>
                </a:path>
              </a:pathLst>
            </a:custGeom>
            <a:noFill/>
            <a:ln w="50800" cap="flat" cmpd="sng">
              <a:solidFill>
                <a:srgbClr val="002C77">
                  <a:alpha val="100000"/>
                </a:srgbClr>
              </a:solidFill>
              <a:miter lim="127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12" name="Freeform 2597">
              <a:extLst>
                <a:ext uri="{FF2B5EF4-FFF2-40B4-BE49-F238E27FC236}">
                  <a16:creationId xmlns:a16="http://schemas.microsoft.com/office/drawing/2014/main" id="{A6A4E129-3FD0-4F01-FDE3-AB9EA33F6BAB}"/>
                </a:ext>
              </a:extLst>
            </p:cNvPr>
            <p:cNvSpPr/>
            <p:nvPr/>
          </p:nvSpPr>
          <p:spPr>
            <a:xfrm>
              <a:off x="9163431" y="2027555"/>
              <a:ext cx="133476" cy="126238"/>
            </a:xfrm>
            <a:custGeom>
              <a:avLst/>
              <a:gdLst/>
              <a:ahLst/>
              <a:cxnLst/>
              <a:rect l="0" t="0" r="0" b="0"/>
              <a:pathLst>
                <a:path w="133476" h="126238">
                  <a:moveTo>
                    <a:pt x="133476" y="63119"/>
                  </a:moveTo>
                  <a:cubicBezTo>
                    <a:pt x="133476" y="97917"/>
                    <a:pt x="103632" y="126238"/>
                    <a:pt x="66801" y="126238"/>
                  </a:cubicBezTo>
                  <a:cubicBezTo>
                    <a:pt x="29845" y="126238"/>
                    <a:pt x="0" y="97917"/>
                    <a:pt x="0" y="63119"/>
                  </a:cubicBezTo>
                  <a:cubicBezTo>
                    <a:pt x="0" y="28194"/>
                    <a:pt x="29845" y="0"/>
                    <a:pt x="66801" y="0"/>
                  </a:cubicBezTo>
                  <a:cubicBezTo>
                    <a:pt x="103632" y="0"/>
                    <a:pt x="133476" y="28194"/>
                    <a:pt x="133476" y="63119"/>
                  </a:cubicBezTo>
                  <a:close/>
                  <a:moveTo>
                    <a:pt x="-4396105" y="4830445"/>
                  </a:moveTo>
                </a:path>
              </a:pathLst>
            </a:custGeom>
            <a:solidFill>
              <a:srgbClr val="002C77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13" name="Freeform 2598">
              <a:extLst>
                <a:ext uri="{FF2B5EF4-FFF2-40B4-BE49-F238E27FC236}">
                  <a16:creationId xmlns:a16="http://schemas.microsoft.com/office/drawing/2014/main" id="{61350DD7-0E9B-4979-24DA-7A0F46B15D9D}"/>
                </a:ext>
              </a:extLst>
            </p:cNvPr>
            <p:cNvSpPr/>
            <p:nvPr/>
          </p:nvSpPr>
          <p:spPr>
            <a:xfrm>
              <a:off x="9163431" y="2027555"/>
              <a:ext cx="133476" cy="126238"/>
            </a:xfrm>
            <a:custGeom>
              <a:avLst/>
              <a:gdLst/>
              <a:ahLst/>
              <a:cxnLst/>
              <a:rect l="0" t="0" r="0" b="0"/>
              <a:pathLst>
                <a:path w="133476" h="126238">
                  <a:moveTo>
                    <a:pt x="133476" y="63119"/>
                  </a:moveTo>
                  <a:cubicBezTo>
                    <a:pt x="133476" y="97917"/>
                    <a:pt x="103632" y="126238"/>
                    <a:pt x="66801" y="126238"/>
                  </a:cubicBezTo>
                  <a:cubicBezTo>
                    <a:pt x="29845" y="126238"/>
                    <a:pt x="0" y="97917"/>
                    <a:pt x="0" y="63119"/>
                  </a:cubicBezTo>
                  <a:cubicBezTo>
                    <a:pt x="0" y="28194"/>
                    <a:pt x="29845" y="0"/>
                    <a:pt x="66801" y="0"/>
                  </a:cubicBezTo>
                  <a:cubicBezTo>
                    <a:pt x="103632" y="0"/>
                    <a:pt x="133476" y="28194"/>
                    <a:pt x="133476" y="63119"/>
                  </a:cubicBezTo>
                  <a:close/>
                  <a:moveTo>
                    <a:pt x="-4396105" y="4830445"/>
                  </a:moveTo>
                </a:path>
              </a:pathLst>
            </a:custGeom>
            <a:noFill/>
            <a:ln w="12700" cap="flat" cmpd="sng">
              <a:solidFill>
                <a:srgbClr val="002C77">
                  <a:alpha val="100000"/>
                </a:srgbClr>
              </a:solidFill>
              <a:miter lim="127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14" name="Freeform 2599">
              <a:extLst>
                <a:ext uri="{FF2B5EF4-FFF2-40B4-BE49-F238E27FC236}">
                  <a16:creationId xmlns:a16="http://schemas.microsoft.com/office/drawing/2014/main" id="{1B081900-9325-9631-1B9D-4603D6B8B7AD}"/>
                </a:ext>
              </a:extLst>
            </p:cNvPr>
            <p:cNvSpPr/>
            <p:nvPr/>
          </p:nvSpPr>
          <p:spPr>
            <a:xfrm>
              <a:off x="10128504" y="4260343"/>
              <a:ext cx="145414" cy="53340"/>
            </a:xfrm>
            <a:custGeom>
              <a:avLst/>
              <a:gdLst/>
              <a:ahLst/>
              <a:cxnLst/>
              <a:rect l="0" t="0" r="0" b="0"/>
              <a:pathLst>
                <a:path w="145414" h="53340">
                  <a:moveTo>
                    <a:pt x="145414" y="53340"/>
                  </a:moveTo>
                  <a:lnTo>
                    <a:pt x="0" y="0"/>
                  </a:lnTo>
                </a:path>
              </a:pathLst>
            </a:custGeom>
            <a:noFill/>
            <a:ln w="50800" cap="flat" cmpd="sng">
              <a:solidFill>
                <a:srgbClr val="002C77">
                  <a:alpha val="100000"/>
                </a:srgbClr>
              </a:solidFill>
              <a:miter lim="127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15" name="Freeform 2600">
              <a:extLst>
                <a:ext uri="{FF2B5EF4-FFF2-40B4-BE49-F238E27FC236}">
                  <a16:creationId xmlns:a16="http://schemas.microsoft.com/office/drawing/2014/main" id="{AAE699AD-1605-EC0E-586D-8730DE0A4D95}"/>
                </a:ext>
              </a:extLst>
            </p:cNvPr>
            <p:cNvSpPr/>
            <p:nvPr/>
          </p:nvSpPr>
          <p:spPr>
            <a:xfrm>
              <a:off x="10917555" y="3866008"/>
              <a:ext cx="207390" cy="199390"/>
            </a:xfrm>
            <a:custGeom>
              <a:avLst/>
              <a:gdLst/>
              <a:ahLst/>
              <a:cxnLst/>
              <a:rect l="0" t="0" r="0" b="0"/>
              <a:pathLst>
                <a:path w="207390" h="199390">
                  <a:moveTo>
                    <a:pt x="0" y="99694"/>
                  </a:moveTo>
                  <a:cubicBezTo>
                    <a:pt x="0" y="44576"/>
                    <a:pt x="46354" y="0"/>
                    <a:pt x="103759" y="0"/>
                  </a:cubicBezTo>
                  <a:cubicBezTo>
                    <a:pt x="161036" y="0"/>
                    <a:pt x="207390" y="44576"/>
                    <a:pt x="207390" y="99694"/>
                  </a:cubicBezTo>
                  <a:cubicBezTo>
                    <a:pt x="207390" y="154813"/>
                    <a:pt x="161036" y="199390"/>
                    <a:pt x="103759" y="199390"/>
                  </a:cubicBezTo>
                  <a:cubicBezTo>
                    <a:pt x="46354" y="199390"/>
                    <a:pt x="0" y="154813"/>
                    <a:pt x="0" y="99694"/>
                  </a:cubicBezTo>
                  <a:close/>
                  <a:moveTo>
                    <a:pt x="-8025257" y="2991992"/>
                  </a:moveTo>
                </a:path>
              </a:pathLst>
            </a:custGeom>
            <a:solidFill>
              <a:srgbClr val="009AD8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16" name="Freeform 2601">
              <a:extLst>
                <a:ext uri="{FF2B5EF4-FFF2-40B4-BE49-F238E27FC236}">
                  <a16:creationId xmlns:a16="http://schemas.microsoft.com/office/drawing/2014/main" id="{FC3BD298-7615-BB68-4BB0-725F315A8CCB}"/>
                </a:ext>
              </a:extLst>
            </p:cNvPr>
            <p:cNvSpPr/>
            <p:nvPr/>
          </p:nvSpPr>
          <p:spPr>
            <a:xfrm>
              <a:off x="8552688" y="2856611"/>
              <a:ext cx="133730" cy="118492"/>
            </a:xfrm>
            <a:custGeom>
              <a:avLst/>
              <a:gdLst/>
              <a:ahLst/>
              <a:cxnLst/>
              <a:rect l="0" t="0" r="0" b="0"/>
              <a:pathLst>
                <a:path w="133730" h="118492">
                  <a:moveTo>
                    <a:pt x="0" y="59310"/>
                  </a:moveTo>
                  <a:cubicBezTo>
                    <a:pt x="0" y="26543"/>
                    <a:pt x="29971" y="0"/>
                    <a:pt x="66929" y="0"/>
                  </a:cubicBezTo>
                  <a:cubicBezTo>
                    <a:pt x="103885" y="0"/>
                    <a:pt x="133730" y="26543"/>
                    <a:pt x="133730" y="59310"/>
                  </a:cubicBezTo>
                  <a:cubicBezTo>
                    <a:pt x="133730" y="91949"/>
                    <a:pt x="103885" y="118492"/>
                    <a:pt x="66929" y="118492"/>
                  </a:cubicBezTo>
                  <a:cubicBezTo>
                    <a:pt x="29971" y="118492"/>
                    <a:pt x="0" y="91949"/>
                    <a:pt x="0" y="59310"/>
                  </a:cubicBezTo>
                  <a:close/>
                  <a:moveTo>
                    <a:pt x="-4610609" y="4001389"/>
                  </a:moveTo>
                </a:path>
              </a:pathLst>
            </a:custGeom>
            <a:solidFill>
              <a:srgbClr val="009AD8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pic>
          <p:nvPicPr>
            <p:cNvPr id="117" name="Picture 2602">
              <a:extLst>
                <a:ext uri="{FF2B5EF4-FFF2-40B4-BE49-F238E27FC236}">
                  <a16:creationId xmlns:a16="http://schemas.microsoft.com/office/drawing/2014/main" id="{347B3E9E-4E1A-2225-2E44-E875AA5D0AC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338693" y="2896235"/>
              <a:ext cx="218693" cy="99186"/>
            </a:xfrm>
            <a:prstGeom prst="rect">
              <a:avLst/>
            </a:prstGeom>
            <a:noFill/>
          </p:spPr>
        </p:pic>
        <p:sp>
          <p:nvSpPr>
            <p:cNvPr id="118" name="Freeform 2603">
              <a:extLst>
                <a:ext uri="{FF2B5EF4-FFF2-40B4-BE49-F238E27FC236}">
                  <a16:creationId xmlns:a16="http://schemas.microsoft.com/office/drawing/2014/main" id="{60B158D2-3ADA-8417-1340-21CDD81C563A}"/>
                </a:ext>
              </a:extLst>
            </p:cNvPr>
            <p:cNvSpPr/>
            <p:nvPr/>
          </p:nvSpPr>
          <p:spPr>
            <a:xfrm>
              <a:off x="9184513" y="1988059"/>
              <a:ext cx="133730" cy="118490"/>
            </a:xfrm>
            <a:custGeom>
              <a:avLst/>
              <a:gdLst/>
              <a:ahLst/>
              <a:cxnLst/>
              <a:rect l="0" t="0" r="0" b="0"/>
              <a:pathLst>
                <a:path w="133730" h="118490">
                  <a:moveTo>
                    <a:pt x="0" y="59308"/>
                  </a:moveTo>
                  <a:cubicBezTo>
                    <a:pt x="0" y="26543"/>
                    <a:pt x="29844" y="0"/>
                    <a:pt x="66802" y="0"/>
                  </a:cubicBezTo>
                  <a:cubicBezTo>
                    <a:pt x="103758" y="0"/>
                    <a:pt x="133730" y="26543"/>
                    <a:pt x="133730" y="59308"/>
                  </a:cubicBezTo>
                  <a:cubicBezTo>
                    <a:pt x="133730" y="91947"/>
                    <a:pt x="103758" y="118490"/>
                    <a:pt x="66802" y="118490"/>
                  </a:cubicBezTo>
                  <a:cubicBezTo>
                    <a:pt x="29844" y="118490"/>
                    <a:pt x="0" y="91947"/>
                    <a:pt x="0" y="59308"/>
                  </a:cubicBezTo>
                  <a:close/>
                  <a:moveTo>
                    <a:pt x="-4373880" y="4869941"/>
                  </a:moveTo>
                </a:path>
              </a:pathLst>
            </a:custGeom>
            <a:solidFill>
              <a:srgbClr val="009AD8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pic>
          <p:nvPicPr>
            <p:cNvPr id="119" name="Picture 2604">
              <a:extLst>
                <a:ext uri="{FF2B5EF4-FFF2-40B4-BE49-F238E27FC236}">
                  <a16:creationId xmlns:a16="http://schemas.microsoft.com/office/drawing/2014/main" id="{329F6BD8-17B3-4261-1236-F2FBBAF8319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960104" y="1963040"/>
              <a:ext cx="229107" cy="100076"/>
            </a:xfrm>
            <a:prstGeom prst="rect">
              <a:avLst/>
            </a:prstGeom>
            <a:noFill/>
          </p:spPr>
        </p:pic>
        <p:sp>
          <p:nvSpPr>
            <p:cNvPr id="120" name="Freeform 2605">
              <a:extLst>
                <a:ext uri="{FF2B5EF4-FFF2-40B4-BE49-F238E27FC236}">
                  <a16:creationId xmlns:a16="http://schemas.microsoft.com/office/drawing/2014/main" id="{D322869C-AE55-F75C-1462-280C09E78F9E}"/>
                </a:ext>
              </a:extLst>
            </p:cNvPr>
            <p:cNvSpPr/>
            <p:nvPr/>
          </p:nvSpPr>
          <p:spPr>
            <a:xfrm>
              <a:off x="9251315" y="2705609"/>
              <a:ext cx="400050" cy="12572"/>
            </a:xfrm>
            <a:custGeom>
              <a:avLst/>
              <a:gdLst/>
              <a:ahLst/>
              <a:cxnLst/>
              <a:rect l="0" t="0" r="0" b="0"/>
              <a:pathLst>
                <a:path w="400050" h="12572">
                  <a:moveTo>
                    <a:pt x="0" y="12572"/>
                  </a:moveTo>
                  <a:lnTo>
                    <a:pt x="400050" y="0"/>
                  </a:lnTo>
                </a:path>
              </a:pathLst>
            </a:custGeom>
            <a:noFill/>
            <a:ln w="50800" cap="flat" cmpd="sng">
              <a:solidFill>
                <a:srgbClr val="002C77">
                  <a:alpha val="100000"/>
                </a:srgbClr>
              </a:solidFill>
              <a:miter lim="127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21" name="Freeform 2606">
              <a:extLst>
                <a:ext uri="{FF2B5EF4-FFF2-40B4-BE49-F238E27FC236}">
                  <a16:creationId xmlns:a16="http://schemas.microsoft.com/office/drawing/2014/main" id="{2E86D1E5-0CF2-812D-08BF-B32084E9FEF0}"/>
                </a:ext>
              </a:extLst>
            </p:cNvPr>
            <p:cNvSpPr/>
            <p:nvPr/>
          </p:nvSpPr>
          <p:spPr>
            <a:xfrm>
              <a:off x="8468232" y="3529711"/>
              <a:ext cx="26162" cy="686182"/>
            </a:xfrm>
            <a:custGeom>
              <a:avLst/>
              <a:gdLst/>
              <a:ahLst/>
              <a:cxnLst/>
              <a:rect l="0" t="0" r="0" b="0"/>
              <a:pathLst>
                <a:path w="26162" h="686182">
                  <a:moveTo>
                    <a:pt x="0" y="686182"/>
                  </a:moveTo>
                  <a:lnTo>
                    <a:pt x="26162" y="0"/>
                  </a:lnTo>
                </a:path>
              </a:pathLst>
            </a:custGeom>
            <a:noFill/>
            <a:ln w="50800" cap="flat" cmpd="sng">
              <a:solidFill>
                <a:srgbClr val="002C77">
                  <a:alpha val="100000"/>
                </a:srgbClr>
              </a:solidFill>
              <a:miter lim="127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510B0D06-5139-C208-272E-22E2A18DD5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6" imgW="360" imgH="360" progId="TCLayout.ActiveDocument.1">
                  <p:embed/>
                </p:oleObj>
              </mc:Choice>
              <mc:Fallback>
                <p:oleObj name="think-cell Folie" r:id="rId16" imgW="360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510B0D06-5139-C208-272E-22E2A18DD5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447D36B-D8E9-4911-9282-951F0D450C9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152637"/>
            <a:ext cx="9217025" cy="900100"/>
          </a:xfrm>
        </p:spPr>
        <p:txBody>
          <a:bodyPr vert="horz"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Lieferantendialog</a:t>
            </a:r>
            <a:br>
              <a:rPr lang="de-DE" dirty="0"/>
            </a:br>
            <a:r>
              <a:rPr lang="de-DE" dirty="0">
                <a:solidFill>
                  <a:srgbClr val="002C77"/>
                </a:solidFill>
                <a:latin typeface="Arial-BoldMT"/>
                <a:cs typeface="Arial-BoldMT"/>
              </a:rPr>
              <a:t>Netzausbau bis 2050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560EE5-8642-4442-8EEE-CA5EB84E8F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550863" y="6417332"/>
            <a:ext cx="216545" cy="304143"/>
          </a:xfrm>
        </p:spPr>
        <p:txBody>
          <a:bodyPr/>
          <a:lstStyle/>
          <a:p>
            <a:fld id="{1BA22126-8FA2-480B-B7EE-061A86938C78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E889F9E-177D-70FB-A812-3B58FA57719C}"/>
              </a:ext>
            </a:extLst>
          </p:cNvPr>
          <p:cNvSpPr txBox="1">
            <a:spLocks/>
          </p:cNvSpPr>
          <p:nvPr/>
        </p:nvSpPr>
        <p:spPr bwMode="gray">
          <a:xfrm>
            <a:off x="550863" y="6479403"/>
            <a:ext cx="216545" cy="18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7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809A836-97E3-4CE2-BDD9-F985EF241C3B}" type="slidenum">
              <a:rPr lang="de-DE" smtClean="0"/>
              <a:pPr>
                <a:spcAft>
                  <a:spcPts val="600"/>
                </a:spcAft>
              </a:pPr>
              <a:t>35</a:t>
            </a:fld>
            <a:endParaRPr lang="de-DE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7D28441-17D6-25AE-1254-A54B2066AF5C}"/>
              </a:ext>
            </a:extLst>
          </p:cNvPr>
          <p:cNvSpPr txBox="1"/>
          <p:nvPr/>
        </p:nvSpPr>
        <p:spPr bwMode="gray">
          <a:xfrm>
            <a:off x="550863" y="1350327"/>
            <a:ext cx="10203352" cy="56341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9525"/>
            <a:r>
              <a:rPr lang="de-DE" sz="1600" b="1" dirty="0">
                <a:solidFill>
                  <a:srgbClr val="002C77"/>
                </a:solidFill>
                <a:latin typeface="ArialMT"/>
                <a:cs typeface="ArialMT"/>
              </a:rPr>
              <a:t>Grundlage einer zukunftssicheren Versorgung Frankfurts</a:t>
            </a:r>
          </a:p>
        </p:txBody>
      </p:sp>
      <p:sp>
        <p:nvSpPr>
          <p:cNvPr id="37" name="Rectangle 2611">
            <a:extLst>
              <a:ext uri="{FF2B5EF4-FFF2-40B4-BE49-F238E27FC236}">
                <a16:creationId xmlns:a16="http://schemas.microsoft.com/office/drawing/2014/main" id="{8461E4FF-0BAE-45B5-429F-F091D078AD6C}"/>
              </a:ext>
            </a:extLst>
          </p:cNvPr>
          <p:cNvSpPr/>
          <p:nvPr/>
        </p:nvSpPr>
        <p:spPr>
          <a:xfrm>
            <a:off x="838894" y="2702637"/>
            <a:ext cx="4320481" cy="1265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lnSpc>
                <a:spcPct val="114000"/>
              </a:lnSpc>
              <a:spcAft>
                <a:spcPts val="600"/>
              </a:spcAft>
            </a:pPr>
            <a:r>
              <a:rPr lang="de-DE" sz="1200" b="1" i="0" spc="0" baseline="0" dirty="0">
                <a:solidFill>
                  <a:schemeClr val="accent1"/>
                </a:solidFill>
                <a:latin typeface="ArialMT"/>
                <a:cs typeface="ArialMT"/>
              </a:rPr>
              <a:t>Di</a:t>
            </a:r>
            <a:r>
              <a:rPr lang="de-DE" sz="1200" b="1" i="0" spc="4" baseline="0" dirty="0">
                <a:solidFill>
                  <a:schemeClr val="accent1"/>
                </a:solidFill>
                <a:latin typeface="ArialMT"/>
                <a:cs typeface="ArialMT"/>
              </a:rPr>
              <a:t>e</a:t>
            </a:r>
            <a:r>
              <a:rPr lang="de-DE" sz="1200" b="1" i="0" spc="0" baseline="0" dirty="0">
                <a:solidFill>
                  <a:schemeClr val="accent1"/>
                </a:solidFill>
                <a:latin typeface="ArialMT"/>
                <a:cs typeface="ArialMT"/>
              </a:rPr>
              <a:t> Zi</a:t>
            </a:r>
            <a:r>
              <a:rPr lang="de-DE" sz="1200" b="1" i="0" spc="6" baseline="0" dirty="0">
                <a:solidFill>
                  <a:schemeClr val="accent1"/>
                </a:solidFill>
                <a:latin typeface="ArialMT"/>
                <a:cs typeface="ArialMT"/>
              </a:rPr>
              <a:t>e</a:t>
            </a:r>
            <a:r>
              <a:rPr lang="de-DE" sz="1200" b="1" i="0" spc="0" baseline="0" dirty="0">
                <a:solidFill>
                  <a:schemeClr val="accent1"/>
                </a:solidFill>
                <a:latin typeface="ArialMT"/>
                <a:cs typeface="ArialMT"/>
              </a:rPr>
              <a:t>l</a:t>
            </a:r>
            <a:r>
              <a:rPr lang="de-DE" sz="1200" b="1" i="0" spc="7" baseline="0" dirty="0">
                <a:solidFill>
                  <a:schemeClr val="accent1"/>
                </a:solidFill>
                <a:latin typeface="ArialMT"/>
                <a:cs typeface="ArialMT"/>
              </a:rPr>
              <a:t>n</a:t>
            </a:r>
            <a:r>
              <a:rPr lang="de-DE" sz="1200" b="1" i="0" spc="4" baseline="0" dirty="0">
                <a:solidFill>
                  <a:schemeClr val="accent1"/>
                </a:solidFill>
                <a:latin typeface="ArialMT"/>
                <a:cs typeface="ArialMT"/>
              </a:rPr>
              <a:t>e</a:t>
            </a:r>
            <a:r>
              <a:rPr lang="de-DE" sz="1200" b="1" i="0" spc="0" baseline="0" dirty="0">
                <a:solidFill>
                  <a:schemeClr val="accent1"/>
                </a:solidFill>
                <a:latin typeface="ArialMT"/>
                <a:cs typeface="ArialMT"/>
              </a:rPr>
              <a:t>t</a:t>
            </a:r>
            <a:r>
              <a:rPr lang="de-DE" sz="1200" b="1" i="0" spc="7" baseline="0" dirty="0">
                <a:solidFill>
                  <a:schemeClr val="accent1"/>
                </a:solidFill>
                <a:latin typeface="ArialMT"/>
                <a:cs typeface="ArialMT"/>
              </a:rPr>
              <a:t>z</a:t>
            </a:r>
            <a:r>
              <a:rPr lang="de-DE" sz="1200" b="1" i="0" spc="4" baseline="0" dirty="0">
                <a:solidFill>
                  <a:schemeClr val="accent1"/>
                </a:solidFill>
                <a:latin typeface="ArialMT"/>
                <a:cs typeface="ArialMT"/>
              </a:rPr>
              <a:t>p</a:t>
            </a:r>
            <a:r>
              <a:rPr lang="de-DE" sz="1200" b="1" i="0" spc="0" baseline="0" dirty="0">
                <a:solidFill>
                  <a:schemeClr val="accent1"/>
                </a:solidFill>
                <a:latin typeface="ArialMT"/>
                <a:cs typeface="ArialMT"/>
              </a:rPr>
              <a:t>l</a:t>
            </a:r>
            <a:r>
              <a:rPr lang="de-DE" sz="1200" b="1" i="0" spc="7" baseline="0" dirty="0">
                <a:solidFill>
                  <a:schemeClr val="accent1"/>
                </a:solidFill>
                <a:latin typeface="ArialMT"/>
                <a:cs typeface="ArialMT"/>
              </a:rPr>
              <a:t>a</a:t>
            </a:r>
            <a:r>
              <a:rPr lang="de-DE" sz="1200" b="1" i="0" spc="4" baseline="0" dirty="0">
                <a:solidFill>
                  <a:schemeClr val="accent1"/>
                </a:solidFill>
                <a:latin typeface="ArialMT"/>
                <a:cs typeface="ArialMT"/>
              </a:rPr>
              <a:t>nung</a:t>
            </a:r>
            <a:r>
              <a:rPr lang="de-DE" sz="1200" b="1" i="0" spc="-33" baseline="0" dirty="0">
                <a:solidFill>
                  <a:schemeClr val="accent1"/>
                </a:solidFill>
                <a:latin typeface="ArialMT"/>
                <a:cs typeface="ArialMT"/>
              </a:rPr>
              <a:t> </a:t>
            </a:r>
            <a:r>
              <a:rPr lang="de-DE" sz="1200" b="1" i="0" spc="0" baseline="0" dirty="0">
                <a:solidFill>
                  <a:schemeClr val="accent1"/>
                </a:solidFill>
                <a:latin typeface="ArialMT"/>
                <a:cs typeface="ArialMT"/>
              </a:rPr>
              <a:t>(ZN</a:t>
            </a:r>
            <a:r>
              <a:rPr lang="de-DE" sz="1200" b="1" i="0" spc="-7" baseline="0" dirty="0">
                <a:solidFill>
                  <a:schemeClr val="accent1"/>
                </a:solidFill>
                <a:latin typeface="ArialMT"/>
                <a:cs typeface="ArialMT"/>
              </a:rPr>
              <a:t>P</a:t>
            </a:r>
            <a:r>
              <a:rPr lang="de-DE" sz="1200" b="1" i="0" spc="0" baseline="0" dirty="0">
                <a:solidFill>
                  <a:schemeClr val="accent1"/>
                </a:solidFill>
                <a:latin typeface="ArialMT"/>
                <a:cs typeface="ArialMT"/>
              </a:rPr>
              <a:t>)</a:t>
            </a:r>
            <a:r>
              <a:rPr lang="de-DE" sz="1200" b="1" i="0" spc="-4" baseline="0" dirty="0">
                <a:solidFill>
                  <a:schemeClr val="accent1"/>
                </a:solidFill>
                <a:latin typeface="ArialMT"/>
                <a:cs typeface="ArialMT"/>
              </a:rPr>
              <a:t> </a:t>
            </a:r>
            <a:r>
              <a:rPr lang="de-DE" sz="1200" b="1" i="0" spc="4" baseline="0" dirty="0">
                <a:solidFill>
                  <a:schemeClr val="accent1"/>
                </a:solidFill>
                <a:latin typeface="ArialMT"/>
                <a:cs typeface="ArialMT"/>
              </a:rPr>
              <a:t>de</a:t>
            </a:r>
            <a:r>
              <a:rPr lang="de-DE" sz="1200" b="1" i="0" spc="0" baseline="0" dirty="0">
                <a:solidFill>
                  <a:schemeClr val="accent1"/>
                </a:solidFill>
                <a:latin typeface="ArialMT"/>
                <a:cs typeface="ArialMT"/>
              </a:rPr>
              <a:t>r</a:t>
            </a:r>
            <a:r>
              <a:rPr lang="de-DE" sz="1200" b="1" i="0" spc="-4" baseline="0" dirty="0">
                <a:solidFill>
                  <a:schemeClr val="accent1"/>
                </a:solidFill>
                <a:latin typeface="ArialMT"/>
                <a:cs typeface="ArialMT"/>
              </a:rPr>
              <a:t> </a:t>
            </a:r>
            <a:r>
              <a:rPr lang="de-DE" sz="1200" b="1" i="0" spc="0" baseline="0" dirty="0">
                <a:solidFill>
                  <a:schemeClr val="accent1"/>
                </a:solidFill>
                <a:latin typeface="ArialMT"/>
                <a:cs typeface="ArialMT"/>
              </a:rPr>
              <a:t>N</a:t>
            </a:r>
            <a:r>
              <a:rPr lang="de-DE" sz="1200" b="1" i="0" spc="-6" baseline="0" dirty="0">
                <a:solidFill>
                  <a:schemeClr val="accent1"/>
                </a:solidFill>
                <a:latin typeface="ArialMT"/>
                <a:cs typeface="ArialMT"/>
              </a:rPr>
              <a:t>R</a:t>
            </a:r>
            <a:r>
              <a:rPr lang="de-DE" sz="1200" b="1" i="0" spc="0" baseline="0" dirty="0">
                <a:solidFill>
                  <a:schemeClr val="accent1"/>
                </a:solidFill>
                <a:latin typeface="ArialMT"/>
                <a:cs typeface="ArialMT"/>
              </a:rPr>
              <a:t>M </a:t>
            </a:r>
          </a:p>
          <a:p>
            <a:pPr marL="187325" indent="-187325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200" b="0" i="0" spc="4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se</a:t>
            </a:r>
            <a:r>
              <a:rPr lang="de-DE" sz="1200" b="0" i="0" spc="0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t</a:t>
            </a:r>
            <a:r>
              <a:rPr lang="de-DE" sz="1200" b="0" i="0" spc="7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z</a:t>
            </a:r>
            <a:r>
              <a:rPr lang="de-DE" sz="1200" b="0" i="0" spc="0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t</a:t>
            </a:r>
            <a:r>
              <a:rPr lang="de-DE" sz="1200" b="0" i="0" spc="-29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 </a:t>
            </a:r>
            <a:r>
              <a:rPr lang="de-DE" sz="1200" b="0" i="0" spc="4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au</a:t>
            </a:r>
            <a:r>
              <a:rPr lang="de-DE" sz="1200" b="0" i="0" spc="0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f</a:t>
            </a:r>
            <a:r>
              <a:rPr lang="de-DE" sz="1200" b="0" i="0" spc="-18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 </a:t>
            </a:r>
            <a:r>
              <a:rPr lang="de-DE" sz="1200" b="0" i="0" spc="4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de</a:t>
            </a:r>
            <a:r>
              <a:rPr lang="de-DE" sz="1200" b="0" i="0" spc="0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r</a:t>
            </a:r>
            <a:r>
              <a:rPr lang="de-DE" sz="1200" b="0" i="0" spc="-4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 </a:t>
            </a:r>
            <a:r>
              <a:rPr lang="de-DE" sz="1200" b="0" i="0" spc="4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bes</a:t>
            </a:r>
            <a:r>
              <a:rPr lang="de-DE" sz="1200" b="0" i="0" spc="0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t</a:t>
            </a:r>
            <a:r>
              <a:rPr lang="de-DE" sz="1200" b="0" i="0" spc="7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200" b="0" i="0" spc="4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henden</a:t>
            </a:r>
            <a:r>
              <a:rPr lang="de-DE" sz="1200" b="0" i="0" spc="-44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 </a:t>
            </a:r>
            <a:r>
              <a:rPr lang="de-DE" sz="1200" b="0" i="0" spc="0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Ne</a:t>
            </a:r>
            <a:r>
              <a:rPr lang="de-DE" sz="1200" b="0" i="0" spc="4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tzausbaup</a:t>
            </a:r>
            <a:r>
              <a:rPr lang="de-DE" sz="1200" b="0" i="0" spc="0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l</a:t>
            </a:r>
            <a:r>
              <a:rPr lang="de-DE" sz="1200" b="0" i="0" spc="7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a</a:t>
            </a:r>
            <a:r>
              <a:rPr lang="de-DE" sz="1200" b="0" i="0" spc="4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nung</a:t>
            </a:r>
            <a:r>
              <a:rPr lang="de-DE" sz="1200" b="0" i="0" spc="-45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 </a:t>
            </a:r>
            <a:r>
              <a:rPr lang="de-DE" sz="1200" b="0" i="0" spc="0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(NA</a:t>
            </a:r>
            <a:r>
              <a:rPr lang="de-DE" sz="1200" b="0" i="0" spc="-7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P</a:t>
            </a:r>
            <a:r>
              <a:rPr lang="de-DE" sz="1200" b="0" i="0" spc="0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)</a:t>
            </a:r>
            <a:r>
              <a:rPr lang="de-DE" sz="1200" b="0" i="0" spc="5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 </a:t>
            </a:r>
            <a:r>
              <a:rPr lang="de-DE" sz="1200" b="0" i="0" spc="4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au</a:t>
            </a:r>
            <a:r>
              <a:rPr lang="de-DE" sz="1200" b="0" i="0" spc="0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f </a:t>
            </a:r>
          </a:p>
          <a:p>
            <a:pPr marL="187325" indent="-187325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200" b="0" i="0" spc="4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un</a:t>
            </a:r>
            <a:r>
              <a:rPr lang="de-DE" sz="1200" b="0" i="0" spc="0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t</a:t>
            </a:r>
            <a:r>
              <a:rPr lang="de-DE" sz="1200" b="0" i="0" spc="7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200" b="0" i="0" spc="0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r</a:t>
            </a:r>
            <a:r>
              <a:rPr lang="de-DE" sz="1200" b="0" i="0" spc="6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l</a:t>
            </a:r>
            <a:r>
              <a:rPr lang="de-DE" sz="1200" b="0" i="0" spc="0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i</a:t>
            </a:r>
            <a:r>
              <a:rPr lang="de-DE" sz="1200" b="0" i="0" spc="7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200" b="0" i="0" spc="4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g</a:t>
            </a:r>
            <a:r>
              <a:rPr lang="de-DE" sz="1200" b="0" i="0" spc="0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t</a:t>
            </a:r>
            <a:r>
              <a:rPr lang="de-DE" sz="1200" b="0" i="0" spc="-29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 </a:t>
            </a:r>
            <a:r>
              <a:rPr lang="de-DE" sz="1200" b="0" i="0" spc="4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200" b="0" i="0" spc="0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i</a:t>
            </a:r>
            <a:r>
              <a:rPr lang="de-DE" sz="1200" b="0" i="0" spc="7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n</a:t>
            </a:r>
            <a:r>
              <a:rPr lang="de-DE" sz="1200" b="0" i="0" spc="4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200" b="0" i="0" spc="0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r</a:t>
            </a:r>
            <a:r>
              <a:rPr lang="de-DE" sz="1200" b="0" i="0" spc="-4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 </a:t>
            </a:r>
            <a:r>
              <a:rPr lang="de-DE" sz="1200" b="0" i="0" spc="0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r</a:t>
            </a:r>
            <a:r>
              <a:rPr lang="de-DE" sz="1200" b="0" i="0" spc="8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200" b="0" i="0" spc="4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ge</a:t>
            </a:r>
            <a:r>
              <a:rPr lang="de-DE" sz="1200" b="0" i="0" spc="0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lm</a:t>
            </a:r>
            <a:r>
              <a:rPr lang="de-DE" sz="1200" b="0" i="0" spc="5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ä</a:t>
            </a:r>
            <a:r>
              <a:rPr lang="de-DE" sz="1200" b="0" i="0" spc="-4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ß</a:t>
            </a:r>
            <a:r>
              <a:rPr lang="de-DE" sz="1200" b="0" i="0" spc="0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i</a:t>
            </a:r>
            <a:r>
              <a:rPr lang="de-DE" sz="1200" b="0" i="0" spc="7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g</a:t>
            </a:r>
            <a:r>
              <a:rPr lang="de-DE" sz="1200" b="0" i="0" spc="4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en</a:t>
            </a:r>
            <a:r>
              <a:rPr lang="de-DE" sz="1200" b="0" i="0" spc="-21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 </a:t>
            </a:r>
            <a:r>
              <a:rPr lang="de-DE" sz="1200" b="0" i="0" spc="0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Üb</a:t>
            </a:r>
            <a:r>
              <a:rPr lang="de-DE" sz="1200" b="0" i="0" spc="7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200" b="0" i="0" spc="0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r</a:t>
            </a:r>
            <a:r>
              <a:rPr lang="de-DE" sz="1200" b="0" i="0" spc="9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p</a:t>
            </a:r>
            <a:r>
              <a:rPr lang="de-DE" sz="1200" b="0" i="0" spc="0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r</a:t>
            </a:r>
            <a:r>
              <a:rPr lang="de-DE" sz="1200" b="0" i="0" spc="8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ü</a:t>
            </a:r>
            <a:r>
              <a:rPr lang="de-DE" sz="1200" b="0" i="0" spc="0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f</a:t>
            </a:r>
            <a:r>
              <a:rPr lang="de-DE" sz="1200" b="0" i="0" spc="7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u</a:t>
            </a:r>
            <a:r>
              <a:rPr lang="de-DE" sz="1200" b="0" i="0" spc="4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ng </a:t>
            </a:r>
          </a:p>
          <a:p>
            <a:pPr marL="187325" indent="-187325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200" b="0" i="0" spc="-16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w</a:t>
            </a:r>
            <a:r>
              <a:rPr lang="de-DE" sz="1200" b="0" i="0" spc="0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i</a:t>
            </a:r>
            <a:r>
              <a:rPr lang="de-DE" sz="1200" b="0" i="0" spc="4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r</a:t>
            </a:r>
            <a:r>
              <a:rPr lang="de-DE" sz="1200" b="0" i="0" spc="3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d</a:t>
            </a:r>
            <a:r>
              <a:rPr lang="de-DE" sz="1200" b="0" i="0" spc="13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 </a:t>
            </a:r>
            <a:r>
              <a:rPr lang="de-DE" sz="1200" b="0" i="0" spc="0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mit</a:t>
            </a:r>
            <a:r>
              <a:rPr lang="de-DE" sz="1200" b="0" i="0" spc="-9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 </a:t>
            </a:r>
            <a:r>
              <a:rPr lang="de-DE" sz="1200" b="0" i="0" spc="3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de</a:t>
            </a:r>
            <a:r>
              <a:rPr lang="de-DE" sz="1200" b="0" i="0" spc="0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m</a:t>
            </a:r>
            <a:r>
              <a:rPr lang="de-DE" sz="1200" b="0" i="0" spc="-13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 </a:t>
            </a:r>
            <a:r>
              <a:rPr lang="de-DE" sz="1200" b="0" i="0" spc="-19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v</a:t>
            </a:r>
            <a:r>
              <a:rPr lang="de-DE" sz="1200" b="0" i="0" spc="3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o</a:t>
            </a:r>
            <a:r>
              <a:rPr lang="de-DE" sz="1200" b="0" i="0" spc="0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r</a:t>
            </a:r>
            <a:r>
              <a:rPr lang="de-DE" sz="1200" b="0" i="0" spc="7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g</a:t>
            </a:r>
            <a:r>
              <a:rPr lang="de-DE" sz="1200" b="0" i="0" spc="3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200" b="0" i="0" spc="0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l</a:t>
            </a:r>
            <a:r>
              <a:rPr lang="de-DE" sz="1200" b="0" i="0" spc="6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a</a:t>
            </a:r>
            <a:r>
              <a:rPr lang="de-DE" sz="1200" b="0" i="0" spc="3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ge</a:t>
            </a:r>
            <a:r>
              <a:rPr lang="de-DE" sz="1200" b="0" i="0" spc="0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r</a:t>
            </a:r>
            <a:r>
              <a:rPr lang="de-DE" sz="1200" b="0" i="0" spc="4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t</a:t>
            </a:r>
            <a:r>
              <a:rPr lang="de-DE" sz="1200" b="0" i="0" spc="3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en</a:t>
            </a:r>
            <a:r>
              <a:rPr lang="de-DE" sz="1200" b="0" i="0" spc="-21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 </a:t>
            </a:r>
            <a:r>
              <a:rPr lang="de-DE" sz="1200" b="0" i="0" spc="-4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N</a:t>
            </a:r>
            <a:r>
              <a:rPr lang="de-DE" sz="1200" b="0" i="0" spc="3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200" b="0" i="0" spc="0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t</a:t>
            </a:r>
            <a:r>
              <a:rPr lang="de-DE" sz="1200" b="0" i="0" spc="6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z</a:t>
            </a:r>
            <a:r>
              <a:rPr lang="de-DE" sz="1200" b="0" i="0" spc="3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ausbau</a:t>
            </a:r>
            <a:r>
              <a:rPr lang="de-DE" sz="1200" b="0" i="0" spc="-33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 </a:t>
            </a:r>
            <a:r>
              <a:rPr lang="de-DE" sz="1200" b="0" i="0" spc="-42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 </a:t>
            </a:r>
            <a:br>
              <a:rPr lang="de-DE" sz="1200" b="0" i="0" spc="-42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</a:br>
            <a:r>
              <a:rPr lang="de-DE" sz="1200" b="0" i="0" spc="-174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T</a:t>
            </a:r>
            <a:r>
              <a:rPr lang="de-DE" sz="1200" b="0" i="0" spc="3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enne</a:t>
            </a:r>
            <a:r>
              <a:rPr lang="de-DE" sz="1200" b="0" i="0" spc="-30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T</a:t>
            </a:r>
            <a:r>
              <a:rPr lang="de-DE" sz="1200" b="0" i="0" spc="-9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 </a:t>
            </a:r>
            <a:r>
              <a:rPr lang="de-DE" sz="1200" b="0" i="0" spc="3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s</a:t>
            </a:r>
            <a:r>
              <a:rPr lang="de-DE" sz="1200" b="0" i="0" spc="-19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y</a:t>
            </a:r>
            <a:r>
              <a:rPr lang="de-DE" sz="1200" b="0" i="0" spc="3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nch</a:t>
            </a:r>
            <a:r>
              <a:rPr lang="de-DE" sz="1200" b="0" i="0" spc="0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r</a:t>
            </a:r>
            <a:r>
              <a:rPr lang="de-DE" sz="1200" b="0" i="0" spc="7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o</a:t>
            </a:r>
            <a:r>
              <a:rPr lang="de-DE" sz="1200" b="0" i="0" spc="3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n</a:t>
            </a:r>
            <a:r>
              <a:rPr lang="de-DE" sz="1200" b="0" i="0" spc="0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i</a:t>
            </a:r>
            <a:r>
              <a:rPr lang="de-DE" sz="1200" b="0" i="0" spc="6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s</a:t>
            </a:r>
            <a:r>
              <a:rPr lang="de-DE" sz="1200" b="0" i="0" spc="0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i</a:t>
            </a:r>
            <a:r>
              <a:rPr lang="de-DE" sz="1200" b="0" i="0" spc="6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e</a:t>
            </a:r>
            <a:r>
              <a:rPr lang="de-DE" sz="1200" b="0" i="0" spc="0" baseline="0" dirty="0">
                <a:solidFill>
                  <a:schemeClr val="bg1">
                    <a:lumMod val="50000"/>
                  </a:schemeClr>
                </a:solidFill>
                <a:latin typeface="ArialMT"/>
                <a:cs typeface="ArialMT"/>
              </a:rPr>
              <a:t>rt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DB0CB62-EC68-24B0-1B3E-D071A76DF24D}"/>
              </a:ext>
            </a:extLst>
          </p:cNvPr>
          <p:cNvGrpSpPr/>
          <p:nvPr/>
        </p:nvGrpSpPr>
        <p:grpSpPr>
          <a:xfrm>
            <a:off x="9264352" y="3789040"/>
            <a:ext cx="2736304" cy="2510687"/>
            <a:chOff x="9264352" y="3789040"/>
            <a:chExt cx="2736304" cy="2510687"/>
          </a:xfrm>
        </p:grpSpPr>
        <p:sp>
          <p:nvSpPr>
            <p:cNvPr id="3" name="Rectangle 2183">
              <a:extLst>
                <a:ext uri="{FF2B5EF4-FFF2-40B4-BE49-F238E27FC236}">
                  <a16:creationId xmlns:a16="http://schemas.microsoft.com/office/drawing/2014/main" id="{C75CAB3A-3BFF-E055-73C4-53A4AF3E00C3}"/>
                </a:ext>
              </a:extLst>
            </p:cNvPr>
            <p:cNvSpPr/>
            <p:nvPr/>
          </p:nvSpPr>
          <p:spPr>
            <a:xfrm>
              <a:off x="9264352" y="3789040"/>
              <a:ext cx="2736304" cy="25106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14000"/>
                </a:lnSpc>
                <a:spcAft>
                  <a:spcPts val="300"/>
                </a:spcAft>
              </a:pPr>
              <a:r>
                <a:rPr lang="de-DE" sz="1200" b="1" dirty="0">
                  <a:solidFill>
                    <a:srgbClr val="002B76"/>
                  </a:solidFill>
                  <a:cs typeface="ArialMT"/>
                </a:rPr>
                <a:t>Netzausbau nach EnWG §14</a:t>
              </a:r>
            </a:p>
            <a:p>
              <a:pPr marL="269875">
                <a:lnSpc>
                  <a:spcPct val="114000"/>
                </a:lnSpc>
                <a:spcAft>
                  <a:spcPts val="600"/>
                </a:spcAft>
              </a:pPr>
              <a:r>
                <a:rPr lang="de-DE" sz="1200" dirty="0">
                  <a:solidFill>
                    <a:srgbClr val="000000"/>
                  </a:solidFill>
                  <a:cs typeface="ArialMT"/>
                </a:rPr>
                <a:t>Einspeiseknoten Tennet/Avacon</a:t>
              </a:r>
            </a:p>
            <a:p>
              <a:pPr marL="269875">
                <a:lnSpc>
                  <a:spcPct val="114000"/>
                </a:lnSpc>
                <a:spcAft>
                  <a:spcPts val="600"/>
                </a:spcAft>
              </a:pPr>
              <a:r>
                <a:rPr lang="de-DE" sz="1200" dirty="0">
                  <a:solidFill>
                    <a:srgbClr val="000000"/>
                  </a:solidFill>
                  <a:cs typeface="ArialMT"/>
                </a:rPr>
                <a:t>110-kV-Leitung (Bestand)</a:t>
              </a:r>
            </a:p>
            <a:p>
              <a:pPr marL="269875">
                <a:lnSpc>
                  <a:spcPct val="114000"/>
                </a:lnSpc>
                <a:spcAft>
                  <a:spcPts val="600"/>
                </a:spcAft>
              </a:pPr>
              <a:r>
                <a:rPr lang="de-DE" sz="1200" dirty="0">
                  <a:solidFill>
                    <a:srgbClr val="000000"/>
                  </a:solidFill>
                  <a:cs typeface="ArialMT"/>
                </a:rPr>
                <a:t>Umspannwerke (Bestand)</a:t>
              </a:r>
            </a:p>
            <a:p>
              <a:pPr marL="269875">
                <a:lnSpc>
                  <a:spcPct val="114000"/>
                </a:lnSpc>
                <a:spcAft>
                  <a:spcPts val="600"/>
                </a:spcAft>
              </a:pPr>
              <a:r>
                <a:rPr lang="de-DE" sz="1200" dirty="0">
                  <a:solidFill>
                    <a:srgbClr val="000000"/>
                  </a:solidFill>
                  <a:cs typeface="ArialMT"/>
                </a:rPr>
                <a:t>NAP: bestehender Engpass – Netzausbau in Umsetzung</a:t>
              </a:r>
            </a:p>
            <a:p>
              <a:pPr marL="269875">
                <a:lnSpc>
                  <a:spcPct val="114000"/>
                </a:lnSpc>
                <a:spcAft>
                  <a:spcPts val="600"/>
                </a:spcAft>
              </a:pPr>
              <a:r>
                <a:rPr lang="de-DE" sz="1200" dirty="0">
                  <a:solidFill>
                    <a:srgbClr val="000000"/>
                  </a:solidFill>
                  <a:cs typeface="ArialMT"/>
                </a:rPr>
                <a:t>NAP: Prognostizierter Engpass – Netzausbau in Planung</a:t>
              </a:r>
            </a:p>
            <a:p>
              <a:pPr marL="269875">
                <a:lnSpc>
                  <a:spcPct val="114000"/>
                </a:lnSpc>
                <a:spcAft>
                  <a:spcPts val="600"/>
                </a:spcAft>
              </a:pPr>
              <a:r>
                <a:rPr lang="de-DE" sz="1200" dirty="0">
                  <a:solidFill>
                    <a:srgbClr val="000000"/>
                  </a:solidFill>
                  <a:cs typeface="ArialMT"/>
                </a:rPr>
                <a:t>ZNP: weiterer Netzausbau – </a:t>
              </a:r>
              <a:br>
                <a:rPr lang="de-DE" sz="1200" dirty="0">
                  <a:solidFill>
                    <a:srgbClr val="000000"/>
                  </a:solidFill>
                  <a:cs typeface="ArialMT"/>
                </a:rPr>
              </a:br>
              <a:r>
                <a:rPr lang="de-DE" sz="1200" dirty="0">
                  <a:solidFill>
                    <a:srgbClr val="000000"/>
                  </a:solidFill>
                  <a:cs typeface="ArialMT"/>
                </a:rPr>
                <a:t>lt. Stromnetzlastprognose</a:t>
              </a:r>
            </a:p>
          </p:txBody>
        </p:sp>
        <p:sp>
          <p:nvSpPr>
            <p:cNvPr id="39" name="Freeform 2550">
              <a:extLst>
                <a:ext uri="{FF2B5EF4-FFF2-40B4-BE49-F238E27FC236}">
                  <a16:creationId xmlns:a16="http://schemas.microsoft.com/office/drawing/2014/main" id="{7686CBFE-92F3-82BE-2E58-4238598FBEB2}"/>
                </a:ext>
              </a:extLst>
            </p:cNvPr>
            <p:cNvSpPr/>
            <p:nvPr/>
          </p:nvSpPr>
          <p:spPr>
            <a:xfrm>
              <a:off x="9332515" y="4082105"/>
              <a:ext cx="108000" cy="108000"/>
            </a:xfrm>
            <a:custGeom>
              <a:avLst/>
              <a:gdLst/>
              <a:ahLst/>
              <a:cxnLst/>
              <a:rect l="0" t="0" r="0" b="0"/>
              <a:pathLst>
                <a:path w="161416" h="159894">
                  <a:moveTo>
                    <a:pt x="0" y="80010"/>
                  </a:moveTo>
                  <a:cubicBezTo>
                    <a:pt x="0" y="35814"/>
                    <a:pt x="36067" y="0"/>
                    <a:pt x="80645" y="0"/>
                  </a:cubicBezTo>
                  <a:cubicBezTo>
                    <a:pt x="125221" y="0"/>
                    <a:pt x="161416" y="35814"/>
                    <a:pt x="161416" y="80010"/>
                  </a:cubicBezTo>
                  <a:cubicBezTo>
                    <a:pt x="161416" y="124079"/>
                    <a:pt x="125221" y="159894"/>
                    <a:pt x="80645" y="159894"/>
                  </a:cubicBezTo>
                  <a:cubicBezTo>
                    <a:pt x="36067" y="159894"/>
                    <a:pt x="0" y="124079"/>
                    <a:pt x="0" y="80010"/>
                  </a:cubicBezTo>
                  <a:close/>
                  <a:moveTo>
                    <a:pt x="-1218946" y="2537714"/>
                  </a:moveTo>
                </a:path>
              </a:pathLst>
            </a:custGeom>
            <a:solidFill>
              <a:srgbClr val="009AD8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264E65F2-D39B-EBEB-B763-28DBF0D4A485}"/>
                </a:ext>
              </a:extLst>
            </p:cNvPr>
            <p:cNvGrpSpPr/>
            <p:nvPr/>
          </p:nvGrpSpPr>
          <p:grpSpPr>
            <a:xfrm>
              <a:off x="9332515" y="5432285"/>
              <a:ext cx="108000" cy="108000"/>
              <a:chOff x="9306927" y="5383202"/>
              <a:chExt cx="108000" cy="108000"/>
            </a:xfrm>
          </p:grpSpPr>
          <p:sp>
            <p:nvSpPr>
              <p:cNvPr id="45" name="Freeform 2556">
                <a:extLst>
                  <a:ext uri="{FF2B5EF4-FFF2-40B4-BE49-F238E27FC236}">
                    <a16:creationId xmlns:a16="http://schemas.microsoft.com/office/drawing/2014/main" id="{82D0F671-F17B-C653-4F8B-2FAB7C35958C}"/>
                  </a:ext>
                </a:extLst>
              </p:cNvPr>
              <p:cNvSpPr/>
              <p:nvPr/>
            </p:nvSpPr>
            <p:spPr>
              <a:xfrm>
                <a:off x="9306927" y="5383202"/>
                <a:ext cx="108000" cy="108000"/>
              </a:xfrm>
              <a:custGeom>
                <a:avLst/>
                <a:gdLst/>
                <a:ahLst/>
                <a:cxnLst/>
                <a:rect l="0" t="0" r="0" b="0"/>
                <a:pathLst>
                  <a:path w="143892" h="144018">
                    <a:moveTo>
                      <a:pt x="0" y="72009"/>
                    </a:moveTo>
                    <a:cubicBezTo>
                      <a:pt x="0" y="32246"/>
                      <a:pt x="32131" y="0"/>
                      <a:pt x="71882" y="0"/>
                    </a:cubicBezTo>
                    <a:cubicBezTo>
                      <a:pt x="111633" y="0"/>
                      <a:pt x="143892" y="32246"/>
                      <a:pt x="143892" y="72009"/>
                    </a:cubicBezTo>
                    <a:cubicBezTo>
                      <a:pt x="143892" y="111773"/>
                      <a:pt x="111633" y="144018"/>
                      <a:pt x="71882" y="144018"/>
                    </a:cubicBezTo>
                    <a:cubicBezTo>
                      <a:pt x="32131" y="144018"/>
                      <a:pt x="0" y="111773"/>
                      <a:pt x="0" y="72009"/>
                    </a:cubicBezTo>
                    <a:close/>
                    <a:moveTo>
                      <a:pt x="-2491244" y="1251699"/>
                    </a:moveTo>
                  </a:path>
                </a:pathLst>
              </a:custGeom>
              <a:solidFill>
                <a:srgbClr val="92D050">
                  <a:alpha val="100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46" name="Freeform 2557">
                <a:extLst>
                  <a:ext uri="{FF2B5EF4-FFF2-40B4-BE49-F238E27FC236}">
                    <a16:creationId xmlns:a16="http://schemas.microsoft.com/office/drawing/2014/main" id="{87E963FF-2E57-2BDB-6140-88970F5D363B}"/>
                  </a:ext>
                </a:extLst>
              </p:cNvPr>
              <p:cNvSpPr/>
              <p:nvPr/>
            </p:nvSpPr>
            <p:spPr>
              <a:xfrm>
                <a:off x="9306927" y="5383202"/>
                <a:ext cx="108000" cy="108000"/>
              </a:xfrm>
              <a:custGeom>
                <a:avLst/>
                <a:gdLst/>
                <a:ahLst/>
                <a:cxnLst/>
                <a:rect l="0" t="0" r="0" b="0"/>
                <a:pathLst>
                  <a:path w="143892" h="144018">
                    <a:moveTo>
                      <a:pt x="0" y="72009"/>
                    </a:moveTo>
                    <a:cubicBezTo>
                      <a:pt x="0" y="32246"/>
                      <a:pt x="32131" y="0"/>
                      <a:pt x="71882" y="0"/>
                    </a:cubicBezTo>
                    <a:cubicBezTo>
                      <a:pt x="111633" y="0"/>
                      <a:pt x="143892" y="32246"/>
                      <a:pt x="143892" y="72009"/>
                    </a:cubicBezTo>
                    <a:cubicBezTo>
                      <a:pt x="143892" y="111773"/>
                      <a:pt x="111633" y="144018"/>
                      <a:pt x="71882" y="144018"/>
                    </a:cubicBezTo>
                    <a:cubicBezTo>
                      <a:pt x="32131" y="144018"/>
                      <a:pt x="0" y="111773"/>
                      <a:pt x="0" y="72009"/>
                    </a:cubicBezTo>
                    <a:close/>
                    <a:moveTo>
                      <a:pt x="-2491244" y="1251699"/>
                    </a:moveTo>
                  </a:path>
                </a:pathLst>
              </a:custGeom>
              <a:noFill/>
              <a:ln w="12700" cap="flat" cmpd="sng">
                <a:solidFill>
                  <a:srgbClr val="00B050">
                    <a:alpha val="100000"/>
                  </a:srgbClr>
                </a:solidFill>
                <a:miter lim="127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1" name="Freeform 2552">
              <a:extLst>
                <a:ext uri="{FF2B5EF4-FFF2-40B4-BE49-F238E27FC236}">
                  <a16:creationId xmlns:a16="http://schemas.microsoft.com/office/drawing/2014/main" id="{9E8D017B-574B-7C36-A92D-C7DBEFE0133D}"/>
                </a:ext>
              </a:extLst>
            </p:cNvPr>
            <p:cNvSpPr/>
            <p:nvPr/>
          </p:nvSpPr>
          <p:spPr>
            <a:xfrm flipV="1">
              <a:off x="9306270" y="6145463"/>
              <a:ext cx="154046" cy="45719"/>
            </a:xfrm>
            <a:custGeom>
              <a:avLst/>
              <a:gdLst/>
              <a:ahLst/>
              <a:cxnLst/>
              <a:rect l="0" t="0" r="0" b="0"/>
              <a:pathLst>
                <a:path w="230504">
                  <a:moveTo>
                    <a:pt x="0" y="0"/>
                  </a:moveTo>
                  <a:lnTo>
                    <a:pt x="230504" y="0"/>
                  </a:lnTo>
                </a:path>
              </a:pathLst>
            </a:custGeom>
            <a:noFill/>
            <a:ln w="50800" cap="flat" cmpd="sng">
              <a:solidFill>
                <a:srgbClr val="002C77">
                  <a:alpha val="100000"/>
                </a:srgbClr>
              </a:solidFill>
              <a:miter lim="127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42" name="Freeform 2553">
              <a:extLst>
                <a:ext uri="{FF2B5EF4-FFF2-40B4-BE49-F238E27FC236}">
                  <a16:creationId xmlns:a16="http://schemas.microsoft.com/office/drawing/2014/main" id="{87A2A4C0-836B-AD91-F7AB-A0D183445398}"/>
                </a:ext>
              </a:extLst>
            </p:cNvPr>
            <p:cNvSpPr/>
            <p:nvPr/>
          </p:nvSpPr>
          <p:spPr>
            <a:xfrm>
              <a:off x="9304395" y="4433580"/>
              <a:ext cx="157798" cy="0"/>
            </a:xfrm>
            <a:custGeom>
              <a:avLst/>
              <a:gdLst/>
              <a:ahLst/>
              <a:cxnLst/>
              <a:rect l="0" t="0" r="0" b="0"/>
              <a:pathLst>
                <a:path w="219583">
                  <a:moveTo>
                    <a:pt x="0" y="0"/>
                  </a:moveTo>
                  <a:lnTo>
                    <a:pt x="219583" y="0"/>
                  </a:lnTo>
                </a:path>
              </a:pathLst>
            </a:custGeom>
            <a:noFill/>
            <a:ln w="25400" cap="flat" cmpd="sng">
              <a:solidFill>
                <a:srgbClr val="FF0000">
                  <a:alpha val="100000"/>
                </a:srgbClr>
              </a:solidFill>
              <a:miter lim="127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pic>
          <p:nvPicPr>
            <p:cNvPr id="44" name="Picture 2555">
              <a:extLst>
                <a:ext uri="{FF2B5EF4-FFF2-40B4-BE49-F238E27FC236}">
                  <a16:creationId xmlns:a16="http://schemas.microsoft.com/office/drawing/2014/main" id="{EA427C82-2C1B-6FDF-0D46-929D8F48903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294543" y="5116080"/>
              <a:ext cx="177500" cy="182465"/>
            </a:xfrm>
            <a:prstGeom prst="rect">
              <a:avLst/>
            </a:prstGeom>
            <a:noFill/>
          </p:spPr>
        </p:pic>
        <p:pic>
          <p:nvPicPr>
            <p:cNvPr id="47" name="Picture 2558">
              <a:extLst>
                <a:ext uri="{FF2B5EF4-FFF2-40B4-BE49-F238E27FC236}">
                  <a16:creationId xmlns:a16="http://schemas.microsoft.com/office/drawing/2014/main" id="{650FAE52-1AFF-265C-9438-FAC2E99AF07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300470" y="5574897"/>
              <a:ext cx="165646" cy="247745"/>
            </a:xfrm>
            <a:prstGeom prst="rect">
              <a:avLst/>
            </a:prstGeom>
            <a:noFill/>
          </p:spPr>
        </p:pic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E427E173-B995-B17D-D481-26926240D8D6}"/>
                </a:ext>
              </a:extLst>
            </p:cNvPr>
            <p:cNvGrpSpPr/>
            <p:nvPr/>
          </p:nvGrpSpPr>
          <p:grpSpPr>
            <a:xfrm>
              <a:off x="9332515" y="5917601"/>
              <a:ext cx="108000" cy="108000"/>
              <a:chOff x="9307626" y="5840364"/>
              <a:chExt cx="108000" cy="108000"/>
            </a:xfrm>
          </p:grpSpPr>
          <p:sp>
            <p:nvSpPr>
              <p:cNvPr id="48" name="Freeform 2559">
                <a:extLst>
                  <a:ext uri="{FF2B5EF4-FFF2-40B4-BE49-F238E27FC236}">
                    <a16:creationId xmlns:a16="http://schemas.microsoft.com/office/drawing/2014/main" id="{3622D8F9-6EC5-AB83-5374-60BAA55CE009}"/>
                  </a:ext>
                </a:extLst>
              </p:cNvPr>
              <p:cNvSpPr/>
              <p:nvPr/>
            </p:nvSpPr>
            <p:spPr>
              <a:xfrm>
                <a:off x="9307626" y="5840364"/>
                <a:ext cx="108000" cy="108000"/>
              </a:xfrm>
              <a:custGeom>
                <a:avLst/>
                <a:gdLst/>
                <a:ahLst/>
                <a:cxnLst/>
                <a:rect l="0" t="0" r="0" b="0"/>
                <a:pathLst>
                  <a:path w="142494" h="127457">
                    <a:moveTo>
                      <a:pt x="142494" y="63729"/>
                    </a:moveTo>
                    <a:cubicBezTo>
                      <a:pt x="142494" y="98920"/>
                      <a:pt x="110617" y="127457"/>
                      <a:pt x="71246" y="127457"/>
                    </a:cubicBezTo>
                    <a:cubicBezTo>
                      <a:pt x="31876" y="127457"/>
                      <a:pt x="0" y="98920"/>
                      <a:pt x="0" y="63729"/>
                    </a:cubicBezTo>
                    <a:cubicBezTo>
                      <a:pt x="0" y="28537"/>
                      <a:pt x="31876" y="0"/>
                      <a:pt x="71246" y="0"/>
                    </a:cubicBezTo>
                    <a:cubicBezTo>
                      <a:pt x="110617" y="0"/>
                      <a:pt x="142494" y="28537"/>
                      <a:pt x="142494" y="63729"/>
                    </a:cubicBezTo>
                    <a:close/>
                    <a:moveTo>
                      <a:pt x="-2935301" y="794537"/>
                    </a:moveTo>
                  </a:path>
                </a:pathLst>
              </a:custGeom>
              <a:solidFill>
                <a:srgbClr val="002C77">
                  <a:alpha val="100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49" name="Freeform 2560">
                <a:extLst>
                  <a:ext uri="{FF2B5EF4-FFF2-40B4-BE49-F238E27FC236}">
                    <a16:creationId xmlns:a16="http://schemas.microsoft.com/office/drawing/2014/main" id="{B1AFAB9E-6E9D-320A-3829-ABFBADC6B69E}"/>
                  </a:ext>
                </a:extLst>
              </p:cNvPr>
              <p:cNvSpPr/>
              <p:nvPr/>
            </p:nvSpPr>
            <p:spPr>
              <a:xfrm>
                <a:off x="9307626" y="5840364"/>
                <a:ext cx="108000" cy="108000"/>
              </a:xfrm>
              <a:custGeom>
                <a:avLst/>
                <a:gdLst/>
                <a:ahLst/>
                <a:cxnLst/>
                <a:rect l="0" t="0" r="0" b="0"/>
                <a:pathLst>
                  <a:path w="142494" h="127457">
                    <a:moveTo>
                      <a:pt x="142494" y="63729"/>
                    </a:moveTo>
                    <a:cubicBezTo>
                      <a:pt x="142494" y="98920"/>
                      <a:pt x="110617" y="127457"/>
                      <a:pt x="71246" y="127457"/>
                    </a:cubicBezTo>
                    <a:cubicBezTo>
                      <a:pt x="31876" y="127457"/>
                      <a:pt x="0" y="98920"/>
                      <a:pt x="0" y="63729"/>
                    </a:cubicBezTo>
                    <a:cubicBezTo>
                      <a:pt x="0" y="28537"/>
                      <a:pt x="31876" y="0"/>
                      <a:pt x="71246" y="0"/>
                    </a:cubicBezTo>
                    <a:cubicBezTo>
                      <a:pt x="110617" y="0"/>
                      <a:pt x="142494" y="28537"/>
                      <a:pt x="142494" y="63729"/>
                    </a:cubicBezTo>
                    <a:close/>
                    <a:moveTo>
                      <a:pt x="-2935301" y="794537"/>
                    </a:moveTo>
                  </a:path>
                </a:pathLst>
              </a:custGeom>
              <a:noFill/>
              <a:ln w="12700" cap="flat" cmpd="sng">
                <a:solidFill>
                  <a:srgbClr val="002C77">
                    <a:alpha val="100000"/>
                  </a:srgbClr>
                </a:solidFill>
                <a:miter lim="127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" name="Freeform 2550">
              <a:extLst>
                <a:ext uri="{FF2B5EF4-FFF2-40B4-BE49-F238E27FC236}">
                  <a16:creationId xmlns:a16="http://schemas.microsoft.com/office/drawing/2014/main" id="{0094E114-C614-F53F-B662-A012EFD353F3}"/>
                </a:ext>
              </a:extLst>
            </p:cNvPr>
            <p:cNvSpPr/>
            <p:nvPr/>
          </p:nvSpPr>
          <p:spPr>
            <a:xfrm>
              <a:off x="9332515" y="4646550"/>
              <a:ext cx="108000" cy="108000"/>
            </a:xfrm>
            <a:custGeom>
              <a:avLst/>
              <a:gdLst/>
              <a:ahLst/>
              <a:cxnLst/>
              <a:rect l="0" t="0" r="0" b="0"/>
              <a:pathLst>
                <a:path w="161416" h="159894">
                  <a:moveTo>
                    <a:pt x="0" y="80010"/>
                  </a:moveTo>
                  <a:cubicBezTo>
                    <a:pt x="0" y="35814"/>
                    <a:pt x="36067" y="0"/>
                    <a:pt x="80645" y="0"/>
                  </a:cubicBezTo>
                  <a:cubicBezTo>
                    <a:pt x="125221" y="0"/>
                    <a:pt x="161416" y="35814"/>
                    <a:pt x="161416" y="80010"/>
                  </a:cubicBezTo>
                  <a:cubicBezTo>
                    <a:pt x="161416" y="124079"/>
                    <a:pt x="125221" y="159894"/>
                    <a:pt x="80645" y="159894"/>
                  </a:cubicBezTo>
                  <a:cubicBezTo>
                    <a:pt x="36067" y="159894"/>
                    <a:pt x="0" y="124079"/>
                    <a:pt x="0" y="80010"/>
                  </a:cubicBezTo>
                  <a:close/>
                  <a:moveTo>
                    <a:pt x="-1218946" y="2537714"/>
                  </a:moveTo>
                </a:path>
              </a:pathLst>
            </a:cu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8" name="Freeform 2550">
              <a:extLst>
                <a:ext uri="{FF2B5EF4-FFF2-40B4-BE49-F238E27FC236}">
                  <a16:creationId xmlns:a16="http://schemas.microsoft.com/office/drawing/2014/main" id="{64698751-C38A-8F0C-1CA4-33CFF947B840}"/>
                </a:ext>
              </a:extLst>
            </p:cNvPr>
            <p:cNvSpPr/>
            <p:nvPr/>
          </p:nvSpPr>
          <p:spPr>
            <a:xfrm>
              <a:off x="9332515" y="4935535"/>
              <a:ext cx="108000" cy="108000"/>
            </a:xfrm>
            <a:custGeom>
              <a:avLst/>
              <a:gdLst/>
              <a:ahLst/>
              <a:cxnLst/>
              <a:rect l="0" t="0" r="0" b="0"/>
              <a:pathLst>
                <a:path w="161416" h="159894">
                  <a:moveTo>
                    <a:pt x="0" y="80010"/>
                  </a:moveTo>
                  <a:cubicBezTo>
                    <a:pt x="0" y="35814"/>
                    <a:pt x="36067" y="0"/>
                    <a:pt x="80645" y="0"/>
                  </a:cubicBezTo>
                  <a:cubicBezTo>
                    <a:pt x="125221" y="0"/>
                    <a:pt x="161416" y="35814"/>
                    <a:pt x="161416" y="80010"/>
                  </a:cubicBezTo>
                  <a:cubicBezTo>
                    <a:pt x="161416" y="124079"/>
                    <a:pt x="125221" y="159894"/>
                    <a:pt x="80645" y="159894"/>
                  </a:cubicBezTo>
                  <a:cubicBezTo>
                    <a:pt x="36067" y="159894"/>
                    <a:pt x="0" y="124079"/>
                    <a:pt x="0" y="80010"/>
                  </a:cubicBezTo>
                  <a:close/>
                  <a:moveTo>
                    <a:pt x="-1218946" y="2537714"/>
                  </a:moveTo>
                </a:path>
              </a:pathLst>
            </a:custGeom>
            <a:solidFill>
              <a:srgbClr val="FFCB19"/>
            </a:solidFill>
            <a:ln w="12700">
              <a:solidFill>
                <a:srgbClr val="F18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974684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F993E-6500-35CD-FF31-AAF11FAE3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E95A70F-2A6B-FF5F-8C21-45FB99C6D0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85" r="22797"/>
          <a:stretch>
            <a:fillRect/>
          </a:stretch>
        </p:blipFill>
        <p:spPr>
          <a:xfrm>
            <a:off x="0" y="3033447"/>
            <a:ext cx="12192000" cy="3157249"/>
          </a:xfrm>
          <a:prstGeom prst="rect">
            <a:avLst/>
          </a:prstGeom>
        </p:spPr>
      </p:pic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EC65C6BE-2DA1-7539-36DE-6418533F4A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EC65C6BE-2DA1-7539-36DE-6418533F4A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CAE1CC53-FAE2-A93A-2712-9E6627816D5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152637"/>
            <a:ext cx="10675226" cy="900100"/>
          </a:xfrm>
        </p:spPr>
        <p:txBody>
          <a:bodyPr vert="horz"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Lieferantendialog</a:t>
            </a:r>
            <a:br>
              <a:rPr lang="de-DE" dirty="0"/>
            </a:br>
            <a:r>
              <a:rPr lang="de-DE" dirty="0"/>
              <a:t>Externer Impuls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6F95B15-C95A-A966-352A-EEC01CAB44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550863" y="6417332"/>
            <a:ext cx="216545" cy="304143"/>
          </a:xfrm>
        </p:spPr>
        <p:txBody>
          <a:bodyPr/>
          <a:lstStyle/>
          <a:p>
            <a:fld id="{1BA22126-8FA2-480B-B7EE-061A86938C7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57B1B9AF-C889-E56E-3B54-237EED90E9B1}"/>
              </a:ext>
            </a:extLst>
          </p:cNvPr>
          <p:cNvSpPr txBox="1">
            <a:spLocks/>
          </p:cNvSpPr>
          <p:nvPr/>
        </p:nvSpPr>
        <p:spPr bwMode="gray">
          <a:xfrm>
            <a:off x="550863" y="6479403"/>
            <a:ext cx="216545" cy="18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7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809A836-97E3-4CE2-BDD9-F985EF241C3B}" type="slidenum">
              <a:rPr lang="de-DE" smtClean="0"/>
              <a:pPr>
                <a:spcAft>
                  <a:spcPts val="600"/>
                </a:spcAft>
              </a:pPr>
              <a:t>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BDA1D64-AD43-E77B-5CDF-9C36BB2AB15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329" t="30222" r="4877" b="7920"/>
          <a:stretch>
            <a:fillRect/>
          </a:stretch>
        </p:blipFill>
        <p:spPr>
          <a:xfrm>
            <a:off x="2686454" y="2067015"/>
            <a:ext cx="3298314" cy="1428843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BC590AB-E8E0-D090-49A6-F23DD4241B61}"/>
              </a:ext>
            </a:extLst>
          </p:cNvPr>
          <p:cNvGrpSpPr/>
          <p:nvPr/>
        </p:nvGrpSpPr>
        <p:grpSpPr>
          <a:xfrm>
            <a:off x="9048328" y="2358022"/>
            <a:ext cx="1425938" cy="1350849"/>
            <a:chOff x="9890502" y="1749650"/>
            <a:chExt cx="1425938" cy="135084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D64E972-6C64-2FCF-A853-5E8AD7346A67}"/>
                </a:ext>
              </a:extLst>
            </p:cNvPr>
            <p:cNvSpPr/>
            <p:nvPr/>
          </p:nvSpPr>
          <p:spPr>
            <a:xfrm>
              <a:off x="10056440" y="1840499"/>
              <a:ext cx="1260000" cy="1260000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5FC687B7-E883-95CB-D9A8-3BD34184A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890502" y="1749650"/>
              <a:ext cx="1260000" cy="1260000"/>
            </a:xfrm>
            <a:prstGeom prst="ellipse">
              <a:avLst/>
            </a:prstGeom>
            <a:ln>
              <a:noFill/>
            </a:ln>
            <a:effectLst>
              <a:softEdge rad="0"/>
            </a:effectLst>
          </p:spPr>
        </p:pic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F240B30-DEB9-2639-006C-CC2A8B421034}"/>
              </a:ext>
            </a:extLst>
          </p:cNvPr>
          <p:cNvGrpSpPr/>
          <p:nvPr/>
        </p:nvGrpSpPr>
        <p:grpSpPr>
          <a:xfrm>
            <a:off x="7268939" y="1723262"/>
            <a:ext cx="1425938" cy="1350849"/>
            <a:chOff x="7579789" y="1749650"/>
            <a:chExt cx="1425938" cy="135084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CB58BFD-DD76-8237-93F3-547B79B50593}"/>
                </a:ext>
              </a:extLst>
            </p:cNvPr>
            <p:cNvSpPr/>
            <p:nvPr/>
          </p:nvSpPr>
          <p:spPr>
            <a:xfrm>
              <a:off x="7745727" y="1840499"/>
              <a:ext cx="1260000" cy="1260000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3BC13CDF-FB7C-CF9C-B0D0-A1D3A4114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579789" y="1749650"/>
              <a:ext cx="1260000" cy="1260000"/>
            </a:xfrm>
            <a:prstGeom prst="ellipse">
              <a:avLst/>
            </a:prstGeom>
            <a:ln>
              <a:noFill/>
            </a:ln>
            <a:effectLst>
              <a:softEdge rad="0"/>
            </a:effectLst>
          </p:spPr>
        </p:pic>
      </p:grpSp>
      <p:sp>
        <p:nvSpPr>
          <p:cNvPr id="14" name="Rectangle 2">
            <a:extLst>
              <a:ext uri="{FF2B5EF4-FFF2-40B4-BE49-F238E27FC236}">
                <a16:creationId xmlns:a16="http://schemas.microsoft.com/office/drawing/2014/main" id="{6A1B0EE9-1A7D-30F8-F856-4094169DB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8524" y="3164960"/>
            <a:ext cx="25202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b="1" dirty="0">
                <a:solidFill>
                  <a:srgbClr val="002B76"/>
                </a:solidFill>
              </a:rPr>
              <a:t>Florian Wallner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956B3EB-54DE-E9EB-23DF-0934DD0D0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8551" y="3799720"/>
            <a:ext cx="25202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b="1" dirty="0">
                <a:solidFill>
                  <a:srgbClr val="002B76"/>
                </a:solidFill>
              </a:rPr>
              <a:t>Bastian Reineck</a:t>
            </a:r>
          </a:p>
        </p:txBody>
      </p:sp>
    </p:spTree>
    <p:extLst>
      <p:ext uri="{BB962C8B-B14F-4D97-AF65-F5344CB8AC3E}">
        <p14:creationId xmlns:p14="http://schemas.microsoft.com/office/powerpoint/2010/main" val="3420999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41FD162-464C-7E95-FA29-71C6CA253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178" y="1033163"/>
            <a:ext cx="7724943" cy="5401929"/>
          </a:xfrm>
          <a:prstGeom prst="rect">
            <a:avLst/>
          </a:prstGeom>
        </p:spPr>
      </p:pic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510B0D06-5139-C208-272E-22E2A18DD5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510B0D06-5139-C208-272E-22E2A18DD5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447D36B-D8E9-4911-9282-951F0D450C9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152637"/>
            <a:ext cx="10297665" cy="900100"/>
          </a:xfrm>
        </p:spPr>
        <p:txBody>
          <a:bodyPr vert="horz"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Lieferantendialog</a:t>
            </a:r>
            <a:br>
              <a:rPr lang="de-DE" dirty="0"/>
            </a:br>
            <a:r>
              <a:rPr lang="de-DE" dirty="0"/>
              <a:t>Das Netzgebiet der NRM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560EE5-8642-4442-8EEE-CA5EB84E8F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550863" y="6417332"/>
            <a:ext cx="216545" cy="304143"/>
          </a:xfrm>
        </p:spPr>
        <p:txBody>
          <a:bodyPr/>
          <a:lstStyle/>
          <a:p>
            <a:fld id="{1BA22126-8FA2-480B-B7EE-061A86938C7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E889F9E-177D-70FB-A812-3B58FA57719C}"/>
              </a:ext>
            </a:extLst>
          </p:cNvPr>
          <p:cNvSpPr txBox="1">
            <a:spLocks/>
          </p:cNvSpPr>
          <p:nvPr/>
        </p:nvSpPr>
        <p:spPr bwMode="gray">
          <a:xfrm>
            <a:off x="550863" y="6479403"/>
            <a:ext cx="216545" cy="18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7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809A836-97E3-4CE2-BDD9-F985EF241C3B}" type="slidenum">
              <a:rPr lang="de-DE" smtClean="0"/>
              <a:pPr>
                <a:spcAft>
                  <a:spcPts val="600"/>
                </a:spcAft>
              </a:pPr>
              <a:t>5</a:t>
            </a:fld>
            <a:endParaRPr lang="de-DE"/>
          </a:p>
        </p:txBody>
      </p:sp>
      <p:sp>
        <p:nvSpPr>
          <p:cNvPr id="9" name="Textplatzhalter 1">
            <a:extLst>
              <a:ext uri="{FF2B5EF4-FFF2-40B4-BE49-F238E27FC236}">
                <a16:creationId xmlns:a16="http://schemas.microsoft.com/office/drawing/2014/main" id="{003E9E9B-F5EF-8DE3-735F-9B390D985126}"/>
              </a:ext>
            </a:extLst>
          </p:cNvPr>
          <p:cNvSpPr txBox="1">
            <a:spLocks/>
          </p:cNvSpPr>
          <p:nvPr/>
        </p:nvSpPr>
        <p:spPr>
          <a:xfrm>
            <a:off x="8184232" y="6215287"/>
            <a:ext cx="3876307" cy="31355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lvl="3" indent="0" algn="r">
              <a:lnSpc>
                <a:spcPct val="114000"/>
              </a:lnSpc>
              <a:buFont typeface="Calibri" panose="020F0502020204030204" pitchFamily="34" charset="0"/>
              <a:buNone/>
              <a:tabLst>
                <a:tab pos="2689225" algn="l"/>
              </a:tabLst>
            </a:pP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Stand: 31.12.2021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72E1A1F-76B2-0AA5-F77C-3D4143297B67}"/>
              </a:ext>
            </a:extLst>
          </p:cNvPr>
          <p:cNvGrpSpPr/>
          <p:nvPr/>
        </p:nvGrpSpPr>
        <p:grpSpPr>
          <a:xfrm>
            <a:off x="695400" y="4173438"/>
            <a:ext cx="2609850" cy="1847850"/>
            <a:chOff x="695400" y="4173438"/>
            <a:chExt cx="2609850" cy="1847850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884BD324-3217-51F4-C5CF-98E064C9C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5400" y="4173438"/>
              <a:ext cx="2609850" cy="1847850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A14109E3-E38E-C79A-E0E1-357D2DF69907}"/>
                </a:ext>
              </a:extLst>
            </p:cNvPr>
            <p:cNvSpPr txBox="1"/>
            <p:nvPr/>
          </p:nvSpPr>
          <p:spPr bwMode="gray">
            <a:xfrm>
              <a:off x="2208432" y="5484579"/>
              <a:ext cx="671804" cy="167953"/>
            </a:xfrm>
            <a:prstGeom prst="rect">
              <a:avLst/>
            </a:prstGeom>
            <a:solidFill>
              <a:srgbClr val="DAE5EB">
                <a:lumMod val="90000"/>
              </a:srgbClr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ea typeface="Arial Unicode MS"/>
                  <a:cs typeface="Arial"/>
                </a:rPr>
                <a:t>5.100 km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8465C599-D921-1AE3-D7CB-AE624697EAFB}"/>
                </a:ext>
              </a:extLst>
            </p:cNvPr>
            <p:cNvSpPr txBox="1"/>
            <p:nvPr/>
          </p:nvSpPr>
          <p:spPr bwMode="gray">
            <a:xfrm>
              <a:off x="2211546" y="5207766"/>
              <a:ext cx="671804" cy="167953"/>
            </a:xfrm>
            <a:prstGeom prst="rect">
              <a:avLst/>
            </a:prstGeom>
            <a:solidFill>
              <a:srgbClr val="DAE5EB">
                <a:lumMod val="90000"/>
              </a:srgbClr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ea typeface="Arial Unicode MS"/>
                  <a:cs typeface="Arial"/>
                </a:rPr>
                <a:t>7.700 km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6B608C13-C00D-921C-8825-6EC20B54C79E}"/>
                </a:ext>
              </a:extLst>
            </p:cNvPr>
            <p:cNvSpPr txBox="1"/>
            <p:nvPr/>
          </p:nvSpPr>
          <p:spPr bwMode="gray">
            <a:xfrm>
              <a:off x="2202209" y="5758282"/>
              <a:ext cx="671804" cy="167953"/>
            </a:xfrm>
            <a:prstGeom prst="rect">
              <a:avLst/>
            </a:prstGeom>
            <a:solidFill>
              <a:srgbClr val="DAE5EB">
                <a:lumMod val="90000"/>
              </a:srgbClr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ea typeface="Arial Unicode MS"/>
                  <a:cs typeface="Arial"/>
                </a:rPr>
                <a:t>2.100 km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2011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510B0D06-5139-C208-272E-22E2A18DD5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510B0D06-5139-C208-272E-22E2A18DD5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447D36B-D8E9-4911-9282-951F0D450C9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152637"/>
            <a:ext cx="10297665" cy="900100"/>
          </a:xfrm>
        </p:spPr>
        <p:txBody>
          <a:bodyPr vert="horz"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Lieferantendialog</a:t>
            </a:r>
            <a:br>
              <a:rPr lang="de-DE" dirty="0"/>
            </a:br>
            <a:r>
              <a:rPr lang="de-DE" dirty="0"/>
              <a:t>Geografische Einordnung des Stromnetzes der NRM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560EE5-8642-4442-8EEE-CA5EB84E8F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550863" y="6417332"/>
            <a:ext cx="216545" cy="304143"/>
          </a:xfrm>
        </p:spPr>
        <p:txBody>
          <a:bodyPr/>
          <a:lstStyle/>
          <a:p>
            <a:fld id="{1BA22126-8FA2-480B-B7EE-061A86938C7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E889F9E-177D-70FB-A812-3B58FA57719C}"/>
              </a:ext>
            </a:extLst>
          </p:cNvPr>
          <p:cNvSpPr txBox="1">
            <a:spLocks/>
          </p:cNvSpPr>
          <p:nvPr/>
        </p:nvSpPr>
        <p:spPr bwMode="gray">
          <a:xfrm>
            <a:off x="550863" y="6479403"/>
            <a:ext cx="216545" cy="18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7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809A836-97E3-4CE2-BDD9-F985EF241C3B}" type="slidenum">
              <a:rPr lang="de-DE" smtClean="0"/>
              <a:pPr>
                <a:spcAft>
                  <a:spcPts val="600"/>
                </a:spcAft>
              </a:pPr>
              <a:t>6</a:t>
            </a:fld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B811F2-364A-11C2-109B-880A186E6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3" y="1412776"/>
            <a:ext cx="7499923" cy="485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platzhalter 1">
            <a:extLst>
              <a:ext uri="{FF2B5EF4-FFF2-40B4-BE49-F238E27FC236}">
                <a16:creationId xmlns:a16="http://schemas.microsoft.com/office/drawing/2014/main" id="{003E9E9B-F5EF-8DE3-735F-9B390D985126}"/>
              </a:ext>
            </a:extLst>
          </p:cNvPr>
          <p:cNvSpPr txBox="1">
            <a:spLocks/>
          </p:cNvSpPr>
          <p:nvPr/>
        </p:nvSpPr>
        <p:spPr>
          <a:xfrm>
            <a:off x="8196356" y="1340768"/>
            <a:ext cx="3876307" cy="513863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144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 typeface="Calibri" panose="020F0502020204030204" pitchFamily="34" charset="0"/>
              <a:buChar char="‒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14000"/>
              </a:lnSpc>
              <a:buFont typeface="Calibri" panose="020F0502020204030204" pitchFamily="34" charset="0"/>
              <a:buNone/>
            </a:pPr>
            <a:r>
              <a:rPr lang="de-DE" sz="1400" b="1" dirty="0"/>
              <a:t>Eckdaten des Frankfurter Stromnetzes:</a:t>
            </a:r>
          </a:p>
          <a:p>
            <a:pPr marL="139700" lvl="2" indent="-139700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2349500" algn="l"/>
              </a:tabLst>
            </a:pPr>
            <a:r>
              <a:rPr lang="de-DE" sz="1200" dirty="0"/>
              <a:t>Umspannwerke:	41</a:t>
            </a:r>
          </a:p>
          <a:p>
            <a:pPr marL="139700" lvl="2" indent="-139700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2349500" algn="l"/>
              </a:tabLst>
            </a:pPr>
            <a:r>
              <a:rPr lang="de-DE" sz="1200" dirty="0"/>
              <a:t>Gleichrichterwerke:	58</a:t>
            </a:r>
            <a:br>
              <a:rPr lang="de-DE" sz="1200" dirty="0"/>
            </a:br>
            <a:r>
              <a:rPr lang="de-DE" sz="1200" dirty="0"/>
              <a:t>(Versorgung ÖPNV)</a:t>
            </a:r>
          </a:p>
          <a:p>
            <a:pPr marL="139700" lvl="2" indent="-139700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2349500" algn="l"/>
              </a:tabLst>
            </a:pPr>
            <a:r>
              <a:rPr lang="de-DE" sz="1200" dirty="0"/>
              <a:t>Netzstationen:	3.400</a:t>
            </a:r>
            <a:br>
              <a:rPr lang="de-DE" sz="1200" dirty="0"/>
            </a:br>
            <a:r>
              <a:rPr lang="de-DE" sz="1200" dirty="0"/>
              <a:t>davon 650 im Eigentum Dritter (Netzkunden)</a:t>
            </a:r>
          </a:p>
          <a:p>
            <a:pPr marL="139700" lvl="2" indent="-139700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2349500" algn="l"/>
              </a:tabLst>
            </a:pPr>
            <a:r>
              <a:rPr lang="de-DE" sz="1200" dirty="0"/>
              <a:t>Niederspannungsverteiler:	4.200</a:t>
            </a:r>
          </a:p>
          <a:p>
            <a:pPr marL="139700" lvl="2" indent="-139700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2349500" algn="l"/>
              </a:tabLst>
            </a:pPr>
            <a:r>
              <a:rPr lang="de-DE" sz="1200" dirty="0"/>
              <a:t>Hausanschlüsse:	80.800</a:t>
            </a:r>
            <a:br>
              <a:rPr lang="de-DE" sz="1200" dirty="0"/>
            </a:br>
            <a:endParaRPr lang="de-DE" sz="1200" dirty="0"/>
          </a:p>
          <a:p>
            <a:pPr marL="139700" lvl="2" indent="-139700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2349500" algn="l"/>
              </a:tabLst>
            </a:pPr>
            <a:r>
              <a:rPr lang="de-DE" sz="1200" dirty="0"/>
              <a:t>Netzlängen</a:t>
            </a:r>
          </a:p>
          <a:p>
            <a:pPr marL="304800" lvl="3" indent="-139700">
              <a:lnSpc>
                <a:spcPct val="114000"/>
              </a:lnSpc>
              <a:tabLst>
                <a:tab pos="2349500" algn="l"/>
              </a:tabLst>
            </a:pPr>
            <a:r>
              <a:rPr lang="de-DE" sz="1200" dirty="0"/>
              <a:t>Hochspannung (110 kV):	175 km</a:t>
            </a:r>
          </a:p>
          <a:p>
            <a:pPr marL="304800" lvl="3" indent="-139700">
              <a:lnSpc>
                <a:spcPct val="114000"/>
              </a:lnSpc>
              <a:tabLst>
                <a:tab pos="2349500" algn="l"/>
              </a:tabLst>
            </a:pPr>
            <a:r>
              <a:rPr lang="de-DE" sz="1200" dirty="0"/>
              <a:t>Mittelspannung (10-30 kV):	2.450 km</a:t>
            </a:r>
          </a:p>
          <a:p>
            <a:pPr marL="304800" lvl="3" indent="-139700">
              <a:lnSpc>
                <a:spcPct val="114000"/>
              </a:lnSpc>
              <a:tabLst>
                <a:tab pos="2349500" algn="l"/>
              </a:tabLst>
            </a:pPr>
            <a:r>
              <a:rPr lang="de-DE" sz="1200" dirty="0"/>
              <a:t>Niederspannung (400 V):	2.700 km</a:t>
            </a:r>
            <a:br>
              <a:rPr lang="de-DE" sz="1200" dirty="0"/>
            </a:br>
            <a:r>
              <a:rPr lang="de-DE" sz="1200" dirty="0"/>
              <a:t>(zusätzlich 80 km Niederspannungs-Freileitung)</a:t>
            </a:r>
          </a:p>
          <a:p>
            <a:pPr marL="304800" lvl="3" indent="-139700">
              <a:lnSpc>
                <a:spcPct val="114000"/>
              </a:lnSpc>
              <a:tabLst>
                <a:tab pos="2349500" algn="l"/>
              </a:tabLst>
            </a:pPr>
            <a:r>
              <a:rPr lang="de-DE" sz="1200" dirty="0"/>
              <a:t>Hausanschluss-Leitungen:	600 km</a:t>
            </a:r>
            <a:br>
              <a:rPr lang="de-DE" sz="1200" dirty="0"/>
            </a:br>
            <a:endParaRPr lang="de-DE" sz="1200" dirty="0"/>
          </a:p>
          <a:p>
            <a:pPr marL="216000" lvl="3" indent="0" algn="r">
              <a:lnSpc>
                <a:spcPct val="114000"/>
              </a:lnSpc>
              <a:buFont typeface="Calibri" panose="020F0502020204030204" pitchFamily="34" charset="0"/>
              <a:buNone/>
              <a:tabLst>
                <a:tab pos="2689225" algn="l"/>
              </a:tabLst>
            </a:pP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(alle Werte gerundet)</a:t>
            </a:r>
          </a:p>
        </p:txBody>
      </p:sp>
    </p:spTree>
    <p:extLst>
      <p:ext uri="{BB962C8B-B14F-4D97-AF65-F5344CB8AC3E}">
        <p14:creationId xmlns:p14="http://schemas.microsoft.com/office/powerpoint/2010/main" val="2496468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86809AB7-9A21-1385-74BC-937827DE0976}"/>
              </a:ext>
            </a:extLst>
          </p:cNvPr>
          <p:cNvGrpSpPr/>
          <p:nvPr/>
        </p:nvGrpSpPr>
        <p:grpSpPr>
          <a:xfrm>
            <a:off x="550862" y="2276872"/>
            <a:ext cx="11521801" cy="3695650"/>
            <a:chOff x="550862" y="2276872"/>
            <a:chExt cx="11521801" cy="3695650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02F9D413-7190-5372-8BF4-D68D2F93DB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50862" y="2276872"/>
              <a:ext cx="11521801" cy="3695650"/>
            </a:xfrm>
            <a:prstGeom prst="rect">
              <a:avLst/>
            </a:prstGeom>
          </p:spPr>
        </p:pic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CEB141F3-3C43-DB04-1F22-3F3C8396433F}"/>
                </a:ext>
              </a:extLst>
            </p:cNvPr>
            <p:cNvSpPr/>
            <p:nvPr/>
          </p:nvSpPr>
          <p:spPr>
            <a:xfrm>
              <a:off x="3503712" y="3199701"/>
              <a:ext cx="785546" cy="301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510B0D06-5139-C208-272E-22E2A18DD5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510B0D06-5139-C208-272E-22E2A18DD5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447D36B-D8E9-4911-9282-951F0D450C9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152637"/>
            <a:ext cx="9217025" cy="900100"/>
          </a:xfrm>
        </p:spPr>
        <p:txBody>
          <a:bodyPr vert="horz"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Lieferantendialog</a:t>
            </a:r>
            <a:br>
              <a:rPr lang="de-DE" dirty="0"/>
            </a:br>
            <a:r>
              <a:rPr lang="de-DE" dirty="0"/>
              <a:t>Klimaschutzziele der Stadt Frankfurt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560EE5-8642-4442-8EEE-CA5EB84E8F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550863" y="6417332"/>
            <a:ext cx="216545" cy="304143"/>
          </a:xfrm>
        </p:spPr>
        <p:txBody>
          <a:bodyPr/>
          <a:lstStyle/>
          <a:p>
            <a:fld id="{1BA22126-8FA2-480B-B7EE-061A86938C7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E889F9E-177D-70FB-A812-3B58FA57719C}"/>
              </a:ext>
            </a:extLst>
          </p:cNvPr>
          <p:cNvSpPr txBox="1">
            <a:spLocks/>
          </p:cNvSpPr>
          <p:nvPr/>
        </p:nvSpPr>
        <p:spPr bwMode="gray">
          <a:xfrm>
            <a:off x="550863" y="6479403"/>
            <a:ext cx="216545" cy="18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7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809A836-97E3-4CE2-BDD9-F985EF241C3B}" type="slidenum">
              <a:rPr lang="de-DE" smtClean="0"/>
              <a:pPr>
                <a:spcAft>
                  <a:spcPts val="600"/>
                </a:spcAft>
              </a:pPr>
              <a:t>7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7394D7A-1995-08A3-CB3F-DEA6C3C7494D}"/>
              </a:ext>
            </a:extLst>
          </p:cNvPr>
          <p:cNvSpPr txBox="1"/>
          <p:nvPr/>
        </p:nvSpPr>
        <p:spPr bwMode="gray">
          <a:xfrm>
            <a:off x="8043151" y="2566797"/>
            <a:ext cx="3597987" cy="4585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buClr>
                <a:schemeClr val="bg2"/>
              </a:buClr>
            </a:pPr>
            <a:r>
              <a:rPr lang="de-DE" sz="2400" b="1" i="0" dirty="0">
                <a:solidFill>
                  <a:srgbClr val="002B77"/>
                </a:solidFill>
                <a:latin typeface="+mj-lt"/>
              </a:rPr>
              <a:t>„Frankfurt all-</a:t>
            </a:r>
            <a:r>
              <a:rPr lang="de-DE" sz="2400" b="1" i="0" dirty="0" err="1">
                <a:solidFill>
                  <a:srgbClr val="002B77"/>
                </a:solidFill>
                <a:latin typeface="+mj-lt"/>
              </a:rPr>
              <a:t>electric</a:t>
            </a:r>
            <a:r>
              <a:rPr lang="de-DE" sz="2400" b="1" i="0" dirty="0">
                <a:solidFill>
                  <a:srgbClr val="002B77"/>
                </a:solidFill>
                <a:latin typeface="+mj-lt"/>
              </a:rPr>
              <a:t>“</a:t>
            </a:r>
            <a:endParaRPr lang="de-DE" sz="2400" i="0" dirty="0">
              <a:latin typeface="+mj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A61FD82-A975-35EB-D5AA-D6A06F90689B}"/>
              </a:ext>
            </a:extLst>
          </p:cNvPr>
          <p:cNvSpPr txBox="1"/>
          <p:nvPr/>
        </p:nvSpPr>
        <p:spPr bwMode="gray">
          <a:xfrm>
            <a:off x="2791821" y="4390159"/>
            <a:ext cx="2800123" cy="85244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buClr>
                <a:schemeClr val="bg2"/>
              </a:buClr>
            </a:pPr>
            <a:r>
              <a:rPr lang="de-DE" sz="2400" b="1" dirty="0">
                <a:solidFill>
                  <a:srgbClr val="002B77"/>
                </a:solidFill>
                <a:latin typeface="+mj-lt"/>
              </a:rPr>
              <a:t>Gebäudeenergie-</a:t>
            </a:r>
          </a:p>
          <a:p>
            <a:pPr algn="r">
              <a:buClr>
                <a:schemeClr val="bg2"/>
              </a:buClr>
            </a:pPr>
            <a:r>
              <a:rPr lang="de-DE" sz="2400" b="1" dirty="0" err="1">
                <a:solidFill>
                  <a:srgbClr val="002B77"/>
                </a:solidFill>
                <a:latin typeface="+mj-lt"/>
              </a:rPr>
              <a:t>gesetz</a:t>
            </a:r>
            <a:endParaRPr lang="de-DE" sz="2400" b="1" dirty="0">
              <a:solidFill>
                <a:srgbClr val="002B77"/>
              </a:solidFill>
              <a:latin typeface="+mj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A491337-767F-DC42-436E-408A999E566A}"/>
              </a:ext>
            </a:extLst>
          </p:cNvPr>
          <p:cNvSpPr txBox="1"/>
          <p:nvPr/>
        </p:nvSpPr>
        <p:spPr bwMode="gray">
          <a:xfrm>
            <a:off x="7294489" y="3585434"/>
            <a:ext cx="2473399" cy="56341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buClr>
                <a:schemeClr val="bg2"/>
              </a:buClr>
            </a:pPr>
            <a:r>
              <a:rPr lang="de-DE" sz="2400" b="1" i="0" dirty="0">
                <a:solidFill>
                  <a:srgbClr val="002B77"/>
                </a:solidFill>
                <a:latin typeface="+mj-lt"/>
              </a:rPr>
              <a:t>Mit Plan zur Null</a:t>
            </a:r>
            <a:endParaRPr lang="de-DE" sz="2400" i="0" dirty="0">
              <a:latin typeface="+mj-lt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98CE578-A3C5-91AF-C3D2-D622369E3240}"/>
              </a:ext>
            </a:extLst>
          </p:cNvPr>
          <p:cNvSpPr txBox="1"/>
          <p:nvPr/>
        </p:nvSpPr>
        <p:spPr bwMode="gray">
          <a:xfrm>
            <a:off x="1672072" y="2215972"/>
            <a:ext cx="4389648" cy="85244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buClr>
                <a:schemeClr val="bg2"/>
              </a:buClr>
            </a:pPr>
            <a:r>
              <a:rPr lang="de-DE" sz="2400" b="1" i="0" dirty="0" err="1">
                <a:solidFill>
                  <a:srgbClr val="002B77"/>
                </a:solidFill>
                <a:latin typeface="+mj-lt"/>
              </a:rPr>
              <a:t>Dekarbonisierungsstrategie</a:t>
            </a:r>
            <a:endParaRPr lang="de-DE" sz="2400" b="1" i="0" dirty="0">
              <a:solidFill>
                <a:srgbClr val="002B77"/>
              </a:solidFill>
              <a:latin typeface="+mj-lt"/>
            </a:endParaRPr>
          </a:p>
          <a:p>
            <a:pPr algn="r">
              <a:buClr>
                <a:schemeClr val="bg2"/>
              </a:buClr>
            </a:pPr>
            <a:r>
              <a:rPr lang="de-DE" sz="2400" b="1" i="0" dirty="0">
                <a:solidFill>
                  <a:srgbClr val="002B77"/>
                </a:solidFill>
                <a:latin typeface="+mj-lt"/>
              </a:rPr>
              <a:t>Mainova/NRM</a:t>
            </a:r>
            <a:endParaRPr lang="de-DE" sz="2400" i="0" dirty="0">
              <a:latin typeface="+mj-lt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AC9F13D-3877-66F1-3D66-621BF305D85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03912" y="1536361"/>
            <a:ext cx="3582319" cy="46725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3A72E33-A8D3-71FB-3441-0B42FE872ABA}"/>
              </a:ext>
            </a:extLst>
          </p:cNvPr>
          <p:cNvSpPr txBox="1"/>
          <p:nvPr/>
        </p:nvSpPr>
        <p:spPr bwMode="gray">
          <a:xfrm>
            <a:off x="811725" y="3105123"/>
            <a:ext cx="3096344" cy="85244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buClr>
                <a:schemeClr val="bg2"/>
              </a:buClr>
            </a:pPr>
            <a:r>
              <a:rPr lang="de-DE" sz="2400" b="1" dirty="0">
                <a:solidFill>
                  <a:srgbClr val="002B77"/>
                </a:solidFill>
                <a:latin typeface="+mj-lt"/>
              </a:rPr>
              <a:t>Klimaneutrale</a:t>
            </a:r>
          </a:p>
          <a:p>
            <a:pPr algn="r">
              <a:buClr>
                <a:schemeClr val="bg2"/>
              </a:buClr>
            </a:pPr>
            <a:r>
              <a:rPr lang="de-DE" sz="2400" b="1" dirty="0">
                <a:solidFill>
                  <a:srgbClr val="002B77"/>
                </a:solidFill>
                <a:latin typeface="+mj-lt"/>
              </a:rPr>
              <a:t>Wärmeversorgung</a:t>
            </a:r>
          </a:p>
        </p:txBody>
      </p:sp>
    </p:spTree>
    <p:extLst>
      <p:ext uri="{BB962C8B-B14F-4D97-AF65-F5344CB8AC3E}">
        <p14:creationId xmlns:p14="http://schemas.microsoft.com/office/powerpoint/2010/main" val="3821319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510B0D06-5139-C208-272E-22E2A18DD5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510B0D06-5139-C208-272E-22E2A18DD5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447D36B-D8E9-4911-9282-951F0D450C9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152637"/>
            <a:ext cx="9217025" cy="900100"/>
          </a:xfrm>
        </p:spPr>
        <p:txBody>
          <a:bodyPr vert="horz"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Lieferantendialog</a:t>
            </a:r>
            <a:br>
              <a:rPr lang="de-DE" dirty="0"/>
            </a:br>
            <a:r>
              <a:rPr lang="de-DE" dirty="0"/>
              <a:t>Treiber für den Lastanstieg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560EE5-8642-4442-8EEE-CA5EB84E8F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550863" y="6417332"/>
            <a:ext cx="216545" cy="304143"/>
          </a:xfrm>
        </p:spPr>
        <p:txBody>
          <a:bodyPr/>
          <a:lstStyle/>
          <a:p>
            <a:fld id="{1BA22126-8FA2-480B-B7EE-061A86938C7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E889F9E-177D-70FB-A812-3B58FA57719C}"/>
              </a:ext>
            </a:extLst>
          </p:cNvPr>
          <p:cNvSpPr txBox="1">
            <a:spLocks/>
          </p:cNvSpPr>
          <p:nvPr/>
        </p:nvSpPr>
        <p:spPr bwMode="gray">
          <a:xfrm>
            <a:off x="550863" y="6479403"/>
            <a:ext cx="216545" cy="18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7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809A836-97E3-4CE2-BDD9-F985EF241C3B}" type="slidenum">
              <a:rPr lang="de-DE" smtClean="0"/>
              <a:pPr>
                <a:spcAft>
                  <a:spcPts val="600"/>
                </a:spcAft>
              </a:pPr>
              <a:t>8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C69EECC-6DB5-95B2-B7C3-6E4B7D6B01E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849" y="2866017"/>
            <a:ext cx="1919065" cy="234888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6107C0F-95D7-EB6F-4FFB-4404DD828BD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864" y="1865307"/>
            <a:ext cx="3155339" cy="100071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1B8780A-7289-40A9-40D2-68BB2121314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729" y="4236074"/>
            <a:ext cx="1919066" cy="1857636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478F2D00-3DBB-2434-319D-B4F6142A20C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702" y="3532589"/>
            <a:ext cx="3606241" cy="1596601"/>
          </a:xfrm>
          <a:prstGeom prst="rect">
            <a:avLst/>
          </a:prstGeom>
        </p:spPr>
      </p:pic>
      <p:sp>
        <p:nvSpPr>
          <p:cNvPr id="47" name="Rectangle 246">
            <a:extLst>
              <a:ext uri="{FF2B5EF4-FFF2-40B4-BE49-F238E27FC236}">
                <a16:creationId xmlns:a16="http://schemas.microsoft.com/office/drawing/2014/main" id="{6DFCD055-3FDC-472F-DADB-BCEE893A3F5B}"/>
              </a:ext>
            </a:extLst>
          </p:cNvPr>
          <p:cNvSpPr/>
          <p:nvPr/>
        </p:nvSpPr>
        <p:spPr>
          <a:xfrm>
            <a:off x="1212525" y="2643117"/>
            <a:ext cx="1840247" cy="3084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4" b="1" i="0" u="none" strike="noStrike" kern="1200" cap="none" spc="0" normalizeH="0" baseline="0" noProof="0" dirty="0" err="1">
                <a:ln>
                  <a:noFill/>
                </a:ln>
                <a:solidFill>
                  <a:srgbClr val="002C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Rechenzentren</a:t>
            </a:r>
            <a:endParaRPr kumimoji="0" lang="nl-NL" sz="2004" b="1" i="0" u="none" strike="noStrike" kern="1200" cap="none" spc="0" normalizeH="0" baseline="0" noProof="0" dirty="0">
              <a:ln>
                <a:noFill/>
              </a:ln>
              <a:solidFill>
                <a:srgbClr val="002C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Rectangle 246">
            <a:extLst>
              <a:ext uri="{FF2B5EF4-FFF2-40B4-BE49-F238E27FC236}">
                <a16:creationId xmlns:a16="http://schemas.microsoft.com/office/drawing/2014/main" id="{90318FE2-807F-7DD7-CA86-6EFA75FA84A3}"/>
              </a:ext>
            </a:extLst>
          </p:cNvPr>
          <p:cNvSpPr/>
          <p:nvPr/>
        </p:nvSpPr>
        <p:spPr>
          <a:xfrm>
            <a:off x="4399966" y="1843785"/>
            <a:ext cx="1940018" cy="3470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4" b="1" i="0" u="none" strike="noStrike" kern="1200" cap="none" spc="0" normalizeH="0" baseline="0" noProof="0" dirty="0" err="1">
                <a:ln>
                  <a:noFill/>
                </a:ln>
                <a:solidFill>
                  <a:srgbClr val="002C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</a:t>
            </a:r>
            <a:r>
              <a:rPr kumimoji="0" lang="nl-NL" sz="2004" b="1" i="0" u="none" strike="noStrike" kern="1200" cap="none" spc="-11" normalizeH="0" baseline="0" noProof="0" dirty="0" err="1">
                <a:ln>
                  <a:noFill/>
                </a:ln>
                <a:solidFill>
                  <a:srgbClr val="002C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</a:t>
            </a:r>
            <a:r>
              <a:rPr kumimoji="0" lang="nl-NL" sz="2004" b="1" i="0" u="none" strike="noStrike" kern="1200" cap="none" spc="0" normalizeH="0" baseline="0" noProof="0" dirty="0" err="1">
                <a:ln>
                  <a:noFill/>
                </a:ln>
                <a:solidFill>
                  <a:srgbClr val="002C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ektromobi</a:t>
            </a:r>
            <a:r>
              <a:rPr kumimoji="0" lang="nl-NL" sz="2004" b="1" i="0" u="none" strike="noStrike" kern="1200" cap="none" spc="-11" normalizeH="0" baseline="0" noProof="0" dirty="0" err="1">
                <a:ln>
                  <a:noFill/>
                </a:ln>
                <a:solidFill>
                  <a:srgbClr val="002C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</a:t>
            </a:r>
            <a:r>
              <a:rPr kumimoji="0" lang="nl-NL" sz="2004" b="1" i="0" u="none" strike="noStrike" kern="1200" cap="none" spc="0" normalizeH="0" baseline="0" noProof="0" dirty="0" err="1">
                <a:ln>
                  <a:noFill/>
                </a:ln>
                <a:solidFill>
                  <a:srgbClr val="002C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ität</a:t>
            </a:r>
            <a:endParaRPr kumimoji="0" lang="nl-NL" sz="2004" b="1" i="0" u="none" strike="noStrike" kern="1200" cap="none" spc="0" normalizeH="0" baseline="0" noProof="0" dirty="0">
              <a:ln>
                <a:noFill/>
              </a:ln>
              <a:solidFill>
                <a:srgbClr val="002C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ectangle 246">
            <a:extLst>
              <a:ext uri="{FF2B5EF4-FFF2-40B4-BE49-F238E27FC236}">
                <a16:creationId xmlns:a16="http://schemas.microsoft.com/office/drawing/2014/main" id="{7C6BAC77-DE8F-8AEF-EB04-13CD8CA72080}"/>
              </a:ext>
            </a:extLst>
          </p:cNvPr>
          <p:cNvSpPr/>
          <p:nvPr/>
        </p:nvSpPr>
        <p:spPr>
          <a:xfrm>
            <a:off x="5404339" y="5502351"/>
            <a:ext cx="2765629" cy="3470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4" b="1" i="0" u="none" strike="noStrike" kern="1200" cap="none" spc="0" normalizeH="0" baseline="0" noProof="0" dirty="0" err="1">
                <a:ln>
                  <a:noFill/>
                </a:ln>
                <a:solidFill>
                  <a:srgbClr val="002C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</a:t>
            </a:r>
            <a:r>
              <a:rPr kumimoji="0" lang="nl-NL" sz="2004" b="1" i="0" u="none" strike="noStrike" kern="1200" cap="none" spc="-23" normalizeH="0" baseline="0" noProof="0" dirty="0" err="1">
                <a:ln>
                  <a:noFill/>
                </a:ln>
                <a:solidFill>
                  <a:srgbClr val="002C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r>
              <a:rPr kumimoji="0" lang="nl-NL" sz="2004" b="1" i="0" u="none" strike="noStrike" kern="1200" cap="none" spc="0" normalizeH="0" baseline="0" noProof="0" dirty="0" err="1">
                <a:ln>
                  <a:noFill/>
                </a:ln>
                <a:solidFill>
                  <a:srgbClr val="002C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ölkerungszuw</a:t>
            </a:r>
            <a:r>
              <a:rPr kumimoji="0" lang="nl-NL" sz="2004" b="1" i="0" u="none" strike="noStrike" kern="1200" cap="none" spc="-11" normalizeH="0" baseline="0" noProof="0" dirty="0" err="1">
                <a:ln>
                  <a:noFill/>
                </a:ln>
                <a:solidFill>
                  <a:srgbClr val="002C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  <a:r>
              <a:rPr kumimoji="0" lang="nl-NL" sz="2004" b="1" i="0" u="none" strike="noStrike" kern="1200" cap="none" spc="0" normalizeH="0" baseline="0" noProof="0" dirty="0" err="1">
                <a:ln>
                  <a:noFill/>
                </a:ln>
                <a:solidFill>
                  <a:srgbClr val="002C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chs</a:t>
            </a:r>
            <a:endParaRPr kumimoji="0" lang="nl-NL" sz="2004" b="1" i="0" u="none" strike="noStrike" kern="1200" cap="none" spc="0" normalizeH="0" baseline="0" noProof="0" dirty="0">
              <a:ln>
                <a:noFill/>
              </a:ln>
              <a:solidFill>
                <a:srgbClr val="002C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ectangle 246">
            <a:extLst>
              <a:ext uri="{FF2B5EF4-FFF2-40B4-BE49-F238E27FC236}">
                <a16:creationId xmlns:a16="http://schemas.microsoft.com/office/drawing/2014/main" id="{C0C1C4D1-6E35-E3E7-18E2-9D6BEA1C284D}"/>
              </a:ext>
            </a:extLst>
          </p:cNvPr>
          <p:cNvSpPr/>
          <p:nvPr/>
        </p:nvSpPr>
        <p:spPr>
          <a:xfrm>
            <a:off x="7868127" y="3526513"/>
            <a:ext cx="1954253" cy="3470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4" b="1" i="0" u="none" strike="noStrike" kern="1200" cap="none" spc="0" normalizeH="0" baseline="0" noProof="0" dirty="0" err="1">
                <a:ln>
                  <a:noFill/>
                </a:ln>
                <a:solidFill>
                  <a:srgbClr val="002C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Wärmepu</a:t>
            </a:r>
            <a:r>
              <a:rPr kumimoji="0" lang="nl-NL" sz="2004" b="1" i="0" u="none" strike="noStrike" kern="1200" cap="none" spc="-11" normalizeH="0" baseline="0" noProof="0" dirty="0" err="1">
                <a:ln>
                  <a:noFill/>
                </a:ln>
                <a:solidFill>
                  <a:srgbClr val="002C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  <a:r>
              <a:rPr kumimoji="0" lang="nl-NL" sz="2004" b="1" i="0" u="none" strike="noStrike" kern="1200" cap="none" spc="0" normalizeH="0" baseline="0" noProof="0" dirty="0" err="1">
                <a:ln>
                  <a:noFill/>
                </a:ln>
                <a:solidFill>
                  <a:srgbClr val="002C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pen</a:t>
            </a:r>
            <a:r>
              <a:rPr kumimoji="0" lang="nl-NL" sz="2004" b="1" i="0" u="none" strike="noStrike" kern="1200" cap="none" spc="0" normalizeH="0" baseline="0" noProof="0" dirty="0">
                <a:ln>
                  <a:noFill/>
                </a:ln>
                <a:solidFill>
                  <a:srgbClr val="002C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190133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490E8FF-0684-DDCB-4787-2C0263CF52BC}"/>
              </a:ext>
            </a:extLst>
          </p:cNvPr>
          <p:cNvGrpSpPr/>
          <p:nvPr/>
        </p:nvGrpSpPr>
        <p:grpSpPr>
          <a:xfrm>
            <a:off x="550862" y="2276872"/>
            <a:ext cx="11521801" cy="3695650"/>
            <a:chOff x="550862" y="2276872"/>
            <a:chExt cx="11521801" cy="3695650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215BCC07-A8CD-0DFF-6138-A4CE36FD70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 cstate="screen">
              <a:alphaModFix amt="2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50862" y="2276872"/>
              <a:ext cx="11521801" cy="3695650"/>
            </a:xfrm>
            <a:prstGeom prst="rect">
              <a:avLst/>
            </a:prstGeom>
          </p:spPr>
        </p:pic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369A143B-4798-B476-C734-EA72A1FA019B}"/>
                </a:ext>
              </a:extLst>
            </p:cNvPr>
            <p:cNvSpPr/>
            <p:nvPr/>
          </p:nvSpPr>
          <p:spPr>
            <a:xfrm>
              <a:off x="3503712" y="3199701"/>
              <a:ext cx="785546" cy="301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510B0D06-5139-C208-272E-22E2A18DD5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2" imgW="360" imgH="360" progId="TCLayout.ActiveDocument.1">
                  <p:embed/>
                </p:oleObj>
              </mc:Choice>
              <mc:Fallback>
                <p:oleObj name="think-cell Folie" r:id="rId32" imgW="360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510B0D06-5139-C208-272E-22E2A18DD5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447D36B-D8E9-4911-9282-951F0D450C9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152637"/>
            <a:ext cx="9217025" cy="900100"/>
          </a:xfrm>
        </p:spPr>
        <p:txBody>
          <a:bodyPr vert="horz"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Lieferantendialog</a:t>
            </a:r>
            <a:br>
              <a:rPr lang="de-DE" dirty="0"/>
            </a:br>
            <a:r>
              <a:rPr lang="de-DE" dirty="0"/>
              <a:t>Prognose Lastentwicklung Frankfurt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560EE5-8642-4442-8EEE-CA5EB84E8F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550863" y="6417332"/>
            <a:ext cx="216545" cy="304143"/>
          </a:xfrm>
        </p:spPr>
        <p:txBody>
          <a:bodyPr/>
          <a:lstStyle/>
          <a:p>
            <a:fld id="{1BA22126-8FA2-480B-B7EE-061A86938C7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E889F9E-177D-70FB-A812-3B58FA57719C}"/>
              </a:ext>
            </a:extLst>
          </p:cNvPr>
          <p:cNvSpPr txBox="1">
            <a:spLocks/>
          </p:cNvSpPr>
          <p:nvPr/>
        </p:nvSpPr>
        <p:spPr bwMode="gray">
          <a:xfrm>
            <a:off x="550863" y="6479403"/>
            <a:ext cx="216545" cy="18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7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809A836-97E3-4CE2-BDD9-F985EF241C3B}" type="slidenum">
              <a:rPr lang="de-DE" smtClean="0"/>
              <a:pPr>
                <a:spcAft>
                  <a:spcPts val="600"/>
                </a:spcAft>
              </a:pPr>
              <a:t>9</a:t>
            </a:fld>
            <a:endParaRPr lang="de-DE"/>
          </a:p>
        </p:txBody>
      </p:sp>
      <p:graphicFrame>
        <p:nvGraphicFramePr>
          <p:cNvPr id="17" name="Chart 3">
            <a:extLst>
              <a:ext uri="{FF2B5EF4-FFF2-40B4-BE49-F238E27FC236}">
                <a16:creationId xmlns:a16="http://schemas.microsoft.com/office/drawing/2014/main" id="{D7D8D50E-1E63-FB6B-9122-586F97E2064C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34654"/>
              </p:ext>
            </p:extLst>
          </p:nvPr>
        </p:nvGraphicFramePr>
        <p:xfrm>
          <a:off x="2688031" y="1848158"/>
          <a:ext cx="4757737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cxnSp>
        <p:nvCxnSpPr>
          <p:cNvPr id="18" name="Gerader Verbinder 36">
            <a:extLst>
              <a:ext uri="{FF2B5EF4-FFF2-40B4-BE49-F238E27FC236}">
                <a16:creationId xmlns:a16="http://schemas.microsoft.com/office/drawing/2014/main" id="{6FEAEF61-FB04-86EB-4052-F4C39569BC99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 bwMode="gray">
          <a:xfrm flipV="1">
            <a:off x="3229368" y="2052946"/>
            <a:ext cx="0" cy="1755775"/>
          </a:xfrm>
          <a:prstGeom prst="line">
            <a:avLst/>
          </a:prstGeom>
          <a:ln w="12700" cap="flat" cmpd="sng" algn="ctr">
            <a:solidFill>
              <a:srgbClr val="9696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216">
            <a:extLst>
              <a:ext uri="{FF2B5EF4-FFF2-40B4-BE49-F238E27FC236}">
                <a16:creationId xmlns:a16="http://schemas.microsoft.com/office/drawing/2014/main" id="{8C415578-5FD8-834E-7CF6-977CFD73E4F4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>
            <a:off x="3229368" y="2052946"/>
            <a:ext cx="3673475" cy="0"/>
          </a:xfrm>
          <a:prstGeom prst="line">
            <a:avLst/>
          </a:prstGeom>
          <a:ln w="12700" cap="flat" cmpd="sng" algn="ctr">
            <a:solidFill>
              <a:srgbClr val="9696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r Verbinder 217">
            <a:extLst>
              <a:ext uri="{FF2B5EF4-FFF2-40B4-BE49-F238E27FC236}">
                <a16:creationId xmlns:a16="http://schemas.microsoft.com/office/drawing/2014/main" id="{CA2E07F6-A77C-08E6-BDCB-9FF70DA07A56}"/>
              </a:ext>
            </a:extLst>
          </p:cNvPr>
          <p:cNvCxnSpPr/>
          <p:nvPr>
            <p:custDataLst>
              <p:tags r:id="rId5"/>
            </p:custDataLst>
          </p:nvPr>
        </p:nvCxnSpPr>
        <p:spPr bwMode="gray">
          <a:xfrm>
            <a:off x="6902843" y="2052946"/>
            <a:ext cx="0" cy="152400"/>
          </a:xfrm>
          <a:prstGeom prst="line">
            <a:avLst/>
          </a:prstGeom>
          <a:ln w="12700" cap="flat" cmpd="sng" algn="ctr">
            <a:solidFill>
              <a:srgbClr val="969696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platzhalter">
            <a:extLst>
              <a:ext uri="{FF2B5EF4-FFF2-40B4-BE49-F238E27FC236}">
                <a16:creationId xmlns:a16="http://schemas.microsoft.com/office/drawing/2014/main" id="{FB71B076-5AF8-0A98-65C0-618B09BF42A8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3026168" y="4846946"/>
            <a:ext cx="4064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300"/>
              </a:spcAft>
              <a:buFontTx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3AD587-823E-4479-A358-EF0B5F29329F}" type="datetime'''''''''''''''''''''2''''''0''''''''''2''''''''''''''5'''">
              <a:rPr kumimoji="0" lang="de-DE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platzhalter">
            <a:extLst>
              <a:ext uri="{FF2B5EF4-FFF2-40B4-BE49-F238E27FC236}">
                <a16:creationId xmlns:a16="http://schemas.microsoft.com/office/drawing/2014/main" id="{306AC4A5-6821-6213-57C7-2BFAA9961B9F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945331" y="4846946"/>
            <a:ext cx="4064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300"/>
              </a:spcAft>
              <a:buFontTx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D0A446-E692-4910-83ED-16A4997E0054}" type="datetime'''''''''''2''0''''''3''''''''''''''''''''''''''0'''''''">
              <a:rPr kumimoji="0" lang="de-DE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2030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platzhalter">
            <a:extLst>
              <a:ext uri="{FF2B5EF4-FFF2-40B4-BE49-F238E27FC236}">
                <a16:creationId xmlns:a16="http://schemas.microsoft.com/office/drawing/2014/main" id="{37EA889A-4022-1499-402A-C89629167C79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4862906" y="4846946"/>
            <a:ext cx="4064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300"/>
              </a:spcAft>
              <a:buFontTx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0DE0A8-5F94-4FE3-8246-CCC3BC2BD762}" type="datetime'''''2''''''''''''''''0''''''''''3''''5'''''''''">
              <a:rPr kumimoji="0" lang="de-DE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2035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platzhalter">
            <a:extLst>
              <a:ext uri="{FF2B5EF4-FFF2-40B4-BE49-F238E27FC236}">
                <a16:creationId xmlns:a16="http://schemas.microsoft.com/office/drawing/2014/main" id="{155C4EF7-4D2B-7A91-0955-544461F93950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5782068" y="4846946"/>
            <a:ext cx="4064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300"/>
              </a:spcAft>
              <a:buFontTx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0C8A6D-FFD8-422D-BE7A-C34B1F6004F0}" type="datetime'''2''''''''''''''''''''''''''''''0''''''''''''4''''0'''">
              <a:rPr kumimoji="0" lang="de-DE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2040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platzhalter">
            <a:extLst>
              <a:ext uri="{FF2B5EF4-FFF2-40B4-BE49-F238E27FC236}">
                <a16:creationId xmlns:a16="http://schemas.microsoft.com/office/drawing/2014/main" id="{BD6AABA4-10BC-4840-96CF-E4BF1F77982C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6699643" y="4846946"/>
            <a:ext cx="4064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300"/>
              </a:spcAft>
              <a:buFontTx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38B92C-3FE1-4096-BB45-541164709DF9}" type="datetime'''2''''''''''''0''''''4''''''5'''''''''''">
              <a:rPr kumimoji="0" lang="de-DE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2045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platzhalter">
            <a:extLst>
              <a:ext uri="{FF2B5EF4-FFF2-40B4-BE49-F238E27FC236}">
                <a16:creationId xmlns:a16="http://schemas.microsoft.com/office/drawing/2014/main" id="{92271B04-C45A-5572-5888-7DD4A42E57C1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3056331" y="3846821"/>
            <a:ext cx="3460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300"/>
              </a:spcAft>
              <a:buFontTx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F86182-1A68-4622-B622-360999F80B44}" type="datetime'''''''''''''''''''''''8''''8''''6'''''''''">
              <a:rPr kumimoji="0" lang="de-DE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886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platzhalter">
            <a:extLst>
              <a:ext uri="{FF2B5EF4-FFF2-40B4-BE49-F238E27FC236}">
                <a16:creationId xmlns:a16="http://schemas.microsoft.com/office/drawing/2014/main" id="{B931464F-7410-3BEB-04BA-7716311A019F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3902468" y="3276908"/>
            <a:ext cx="49371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300"/>
              </a:spcAft>
              <a:buFontTx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569F90-94AA-442A-94C0-2EEF1C855650}" type="datetime'1''''.''''6''''''''''''''6''''''4'''''''''''''''''">
              <a:rPr kumimoji="0" lang="de-DE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1.664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platzhalter">
            <a:extLst>
              <a:ext uri="{FF2B5EF4-FFF2-40B4-BE49-F238E27FC236}">
                <a16:creationId xmlns:a16="http://schemas.microsoft.com/office/drawing/2014/main" id="{67E37B48-A048-8FAE-6C94-ED11CBDFD233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4820043" y="2956233"/>
            <a:ext cx="49371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300"/>
              </a:spcAft>
              <a:buFontTx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8E6B71-438A-47EC-BA5A-FBA2D138C747}" type="datetime'''''''''''2.''''''''''''''''''1''''''''''''''''02'''''">
              <a:rPr kumimoji="0" lang="de-DE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2.102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platzhalter">
            <a:extLst>
              <a:ext uri="{FF2B5EF4-FFF2-40B4-BE49-F238E27FC236}">
                <a16:creationId xmlns:a16="http://schemas.microsoft.com/office/drawing/2014/main" id="{D547ECD4-7EE3-53F3-1E44-11FAE990B177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5739206" y="2613333"/>
            <a:ext cx="49371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300"/>
              </a:spcAft>
              <a:buFontTx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FE0A67-F063-416C-B6A7-C1848C887614}" type="datetime'''''''2''.''''''''571'''''''''''''''''''''''''''''''''">
              <a:rPr kumimoji="0" lang="de-DE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2.571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platzhalter">
            <a:extLst>
              <a:ext uri="{FF2B5EF4-FFF2-40B4-BE49-F238E27FC236}">
                <a16:creationId xmlns:a16="http://schemas.microsoft.com/office/drawing/2014/main" id="{FCFC4487-E276-EBE8-1FE7-05F3C4C4E6FF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6656781" y="2243446"/>
            <a:ext cx="49371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300"/>
              </a:spcAft>
              <a:buFontTx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6EB896-1C6E-4605-8CAA-91004F1AC00B}" type="datetime'''3''''''''''''''''''''.''0''''''''''''7''''''''''''''5'''''''">
              <a:rPr kumimoji="0" lang="de-DE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3.075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platzhalter">
            <a:extLst>
              <a:ext uri="{FF2B5EF4-FFF2-40B4-BE49-F238E27FC236}">
                <a16:creationId xmlns:a16="http://schemas.microsoft.com/office/drawing/2014/main" id="{C7230EB6-88DC-CDB8-7001-8BC6B87F57C3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4672406" y="1864033"/>
            <a:ext cx="788988" cy="377825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rgbClr val="969696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300"/>
              </a:spcAft>
              <a:buFontTx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F27CC-BF60-4A25-B51D-6B2DF8FC17C1}" type="datetime'''''''''+''''''''''''''''2''''''''4''''''''7''''''%'''''''''">
              <a:rPr kumimoji="0" lang="de-DE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+247%</a:t>
            </a:fld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9D06461B-97D1-B715-0A83-AA5B29408B21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666751" y="3102016"/>
            <a:ext cx="182866" cy="13657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1C4A8F1D-A77A-F298-A204-809145ABFD7D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666751" y="2858231"/>
            <a:ext cx="182866" cy="1365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468E5B6-88D3-1194-2208-A898A7592DD3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666751" y="2614448"/>
            <a:ext cx="182866" cy="13657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BAAB9F4C-C60F-3B65-5078-49324F2CF050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666751" y="2370665"/>
            <a:ext cx="182866" cy="13657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520AFCA2-265D-AF7C-61E9-4AEDE0B00985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>
            <a:off x="666751" y="2126882"/>
            <a:ext cx="182866" cy="13657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platzhalter">
            <a:extLst>
              <a:ext uri="{FF2B5EF4-FFF2-40B4-BE49-F238E27FC236}">
                <a16:creationId xmlns:a16="http://schemas.microsoft.com/office/drawing/2014/main" id="{443AF773-B040-7DED-3715-4BCC18FE27E2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968375" y="3057566"/>
            <a:ext cx="1292793" cy="19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300"/>
              </a:spcAft>
              <a:buFontTx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CB455E-F60A-449E-8D7E-03E1B2F68F6D}" type="datetime'''a''''''''''''llge''m''e''in''''e''''''r'''' Verb''''r''auch'">
              <a:rPr kumimoji="0" lang="de-DE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allgemeiner Verbrauch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platzhalter">
            <a:extLst>
              <a:ext uri="{FF2B5EF4-FFF2-40B4-BE49-F238E27FC236}">
                <a16:creationId xmlns:a16="http://schemas.microsoft.com/office/drawing/2014/main" id="{9B7405CC-3D70-CD55-D14D-6E4B9839BCB5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968375" y="2813781"/>
            <a:ext cx="1365708" cy="19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300"/>
              </a:spcAft>
              <a:buFontTx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18E3A8-5EE7-4A23-8AE0-B681C9A8014D}" type="datetime'''B''''''''''e''v''ölk''e''rung''sw''''''''''''a''c''hstu''m'">
              <a:rPr kumimoji="0" lang="de-DE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Bevölkerungswachstum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platzhalter">
            <a:extLst>
              <a:ext uri="{FF2B5EF4-FFF2-40B4-BE49-F238E27FC236}">
                <a16:creationId xmlns:a16="http://schemas.microsoft.com/office/drawing/2014/main" id="{0D3A89AA-79BE-D1FF-2F24-F380C611B566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968375" y="2569998"/>
            <a:ext cx="876137" cy="19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300"/>
              </a:spcAft>
              <a:buFontTx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93343-6FC4-46EB-BD0B-B81E205CF201}" type="datetime'R''''''''''''ech''''en''z''''e''''''''''''''ntr''''''''''''en'">
              <a:rPr kumimoji="0" lang="de-DE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Rechenzentren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platzhalter">
            <a:extLst>
              <a:ext uri="{FF2B5EF4-FFF2-40B4-BE49-F238E27FC236}">
                <a16:creationId xmlns:a16="http://schemas.microsoft.com/office/drawing/2014/main" id="{54C58AF5-1107-733D-F2D9-2DFA0C2536E8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968375" y="2326215"/>
            <a:ext cx="884238" cy="19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300"/>
              </a:spcAft>
              <a:buFontTx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8A92B9-6A1A-463E-B8C9-A5A6DB111AB0}" type="datetime'''Ele''''k''tr''''om''o''bi''''l''i''t''''''''''''''''ät'''">
              <a:rPr kumimoji="0" lang="de-DE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Elektromobilität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Textplatzhalter">
            <a:extLst>
              <a:ext uri="{FF2B5EF4-FFF2-40B4-BE49-F238E27FC236}">
                <a16:creationId xmlns:a16="http://schemas.microsoft.com/office/drawing/2014/main" id="{B07D1456-F915-B554-A0F0-D670B291F97C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968375" y="2082432"/>
            <a:ext cx="883081" cy="19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300"/>
              </a:spcAft>
              <a:buFontTx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51C243-702F-40F5-90B1-FA99A9FD05B9}" type="datetime'''''''Wär''''m''''''''''''''''''''''''''ep''u''mpen'">
              <a:rPr kumimoji="0" lang="de-DE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Wärmepumpen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2" name="Chart 3">
            <a:extLst>
              <a:ext uri="{FF2B5EF4-FFF2-40B4-BE49-F238E27FC236}">
                <a16:creationId xmlns:a16="http://schemas.microsoft.com/office/drawing/2014/main" id="{69B9A2B6-F0D0-04B1-092C-4F64DE84496A}"/>
              </a:ext>
            </a:extLst>
          </p:cNvPr>
          <p:cNvGraphicFramePr/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535485948"/>
              </p:ext>
            </p:extLst>
          </p:nvPr>
        </p:nvGraphicFramePr>
        <p:xfrm>
          <a:off x="8463640" y="1832062"/>
          <a:ext cx="3332815" cy="3474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sp>
        <p:nvSpPr>
          <p:cNvPr id="43" name="Textplatzhalter">
            <a:extLst>
              <a:ext uri="{FF2B5EF4-FFF2-40B4-BE49-F238E27FC236}">
                <a16:creationId xmlns:a16="http://schemas.microsoft.com/office/drawing/2014/main" id="{D97F9E10-4E7C-E246-9DF7-DFB4F8DEA4A4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10024315" y="1955052"/>
            <a:ext cx="307975" cy="2553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300"/>
              </a:spcAft>
              <a:buFontTx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6ACEEA-62E2-49F4-AABA-063BB7FC6F46}" type="datetime'''1''''''''''''''%'''''''''''''''''''''">
              <a:rPr kumimoji="0" lang="de-DE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1%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angle 283">
            <a:extLst>
              <a:ext uri="{FF2B5EF4-FFF2-40B4-BE49-F238E27FC236}">
                <a16:creationId xmlns:a16="http://schemas.microsoft.com/office/drawing/2014/main" id="{1A38103E-3868-A2DC-7DBF-3F78E946D1FC}"/>
              </a:ext>
            </a:extLst>
          </p:cNvPr>
          <p:cNvSpPr/>
          <p:nvPr/>
        </p:nvSpPr>
        <p:spPr>
          <a:xfrm>
            <a:off x="2915450" y="1739608"/>
            <a:ext cx="1505284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625132" algn="l"/>
              </a:tabLst>
              <a:defRPr/>
            </a:pP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Lastent</a:t>
            </a:r>
            <a:r>
              <a:rPr kumimoji="0" lang="nl-NL" sz="1200" b="0" i="0" u="none" strike="noStrike" kern="1200" cap="none" spc="-37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icklung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(MW)</a:t>
            </a:r>
            <a:endParaRPr kumimoji="0" lang="nl-NL" sz="1200" b="0" i="0" u="none" strike="noStrike" kern="1200" cap="none" spc="0" normalizeH="0" baseline="-3888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284">
            <a:extLst>
              <a:ext uri="{FF2B5EF4-FFF2-40B4-BE49-F238E27FC236}">
                <a16:creationId xmlns:a16="http://schemas.microsoft.com/office/drawing/2014/main" id="{8F208C1B-D7D5-FEFD-47B5-78EA3995AE45}"/>
              </a:ext>
            </a:extLst>
          </p:cNvPr>
          <p:cNvSpPr/>
          <p:nvPr/>
        </p:nvSpPr>
        <p:spPr>
          <a:xfrm>
            <a:off x="8177579" y="1739608"/>
            <a:ext cx="173528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Prozentualer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Anteil</a:t>
            </a:r>
            <a:b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Lastanstieg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(2040)</a:t>
            </a:r>
          </a:p>
        </p:txBody>
      </p:sp>
    </p:spTree>
    <p:extLst>
      <p:ext uri="{BB962C8B-B14F-4D97-AF65-F5344CB8AC3E}">
        <p14:creationId xmlns:p14="http://schemas.microsoft.com/office/powerpoint/2010/main" val="1749406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309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14njxpFnKQeH1kR_cYQ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_aKF8hIt_1GScW0wQlZ6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uqaxOKlj2Al2HK_VGBTW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nfTEGAZI6jgPbRw1wfoI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oENV9xt2EYgS.PN7LMyo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xtp25mYrgIK37DpnudR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VCJHapucPQ9uOKlpO9Q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_8hwXzDoMxoKuwQSTvd7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If3U4C2FfU4Xx4rPWvV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YNjL2791Mn5LSw3pgmQ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SRDvda.eTUmC.tEQaJc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45WWQcN0Zl6P.Ks1pXsz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gbcRIT4JWIfWXinJ0t0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0QUbGk0SRI54fmXW.Xo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jlMw.u9Cjkcnw2Lhk0t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IiMytW6unbPR7CJcCF8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scaWLOaijZ40JsiuR4d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5ig_iV_4j3vBe0uEvuu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cIq0K_tQRdCXdLYAoeE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8OJlmJi8pgcqK1CKLThM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0fT0goHINPhzLM2AZP.E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_Wb1NzDoS4GtYb2vg5U2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iCqebkkvtRDXXOI1xaV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OkC_1cZ5b6vHwTFIyJE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XEyWmK8Cfg4sHT2H37t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GB3n.tnmYctTzCj_ivh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ZGk76F5Fdpd3LON.HJv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ainova">
  <a:themeElements>
    <a:clrScheme name="Benutzerdefiniert 94">
      <a:dk1>
        <a:sysClr val="windowText" lastClr="000000"/>
      </a:dk1>
      <a:lt1>
        <a:sysClr val="window" lastClr="FFFFFF"/>
      </a:lt1>
      <a:dk2>
        <a:srgbClr val="D9E5EC"/>
      </a:dk2>
      <a:lt2>
        <a:srgbClr val="002C77"/>
      </a:lt2>
      <a:accent1>
        <a:srgbClr val="009AD8"/>
      </a:accent1>
      <a:accent2>
        <a:srgbClr val="6E368C"/>
      </a:accent2>
      <a:accent3>
        <a:srgbClr val="00975F"/>
      </a:accent3>
      <a:accent4>
        <a:srgbClr val="00637E"/>
      </a:accent4>
      <a:accent5>
        <a:srgbClr val="ED2939"/>
      </a:accent5>
      <a:accent6>
        <a:srgbClr val="002C77"/>
      </a:accent6>
      <a:hlink>
        <a:srgbClr val="0081C9"/>
      </a:hlink>
      <a:folHlink>
        <a:srgbClr val="7FC4E6"/>
      </a:folHlink>
    </a:clrScheme>
    <a:fontScheme name="maino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äsentation4" id="{EE6BF5AF-CB36-A342-9444-EA9A4343A91C}" vid="{55BA1FAB-BF78-C549-A5DC-13A6D3FF8B82}"/>
    </a:ext>
  </a:extLst>
</a:theme>
</file>

<file path=ppt/theme/theme2.xml><?xml version="1.0" encoding="utf-8"?>
<a:theme xmlns:a="http://schemas.openxmlformats.org/drawingml/2006/main" name="Office">
  <a:themeElements>
    <a:clrScheme name="mainova">
      <a:dk1>
        <a:sysClr val="windowText" lastClr="000000"/>
      </a:dk1>
      <a:lt1>
        <a:sysClr val="window" lastClr="FFFFFF"/>
      </a:lt1>
      <a:dk2>
        <a:srgbClr val="D9E5EC"/>
      </a:dk2>
      <a:lt2>
        <a:srgbClr val="002C77"/>
      </a:lt2>
      <a:accent1>
        <a:srgbClr val="ED2939"/>
      </a:accent1>
      <a:accent2>
        <a:srgbClr val="6E368C"/>
      </a:accent2>
      <a:accent3>
        <a:srgbClr val="00975F"/>
      </a:accent3>
      <a:accent4>
        <a:srgbClr val="00637E"/>
      </a:accent4>
      <a:accent5>
        <a:srgbClr val="009AD8"/>
      </a:accent5>
      <a:accent6>
        <a:srgbClr val="DEC8C0"/>
      </a:accent6>
      <a:hlink>
        <a:srgbClr val="0081C9"/>
      </a:hlink>
      <a:folHlink>
        <a:srgbClr val="7FC4E6"/>
      </a:folHlink>
    </a:clrScheme>
    <a:fontScheme name="maino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mainova">
      <a:dk1>
        <a:sysClr val="windowText" lastClr="000000"/>
      </a:dk1>
      <a:lt1>
        <a:sysClr val="window" lastClr="FFFFFF"/>
      </a:lt1>
      <a:dk2>
        <a:srgbClr val="D9E5EC"/>
      </a:dk2>
      <a:lt2>
        <a:srgbClr val="002C77"/>
      </a:lt2>
      <a:accent1>
        <a:srgbClr val="ED2939"/>
      </a:accent1>
      <a:accent2>
        <a:srgbClr val="6E368C"/>
      </a:accent2>
      <a:accent3>
        <a:srgbClr val="00975F"/>
      </a:accent3>
      <a:accent4>
        <a:srgbClr val="00637E"/>
      </a:accent4>
      <a:accent5>
        <a:srgbClr val="009AD8"/>
      </a:accent5>
      <a:accent6>
        <a:srgbClr val="DEC8C0"/>
      </a:accent6>
      <a:hlink>
        <a:srgbClr val="0081C9"/>
      </a:hlink>
      <a:folHlink>
        <a:srgbClr val="7FC4E6"/>
      </a:folHlink>
    </a:clrScheme>
    <a:fontScheme name="maino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74BB6B070A8F4098614B1F922774A7" ma:contentTypeVersion="13" ma:contentTypeDescription="Ein neues Dokument erstellen." ma:contentTypeScope="" ma:versionID="fe3e3ef6b62c0bd9e07f25239225fdb5">
  <xsd:schema xmlns:xsd="http://www.w3.org/2001/XMLSchema" xmlns:xs="http://www.w3.org/2001/XMLSchema" xmlns:p="http://schemas.microsoft.com/office/2006/metadata/properties" xmlns:ns2="3e871432-f418-419e-88e0-a936bf3acf4a" xmlns:ns3="0b4689f0-d100-4c64-a1ac-01583cf8e840" targetNamespace="http://schemas.microsoft.com/office/2006/metadata/properties" ma:root="true" ma:fieldsID="d6eaf06bfbd06656bce777c196913eca" ns2:_="" ns3:_="">
    <xsd:import namespace="3e871432-f418-419e-88e0-a936bf3acf4a"/>
    <xsd:import namespace="0b4689f0-d100-4c64-a1ac-01583cf8e8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871432-f418-419e-88e0-a936bf3acf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6a87b44e-ce07-4c8e-879c-bcddbe6773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689f0-d100-4c64-a1ac-01583cf8e840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9ccd4a08-1080-46a5-9e6a-04bdfe282e51}" ma:internalName="TaxCatchAll" ma:showField="CatchAllData" ma:web="0b4689f0-d100-4c64-a1ac-01583cf8e8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871432-f418-419e-88e0-a936bf3acf4a">
      <Terms xmlns="http://schemas.microsoft.com/office/infopath/2007/PartnerControls"/>
    </lcf76f155ced4ddcb4097134ff3c332f>
    <TaxCatchAll xmlns="0b4689f0-d100-4c64-a1ac-01583cf8e840" xsi:nil="true"/>
  </documentManagement>
</p:properties>
</file>

<file path=customXml/itemProps1.xml><?xml version="1.0" encoding="utf-8"?>
<ds:datastoreItem xmlns:ds="http://schemas.openxmlformats.org/officeDocument/2006/customXml" ds:itemID="{009CF611-6D54-4A1E-8C37-989485A10CCA}"/>
</file>

<file path=customXml/itemProps2.xml><?xml version="1.0" encoding="utf-8"?>
<ds:datastoreItem xmlns:ds="http://schemas.openxmlformats.org/officeDocument/2006/customXml" ds:itemID="{564D6FB0-727C-4299-803F-C0CA38EB2F02}"/>
</file>

<file path=customXml/itemProps3.xml><?xml version="1.0" encoding="utf-8"?>
<ds:datastoreItem xmlns:ds="http://schemas.openxmlformats.org/officeDocument/2006/customXml" ds:itemID="{FE9D1CF7-EF64-405C-ADAE-DF9C6571B301}"/>
</file>

<file path=docProps/app.xml><?xml version="1.0" encoding="utf-8"?>
<Properties xmlns="http://schemas.openxmlformats.org/officeDocument/2006/extended-properties" xmlns:vt="http://schemas.openxmlformats.org/officeDocument/2006/docPropsVTypes">
  <Template>MNV_Powerpoint_Master_2022</Template>
  <TotalTime>0</TotalTime>
  <Words>2023</Words>
  <Application>Microsoft Macintosh PowerPoint</Application>
  <PresentationFormat>Breitbild</PresentationFormat>
  <Paragraphs>615</Paragraphs>
  <Slides>35</Slides>
  <Notes>35</Notes>
  <HiddenSlides>5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5" baseType="lpstr">
      <vt:lpstr>Arial Unicode MS</vt:lpstr>
      <vt:lpstr>Arial</vt:lpstr>
      <vt:lpstr>Arial-BoldMT</vt:lpstr>
      <vt:lpstr>ArialMT</vt:lpstr>
      <vt:lpstr>Calibri</vt:lpstr>
      <vt:lpstr>Helvetica</vt:lpstr>
      <vt:lpstr>Symbol</vt:lpstr>
      <vt:lpstr>Wingdings</vt:lpstr>
      <vt:lpstr>mainova</vt:lpstr>
      <vt:lpstr>think-cell Folie</vt:lpstr>
      <vt:lpstr>Lieferantendialog 05. Mai 2026</vt:lpstr>
      <vt:lpstr>Lieferantendialog Unsere Referenten</vt:lpstr>
      <vt:lpstr>Lieferantendialog Unser Zeitplan</vt:lpstr>
      <vt:lpstr>Lieferantendialog Externer Impuls</vt:lpstr>
      <vt:lpstr>Lieferantendialog Das Netzgebiet der NRM</vt:lpstr>
      <vt:lpstr>Lieferantendialog Geografische Einordnung des Stromnetzes der NRM</vt:lpstr>
      <vt:lpstr>Lieferantendialog Klimaschutzziele der Stadt Frankfurt</vt:lpstr>
      <vt:lpstr>Lieferantendialog Treiber für den Lastanstieg</vt:lpstr>
      <vt:lpstr>Lieferantendialog Prognose Lastentwicklung Frankfurt</vt:lpstr>
      <vt:lpstr>Lieferantendialog Herausforderungen des Stromnetzes</vt:lpstr>
      <vt:lpstr>Lieferantendialog Der Projektraum Rhein-Main</vt:lpstr>
      <vt:lpstr>Lieferantendialog Einspeiseknoten aus dem Übertragungsnetz</vt:lpstr>
      <vt:lpstr>Lieferantendialog Randparameter und Zielbild</vt:lpstr>
      <vt:lpstr>Lieferantendialog Maßnahmenplanung 2027ff. Umspannwerke 1</vt:lpstr>
      <vt:lpstr>Lieferantendialog Maßnahmenplanung 2027ff. Umspannwerke 2</vt:lpstr>
      <vt:lpstr>Lieferantendialog Maßnahmenplanung 2027ff. Umspannwerke 3</vt:lpstr>
      <vt:lpstr>Lieferantendialog Maßnahmenplanung 2027ff. Umspannwerke 4</vt:lpstr>
      <vt:lpstr>Lieferantendialog Strategieziel Stromnetz Frankfurt</vt:lpstr>
      <vt:lpstr>Lieferantendialog Hochbau – Leistungsumfang und Herausforderungen</vt:lpstr>
      <vt:lpstr>Lieferantendialog Hochbau</vt:lpstr>
      <vt:lpstr>Lieferantendialog Herausforderungen im Hochbau</vt:lpstr>
      <vt:lpstr>Lieferantendialog Einkauf</vt:lpstr>
      <vt:lpstr>Lieferantendialog Einkauf – Wie machen wir es heute?</vt:lpstr>
      <vt:lpstr>Lieferantendialog Einkauf – Wie möchten wir in Zukunft arbeiten?</vt:lpstr>
      <vt:lpstr>Lieferantendialog Einkauf</vt:lpstr>
      <vt:lpstr>Lieferantendialog Einkauf</vt:lpstr>
      <vt:lpstr>Lieferantendialog Einkauf – Zeitachse</vt:lpstr>
      <vt:lpstr>Lieferantendialog Einkauf – Nächste Schritte…</vt:lpstr>
      <vt:lpstr>Lieferantendialog 05. Mai 2026</vt:lpstr>
      <vt:lpstr>Lieferantendialog 05. Mai 2026</vt:lpstr>
      <vt:lpstr>Lieferantendialog Die NRM im Überblick</vt:lpstr>
      <vt:lpstr>Lieferantendialog 05. Mai 2026</vt:lpstr>
      <vt:lpstr>Lieferantendialog Die NRM im Überblick</vt:lpstr>
      <vt:lpstr>Lieferantendialog Lastprognose 2026</vt:lpstr>
      <vt:lpstr>Lieferantendialog Netzausbau bis 2050</vt:lpstr>
    </vt:vector>
  </TitlesOfParts>
  <Company>Mainova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Inhaltsfolie Text ohne Bild</dc:title>
  <dc:subject/>
  <dc:creator>Funk, Diana</dc:creator>
  <cp:lastModifiedBy>Michael Rippel</cp:lastModifiedBy>
  <cp:revision>88</cp:revision>
  <cp:lastPrinted>2026-04-27T18:12:46Z</cp:lastPrinted>
  <dcterms:created xsi:type="dcterms:W3CDTF">2023-06-05T13:40:14Z</dcterms:created>
  <dcterms:modified xsi:type="dcterms:W3CDTF">2026-05-04T17:40:53Z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229c018-abb7-47f9-98cc-ef8ddc67dc91_Enabled">
    <vt:lpwstr>true</vt:lpwstr>
  </property>
  <property fmtid="{D5CDD505-2E9C-101B-9397-08002B2CF9AE}" pid="3" name="MSIP_Label_e229c018-abb7-47f9-98cc-ef8ddc67dc91_SetDate">
    <vt:lpwstr>2023-06-05T13:44:12Z</vt:lpwstr>
  </property>
  <property fmtid="{D5CDD505-2E9C-101B-9397-08002B2CF9AE}" pid="4" name="MSIP_Label_e229c018-abb7-47f9-98cc-ef8ddc67dc91_Method">
    <vt:lpwstr>Privileged</vt:lpwstr>
  </property>
  <property fmtid="{D5CDD505-2E9C-101B-9397-08002B2CF9AE}" pid="5" name="MSIP_Label_e229c018-abb7-47f9-98cc-ef8ddc67dc91_Name">
    <vt:lpwstr>Mainova - Standard</vt:lpwstr>
  </property>
  <property fmtid="{D5CDD505-2E9C-101B-9397-08002B2CF9AE}" pid="6" name="MSIP_Label_e229c018-abb7-47f9-98cc-ef8ddc67dc91_SiteId">
    <vt:lpwstr>cbeb189b-9163-4dfa-8f74-83c79cb7c5d7</vt:lpwstr>
  </property>
  <property fmtid="{D5CDD505-2E9C-101B-9397-08002B2CF9AE}" pid="7" name="MSIP_Label_e229c018-abb7-47f9-98cc-ef8ddc67dc91_ActionId">
    <vt:lpwstr>e0c29fcf-d99d-4c87-8176-8fbc7a7255ca</vt:lpwstr>
  </property>
  <property fmtid="{D5CDD505-2E9C-101B-9397-08002B2CF9AE}" pid="8" name="MSIP_Label_e229c018-abb7-47f9-98cc-ef8ddc67dc91_ContentBits">
    <vt:lpwstr>0</vt:lpwstr>
  </property>
  <property fmtid="{D5CDD505-2E9C-101B-9397-08002B2CF9AE}" pid="9" name="ContentTypeId">
    <vt:lpwstr>0x0101004874BB6B070A8F4098614B1F922774A7</vt:lpwstr>
  </property>
</Properties>
</file>